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73" r:id="rId3"/>
    <p:sldId id="306" r:id="rId4"/>
    <p:sldId id="274" r:id="rId5"/>
    <p:sldId id="308" r:id="rId6"/>
    <p:sldId id="271" r:id="rId7"/>
    <p:sldId id="305" r:id="rId8"/>
    <p:sldId id="30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5" r:id="rId35"/>
    <p:sldId id="268" r:id="rId36"/>
    <p:sldId id="267" r:id="rId37"/>
    <p:sldId id="269" r:id="rId38"/>
    <p:sldId id="270" r:id="rId39"/>
    <p:sldId id="30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7EF"/>
    <a:srgbClr val="C53186"/>
    <a:srgbClr val="F60000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85" autoAdjust="0"/>
    <p:restoredTop sz="94660"/>
  </p:normalViewPr>
  <p:slideViewPr>
    <p:cSldViewPr>
      <p:cViewPr varScale="1">
        <p:scale>
          <a:sx n="68" d="100"/>
          <a:sy n="68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92E8-0843-4324-9F64-1BC0570C2B77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D652-F638-4A1B-9DDE-DBB31BE5A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58123-B0FA-4BB4-9FED-08380D0C5758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654F-305F-4C31-A8BF-85B020F83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F664-23BF-4A78-9D47-EEBFA7A3B2C2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9B86-4C26-4B20-9714-7AE20E83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1D2AA-8E08-44D1-ADD4-4F944CECA45E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2DD3F-6DB0-4126-B25B-5C43A3CB8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155E-F126-4133-BDC8-827D1CBCDC2D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AF0B1-ECC7-4F38-9C89-465109ED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994C-CB92-4723-B0C4-94A1AAE12C77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AB27C-3976-4C60-8B5F-1456CEBB7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8557-2AC5-4C39-948C-79C08AB0D004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916A-7180-4DD9-AA57-2537D4E3E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63E8-7A83-436D-86C0-A22106B59159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9527-62FE-48AB-9CD8-3892BD6A0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F9DA-835D-4745-8115-A425D1CFF282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09077-6B61-40B3-B01B-7C45570EC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65C9A-ED83-4F68-84EC-EECBFB68041B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1D07-490A-4E9C-867D-08DD6D2D7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5BEE0-238D-4C6E-872A-255E848EB4BC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445C-37C2-47AC-BA47-930AF6CAA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85F573-66C7-40F6-A2DF-5D32A7BA1CF2}" type="datetimeFigureOut">
              <a:rPr lang="en-US"/>
              <a:pPr>
                <a:defRPr/>
              </a:pPr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0ADBB-CDDD-4532-A1EE-960F9630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9.xml"/><Relationship Id="rId7" Type="http://schemas.openxmlformats.org/officeDocument/2006/relationships/slide" Target="slide2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slide" Target="slide19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8.xml"/><Relationship Id="rId7" Type="http://schemas.openxmlformats.org/officeDocument/2006/relationships/slide" Target="slide3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GÓI SỐ 1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066800" y="990600"/>
            <a:ext cx="7620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 2: Thân sinh Bác Hồ vào Đồng Tháp năm 1911 với mục  đích gì?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295400" y="2895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a. </a:t>
            </a:r>
            <a:r>
              <a:rPr lang="en-US" sz="4000"/>
              <a:t>Hoạt động cách mạng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295400" y="2971800"/>
            <a:ext cx="6400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4000"/>
          </a:p>
          <a:p>
            <a:r>
              <a:rPr lang="en-US" sz="4000" b="1"/>
              <a:t>b. </a:t>
            </a:r>
            <a:r>
              <a:rPr lang="en-US" sz="4000"/>
              <a:t>Hoạt động trong phong trào cứu nước.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1295400" y="4724400"/>
            <a:ext cx="7315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c. </a:t>
            </a:r>
            <a:r>
              <a:rPr lang="en-US" sz="4000"/>
              <a:t>Làm nghề dạy học, chữa bệnh cứu người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1219200" y="5943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/>
              <a:t>d. </a:t>
            </a:r>
            <a:r>
              <a:rPr lang="en-US" sz="4000" dirty="0" err="1"/>
              <a:t>Cả</a:t>
            </a:r>
            <a:r>
              <a:rPr lang="en-US" sz="4000" dirty="0"/>
              <a:t> 3 </a:t>
            </a:r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án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295400" y="990600"/>
            <a:ext cx="6934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</a:t>
            </a:r>
            <a:r>
              <a:rPr lang="en-US" sz="4000"/>
              <a:t> </a:t>
            </a:r>
            <a:r>
              <a:rPr lang="en-US" sz="4000" b="1" i="1"/>
              <a:t>3</a:t>
            </a:r>
            <a:r>
              <a:rPr lang="en-US" sz="4000" b="1"/>
              <a:t>:Đảng ta quyết định lấy tư tưởng Hồ Chí Minh làm “kim chỉ nam cho hành động” vào năm nào?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1930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04800" y="41910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1945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304800" y="50292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1954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04800" y="5943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1991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1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GÓI SỐ 1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219200" y="990600"/>
            <a:ext cx="7086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Khi tham gia phong trào chống thuế ở Huế, Bác đang làm gì?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09600" y="28956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Công nhân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685800" y="3810000"/>
            <a:ext cx="693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Dệt cửi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914400" y="47244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Học sinh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304800" y="57150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Thầy giáo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2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allAtOnce"/>
      <p:bldP spid="8195" grpId="0"/>
      <p:bldP spid="819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838200" y="990600"/>
            <a:ext cx="7620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/>
              <a:t>CÂU 5</a:t>
            </a:r>
            <a:r>
              <a:rPr lang="en-US" sz="3600"/>
              <a:t>: </a:t>
            </a:r>
            <a:r>
              <a:rPr lang="en-US" sz="3600" b="1"/>
              <a:t>“Gốc có vững cây mới bền / Xây lầu thắng lợi trên nền nhân dân”. “Nền nhân dân” ở đây theo Bác là có hàm ý gì?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914400" y="5105400"/>
            <a:ext cx="787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c. Tinh thần đoàn kết của nhân dân.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914400" y="36576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a. Ý chí và nghị lực của nhân dân.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914400" y="4419600"/>
            <a:ext cx="7953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b. Sức lực và của cải của nhân dân.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914400" y="5943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d. Cả 3 phương án trên</a:t>
            </a:r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0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allAtOnce"/>
      <p:bldP spid="9219" grpId="0"/>
      <p:bldP spid="9220" grpId="0"/>
      <p:bldP spid="9221" grpId="0"/>
      <p:bldP spid="9222" grpId="0"/>
      <p:bldP spid="9223" grpId="0"/>
      <p:bldP spid="92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 </a:t>
            </a:r>
            <a:r>
              <a:rPr lang="en-US" sz="4000" b="1"/>
              <a:t>Đặc điểm truyền thống quê hương Bác Hồ?</a:t>
            </a:r>
          </a:p>
          <a:p>
            <a:pPr marL="342900" indent="-342900"/>
            <a:endParaRPr lang="en-US" sz="4000" b="1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Yêu nước, căm thù giặc, kiên cường chống ngọai xâm</a:t>
            </a:r>
          </a:p>
          <a:p>
            <a:pPr marL="342900" indent="-342900"/>
            <a:endParaRPr lang="en-US" sz="40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63134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4000"/>
              <a:t>b. Tinh thần quốc tế cao cả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0" y="4572000"/>
            <a:ext cx="7620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c. Căm thù giặc, khinh ghét vua quan nhà Nguyễn ươn hèn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38200" y="6019800"/>
            <a:ext cx="5491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3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4" grpId="1"/>
      <p:bldP spid="10245" grpId="0"/>
      <p:bldP spid="10246" grpId="0"/>
      <p:bldP spid="102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4000" i="1"/>
              <a:t>2</a:t>
            </a:r>
            <a:r>
              <a:rPr lang="en-US" sz="4000"/>
              <a:t>:</a:t>
            </a:r>
            <a:r>
              <a:rPr lang="en-US" sz="4000" b="1"/>
              <a:t>Những năm bôn ba tìm đường cứu nước, Bác Hồ từng đến bao nhiêu quốc gia trên thế giới?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8600" y="35814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20</a:t>
            </a:r>
          </a:p>
          <a:p>
            <a:pPr marL="342900" indent="-342900"/>
            <a:endParaRPr lang="en-US" sz="400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448050" y="4416425"/>
            <a:ext cx="1314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4000"/>
              <a:t>b. 21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5105400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c. 30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95400" y="5791200"/>
            <a:ext cx="5491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40</a:t>
            </a:r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6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  <p:bldP spid="11270" grpId="1"/>
      <p:bldP spid="112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4000" i="1"/>
              <a:t>3</a:t>
            </a:r>
            <a:r>
              <a:rPr lang="en-US" sz="4000"/>
              <a:t>:</a:t>
            </a:r>
            <a:r>
              <a:rPr lang="en-US" sz="4000" b="1"/>
              <a:t>Theo</a:t>
            </a:r>
            <a:r>
              <a:rPr lang="en-US" sz="4000"/>
              <a:t> </a:t>
            </a:r>
            <a:r>
              <a:rPr lang="en-US" sz="4000" b="1"/>
              <a:t>Nguyễn Ái Quốc, phong trào cứu nước muốn giành thắng lợi phải làm gì?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Đi tìm một con đường mới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716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b. Đi theo con đường của các bậc tiền bối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3400" y="50292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c. Cầu viện nước ngoài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371600" y="5897563"/>
            <a:ext cx="549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2" grpId="1"/>
      <p:bldP spid="12293" grpId="0"/>
      <p:bldP spid="12294" grpId="0"/>
      <p:bldP spid="122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</a:t>
            </a:r>
            <a:r>
              <a:rPr lang="en-US" sz="4000" b="1"/>
              <a:t>Bắt</a:t>
            </a:r>
            <a:r>
              <a:rPr lang="en-US"/>
              <a:t> </a:t>
            </a:r>
            <a:r>
              <a:rPr lang="en-US" sz="4000" b="1"/>
              <a:t>đầu từ thời kì nào, ở Bác hình thành tư tưởng yêu nước?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Trước năm 1911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b. 1911-1920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46482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c. 1921-1930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86000" y="5638800"/>
            <a:ext cx="549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6" grpId="1"/>
      <p:bldP spid="13317" grpId="0"/>
      <p:bldP spid="13318" grpId="0"/>
      <p:bldP spid="133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3600" b="1" i="1"/>
              <a:t>5</a:t>
            </a:r>
            <a:r>
              <a:rPr lang="en-US" sz="3600"/>
              <a:t>:</a:t>
            </a:r>
            <a:r>
              <a:rPr lang="en-US" sz="3600" b="1"/>
              <a:t>Tư</a:t>
            </a:r>
            <a:r>
              <a:rPr lang="en-US" sz="3600"/>
              <a:t> </a:t>
            </a:r>
            <a:r>
              <a:rPr lang="en-US" sz="3600" b="1"/>
              <a:t>tưởng Hồ Chí Minh có vị trí như thế nào trong hệ thống tư tưởng Đảng Cộng sản Việt Nam?</a:t>
            </a:r>
          </a:p>
          <a:p>
            <a:pPr marL="342900" indent="-342900" algn="ctr"/>
            <a:endParaRPr lang="en-US" sz="4000" b="1"/>
          </a:p>
          <a:p>
            <a:pPr marL="342900" indent="-342900"/>
            <a:endParaRPr lang="en-US" sz="4000" b="1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76962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</a:t>
            </a:r>
            <a:r>
              <a:rPr lang="en-US" sz="3200"/>
              <a:t>Là một bộ phận trong hệ thống tư tưởng của Đảng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</a:t>
            </a:r>
            <a:r>
              <a:rPr lang="en-US" sz="3200"/>
              <a:t>Là một bộ phận quan trọng trong hệ thống tư tưởng của Đảng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9600" y="4648200"/>
            <a:ext cx="72390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</a:t>
            </a:r>
            <a:r>
              <a:rPr lang="en-US" sz="3200"/>
              <a:t>Là một bộ phận rất quan trọng trong hệ thống tư tưởng của Đảng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678656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</a:t>
            </a:r>
            <a:r>
              <a:rPr lang="en-US" sz="3200"/>
              <a:t>Là bộ phận nền tảng, kim chỉ nam cho hành động của Đảng</a:t>
            </a:r>
            <a:r>
              <a:rPr lang="en-US" sz="3600"/>
              <a:t>.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9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  <p:bldP spid="14342" grpId="0"/>
      <p:bldP spid="14343" grpId="0"/>
      <p:bldP spid="1434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</a:t>
            </a:r>
            <a:r>
              <a:rPr lang="en-US" sz="4000" b="1"/>
              <a:t>Thân</a:t>
            </a:r>
            <a:r>
              <a:rPr lang="en-US" sz="4000"/>
              <a:t> </a:t>
            </a:r>
            <a:r>
              <a:rPr lang="en-US" sz="4000" b="1"/>
              <a:t>mẫu Bác Hồ làm nghề gì nuôi gia đình trong những năm ở Huế?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Nghề nông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38862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Dạy học</a:t>
            </a:r>
          </a:p>
          <a:p>
            <a:pPr marL="342900" indent="-342900" algn="ctr"/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47244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Nội trợ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56388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Dệt cửi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6" grpId="0"/>
      <p:bldP spid="15367" grpId="0"/>
      <p:bldP spid="1536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33600" y="0"/>
            <a:ext cx="5943600" cy="2438400"/>
          </a:xfrm>
          <a:prstGeom prst="ellipse">
            <a:avLst/>
          </a:prstGeom>
          <a:solidFill>
            <a:schemeClr val="bg2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2807EF"/>
                </a:solidFill>
                <a:latin typeface="Times New Roman" pitchFamily="18" charset="0"/>
                <a:cs typeface="Times New Roman" pitchFamily="18" charset="0"/>
              </a:rPr>
              <a:t>VÒNG 1:</a:t>
            </a:r>
          </a:p>
          <a:p>
            <a:pPr algn="ctr"/>
            <a:r>
              <a:rPr lang="en-US" sz="36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TRẮC NGHIỆM</a:t>
            </a:r>
          </a:p>
        </p:txBody>
      </p:sp>
      <p:sp>
        <p:nvSpPr>
          <p:cNvPr id="6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81200" y="2819400"/>
            <a:ext cx="5791200" cy="19050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rgbClr val="2807EF"/>
                </a:solidFill>
                <a:latin typeface="Times New Roman" pitchFamily="18" charset="0"/>
                <a:cs typeface="Times New Roman" pitchFamily="18" charset="0"/>
              </a:rPr>
              <a:t>VÒNG 2:</a:t>
            </a:r>
          </a:p>
          <a:p>
            <a:pPr algn="ctr"/>
            <a:r>
              <a:rPr lang="en-US" sz="3200" b="1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ĐOÁN Ý ĐỒNG ĐỘI</a:t>
            </a:r>
          </a:p>
        </p:txBody>
      </p:sp>
      <p:sp>
        <p:nvSpPr>
          <p:cNvPr id="7" name="Oval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28800" y="4800600"/>
            <a:ext cx="6324600" cy="20574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rgbClr val="2807EF"/>
                </a:solidFill>
                <a:latin typeface="Times New Roman" pitchFamily="18" charset="0"/>
              </a:rPr>
              <a:t>VÒNG 3:</a:t>
            </a:r>
          </a:p>
          <a:p>
            <a:pPr algn="ctr"/>
            <a:r>
              <a:rPr lang="en-US" sz="3600" b="1">
                <a:solidFill>
                  <a:srgbClr val="F60000"/>
                </a:solidFill>
                <a:latin typeface="Times New Roman" pitchFamily="18" charset="0"/>
              </a:rPr>
              <a:t>TÀI NĂNG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</a:t>
            </a:r>
            <a:r>
              <a:rPr lang="en-US" sz="4000" b="1"/>
              <a:t>Thời</a:t>
            </a:r>
            <a:r>
              <a:rPr lang="en-US" sz="4000"/>
              <a:t> </a:t>
            </a:r>
            <a:r>
              <a:rPr lang="en-US" sz="4000" b="1"/>
              <a:t>kì hoạt động nào của Bác Hồ có ý nghĩa quyết định, giúp vạch ra con đường cách mạng Việt Nam?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Trước 1911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" y="4327525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1911-1920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4800" y="51054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1921-1930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60198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1930-1941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  <p:bldP spid="16390" grpId="1"/>
      <p:bldP spid="163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3</a:t>
            </a:r>
            <a:r>
              <a:rPr lang="en-US" sz="4000"/>
              <a:t>:</a:t>
            </a:r>
            <a:r>
              <a:rPr lang="en-US" sz="4000" b="1"/>
              <a:t>“Hôm nay châu chấu đá voi / Ngày mai voi sẽ bị lòi ruột ra”. Qua câu thơ, Bác muốn nói ý nào dưới đây?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76962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a</a:t>
            </a:r>
            <a:r>
              <a:rPr lang="en-US" sz="3600"/>
              <a:t>. Sức mạnh của bầy châu chấu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" y="4327525"/>
            <a:ext cx="78486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b</a:t>
            </a:r>
            <a:r>
              <a:rPr lang="en-US" sz="3600"/>
              <a:t>. Sức mạnh của đồng tâm hiệp lực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3400" y="5181600"/>
            <a:ext cx="8077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c</a:t>
            </a:r>
            <a:r>
              <a:rPr lang="en-US" sz="3600"/>
              <a:t>. Sức mạnh của liên minh giai cấp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6019800"/>
            <a:ext cx="6786563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d</a:t>
            </a:r>
            <a:r>
              <a:rPr lang="en-US" sz="3600"/>
              <a:t>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3" grpId="1"/>
      <p:bldP spid="17414" grpId="0"/>
      <p:bldP spid="174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</a:t>
            </a:r>
            <a:r>
              <a:rPr lang="en-US" sz="4000" b="1"/>
              <a:t>Lần</a:t>
            </a:r>
            <a:r>
              <a:rPr lang="en-US" sz="4000"/>
              <a:t> </a:t>
            </a:r>
            <a:r>
              <a:rPr lang="en-US" sz="4000" b="1"/>
              <a:t>đầu tiếp xúc với chủ nghĩa Mác – Lê nin, Hồ Chí Minh tâm đắc nhất điều gì?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a</a:t>
            </a:r>
            <a:r>
              <a:rPr lang="en-US" sz="3600"/>
              <a:t>. Con đường cứu nước, giải phóng dân tộc mình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3838575"/>
            <a:ext cx="78486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b</a:t>
            </a:r>
            <a:r>
              <a:rPr lang="en-US" sz="3600"/>
              <a:t>. Con đường cứu nước, giải phóng dân tộc thuộc địa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62000" y="4876800"/>
            <a:ext cx="7239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c</a:t>
            </a:r>
            <a:r>
              <a:rPr lang="en-US" sz="3600"/>
              <a:t>. Phải tuân theo chủ trường của Quốc tế cộng sản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0" y="6019800"/>
            <a:ext cx="678656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d</a:t>
            </a:r>
            <a:r>
              <a:rPr lang="en-US" sz="3600"/>
              <a:t>. Cả 3 phương án trên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6" grpId="1"/>
      <p:bldP spid="18437" grpId="0"/>
      <p:bldP spid="18438" grpId="0"/>
      <p:bldP spid="184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Theo Bác, ai là chủ của cách mạng giải phóng dân tộc?</a:t>
            </a:r>
            <a:r>
              <a:rPr lang="en-US" sz="4000"/>
              <a:t>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Công –nông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Giai cấp công nhân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716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Toàn dân Việt Nam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526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5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0" grpId="1"/>
      <p:bldP spid="19461" grpId="0"/>
      <p:bldP spid="19462" grpId="0"/>
      <p:bldP spid="194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</a:t>
            </a:r>
            <a:r>
              <a:rPr lang="en-US" sz="4000" b="1"/>
              <a:t>Thân sinh của Bác Hồ mất tại đâu?</a:t>
            </a:r>
            <a:r>
              <a:rPr lang="en-US" sz="4000"/>
              <a:t>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</a:t>
            </a:r>
            <a:r>
              <a:rPr lang="en-US" sz="4000" b="1"/>
              <a:t>Nghệ An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14400" y="3657600"/>
            <a:ext cx="5791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</a:t>
            </a:r>
            <a:r>
              <a:rPr lang="en-US" sz="4000" b="1"/>
              <a:t>Huế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</a:t>
            </a:r>
            <a:r>
              <a:rPr lang="en-US" sz="4000" b="1"/>
              <a:t>Hà Nội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19200" y="5334000"/>
            <a:ext cx="6786563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</a:t>
            </a:r>
            <a:r>
              <a:rPr lang="en-US" sz="4000" b="1"/>
              <a:t>Đồng Tháp </a:t>
            </a:r>
            <a:r>
              <a:rPr lang="en-US" sz="4000"/>
              <a:t/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5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allAtOnce"/>
      <p:bldP spid="21507" grpId="0"/>
      <p:bldP spid="21508" grpId="0"/>
      <p:bldP spid="21509" grpId="0"/>
      <p:bldP spid="21510" grpId="0"/>
      <p:bldP spid="21511" grpId="0"/>
      <p:bldP spid="2151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 </a:t>
            </a:r>
            <a:r>
              <a:rPr lang="en-US" sz="4000" b="1"/>
              <a:t>Yếu tố nào có ý nghĩa quyết định việc hình thành tư tưởng Hồ Chí Minh?</a:t>
            </a:r>
            <a:r>
              <a:rPr lang="en-US" sz="400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Giá trị truyền thống dân tộc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Tinh hoa văn hóa nhân loại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14400" y="4267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Chủ nghĩa Mác – Lênin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47800" y="4983163"/>
            <a:ext cx="7086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Phẩm chất cá nhân Hồ Chí Minh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4" grpId="0"/>
      <p:bldP spid="22535" grpId="0"/>
      <p:bldP spid="225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5400" b="1" smtClean="0">
                <a:latin typeface="Arial" charset="0"/>
              </a:rPr>
              <a:t>GÓI SỐ 4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200" b="1" i="1" dirty="0"/>
              <a:t>CÂU 3</a:t>
            </a:r>
            <a:r>
              <a:rPr lang="en-US" sz="3200" dirty="0"/>
              <a:t>: </a:t>
            </a:r>
            <a:r>
              <a:rPr lang="en-US" sz="3200" b="1" dirty="0" smtClean="0"/>
              <a:t>Theo </a:t>
            </a:r>
            <a:r>
              <a:rPr lang="en-US" sz="3200" b="1" dirty="0" err="1" smtClean="0"/>
              <a:t>Bác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nhiệm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vụ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bản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của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nước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bước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thời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kì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độ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lên</a:t>
            </a:r>
            <a:r>
              <a:rPr lang="en-US" sz="3200" b="1" dirty="0" smtClean="0"/>
              <a:t> CNXH </a:t>
            </a:r>
            <a:r>
              <a:rPr lang="en-US" sz="3200" b="1" dirty="0" err="1" smtClean="0"/>
              <a:t>là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gì</a:t>
            </a:r>
            <a:r>
              <a:rPr lang="en-US" sz="3200" b="1" dirty="0" smtClean="0"/>
              <a:t>? </a:t>
            </a:r>
            <a:endParaRPr lang="en-US" sz="32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696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3600" b="1" dirty="0"/>
              <a:t>a</a:t>
            </a:r>
            <a:r>
              <a:rPr lang="en-US" sz="3600" dirty="0"/>
              <a:t>.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sở</a:t>
            </a:r>
            <a:r>
              <a:rPr lang="en-US" sz="3600" dirty="0" smtClean="0"/>
              <a:t> </a:t>
            </a:r>
            <a:r>
              <a:rPr lang="en-US" sz="3600" dirty="0" err="1" smtClean="0"/>
              <a:t>vật</a:t>
            </a:r>
            <a:r>
              <a:rPr lang="en-US" sz="3600" dirty="0" smtClean="0"/>
              <a:t> </a:t>
            </a:r>
            <a:r>
              <a:rPr lang="en-US" sz="3600" dirty="0" err="1" smtClean="0"/>
              <a:t>chất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CNXH</a:t>
            </a:r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14400" y="3352800"/>
            <a:ext cx="71072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600" b="1" dirty="0"/>
              <a:t>b</a:t>
            </a:r>
            <a:r>
              <a:rPr lang="en-US" sz="3600" dirty="0" smtClean="0"/>
              <a:t>.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nền</a:t>
            </a:r>
            <a:r>
              <a:rPr lang="en-US" sz="3600" dirty="0" smtClean="0"/>
              <a:t> </a:t>
            </a:r>
            <a:r>
              <a:rPr lang="en-US" sz="3600" dirty="0" err="1" smtClean="0"/>
              <a:t>kinh</a:t>
            </a:r>
            <a:r>
              <a:rPr lang="en-US" sz="3600" dirty="0" smtClean="0"/>
              <a:t> </a:t>
            </a:r>
            <a:r>
              <a:rPr lang="en-US" sz="3600" dirty="0" err="1" smtClean="0"/>
              <a:t>tế</a:t>
            </a:r>
            <a:r>
              <a:rPr lang="en-US" sz="3600" dirty="0" smtClean="0"/>
              <a:t> </a:t>
            </a:r>
            <a:r>
              <a:rPr lang="en-US" sz="3600" dirty="0" err="1" smtClean="0"/>
              <a:t>mới</a:t>
            </a:r>
            <a:r>
              <a:rPr lang="en-US" sz="3600" dirty="0" smtClean="0"/>
              <a:t> XHCN </a:t>
            </a:r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8200" y="4549676"/>
            <a:ext cx="7467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600" b="1" dirty="0"/>
              <a:t>c</a:t>
            </a:r>
            <a:r>
              <a:rPr lang="en-US" sz="3600" dirty="0"/>
              <a:t>.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r>
              <a:rPr lang="en-US" sz="3600" dirty="0" smtClean="0"/>
              <a:t> </a:t>
            </a:r>
            <a:r>
              <a:rPr lang="en-US" sz="3600" dirty="0" err="1" smtClean="0"/>
              <a:t>cải</a:t>
            </a:r>
            <a:r>
              <a:rPr lang="en-US" sz="3600" dirty="0" smtClean="0"/>
              <a:t> </a:t>
            </a:r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mà</a:t>
            </a:r>
            <a:r>
              <a:rPr lang="en-US" sz="3600" dirty="0" smtClean="0"/>
              <a:t>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yếu</a:t>
            </a:r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57237" y="5900678"/>
            <a:ext cx="67865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600" b="1" dirty="0"/>
              <a:t>d</a:t>
            </a:r>
            <a:r>
              <a:rPr lang="en-US" sz="3600" dirty="0"/>
              <a:t>. </a:t>
            </a:r>
            <a:r>
              <a:rPr lang="en-US" sz="3600" dirty="0" err="1"/>
              <a:t>Cả</a:t>
            </a:r>
            <a:r>
              <a:rPr lang="en-US" sz="3600" dirty="0"/>
              <a:t> 3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4" grpId="1"/>
      <p:bldP spid="20485" grpId="0"/>
      <p:bldP spid="20486" grpId="0"/>
      <p:bldP spid="204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Thắng lợi đầu tiên của tư tưởng Hồ Chí Minh thể hiện ở sự kiện nào sau đây?</a:t>
            </a:r>
            <a:r>
              <a:rPr lang="en-US" sz="4000"/>
              <a:t>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19200" y="28194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Hội nghị TW8 khoá I (5/1941).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Lập ra Mặt trận Việt Minh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90600" y="4724400"/>
            <a:ext cx="7239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Cách mạng Tháng 8 thành công.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0" y="58674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58" grpId="0"/>
      <p:bldP spid="23558" grpId="1"/>
      <p:bldP spid="235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Bác Hồ chỉ đề cập tới vấn đề dân tộc gì?</a:t>
            </a:r>
            <a:r>
              <a:rPr lang="en-US" sz="4000"/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Dân tộc nói chung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Dân tộc tư bản chủ nghĩa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Dân tộc thuộc địa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trên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 decel="100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9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1" grpId="0"/>
      <p:bldP spid="24582" grpId="0"/>
      <p:bldP spid="24582" grpId="1"/>
      <p:bldP spid="245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 </a:t>
            </a:r>
            <a:r>
              <a:rPr lang="en-US" sz="4000" b="1"/>
              <a:t>Bác từng hành nghề viết câu đối ở đâu?</a:t>
            </a:r>
            <a:r>
              <a:rPr lang="en-US" sz="4000"/>
              <a:t>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Pháp</a:t>
            </a:r>
          </a:p>
          <a:p>
            <a:pPr marL="342900" indent="-342900" algn="ctr"/>
            <a:endParaRPr lang="en-US" sz="400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Anh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57200" y="44958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Mỹ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676400" y="54864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Trung Quốc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allAtOnce"/>
      <p:bldP spid="25603" grpId="0"/>
      <p:bldP spid="25604" grpId="0"/>
      <p:bldP spid="25605" grpId="0"/>
      <p:bldP spid="25605" grpId="1"/>
      <p:bldP spid="25606" grpId="0"/>
      <p:bldP spid="256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28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THỂ LỆ VÒNG 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Mỗi</a:t>
            </a:r>
            <a:r>
              <a:rPr lang="en-US" sz="4000" dirty="0" smtClean="0"/>
              <a:t> </a:t>
            </a:r>
            <a:r>
              <a:rPr lang="en-US" sz="4000" dirty="0" err="1" smtClean="0"/>
              <a:t>đội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1 </a:t>
            </a:r>
            <a:r>
              <a:rPr lang="en-US" sz="4000" dirty="0" err="1" smtClean="0"/>
              <a:t>trong</a:t>
            </a:r>
            <a:r>
              <a:rPr lang="en-US" sz="4000" dirty="0" smtClean="0"/>
              <a:t> 5 </a:t>
            </a:r>
            <a:r>
              <a:rPr lang="en-US" sz="4000" dirty="0" err="1" smtClean="0"/>
              <a:t>gói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hỏi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đội</a:t>
            </a:r>
            <a:r>
              <a:rPr lang="en-US" sz="4000" dirty="0" smtClean="0"/>
              <a:t>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dirty="0" err="1" smtClean="0"/>
              <a:t>hoa</a:t>
            </a:r>
            <a:r>
              <a:rPr lang="en-US" sz="4000" dirty="0" smtClean="0"/>
              <a:t> </a:t>
            </a:r>
            <a:r>
              <a:rPr lang="en-US" sz="4000" dirty="0" err="1" smtClean="0"/>
              <a:t>trắc</a:t>
            </a:r>
            <a:r>
              <a:rPr lang="en-US" sz="4000" dirty="0" smtClean="0"/>
              <a:t> </a:t>
            </a:r>
            <a:r>
              <a:rPr lang="en-US" sz="4000" dirty="0" err="1" smtClean="0"/>
              <a:t>nghiệm</a:t>
            </a:r>
            <a:r>
              <a:rPr lang="en-US" sz="4000" dirty="0" smtClean="0"/>
              <a:t>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lời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hỏi</a:t>
            </a:r>
            <a:r>
              <a:rPr lang="en-US" sz="4000" dirty="0" smtClean="0"/>
              <a:t> </a:t>
            </a:r>
            <a:r>
              <a:rPr lang="en-US" sz="4000" dirty="0" err="1" smtClean="0"/>
              <a:t>ngay</a:t>
            </a:r>
            <a:r>
              <a:rPr lang="en-US" sz="4000" dirty="0" smtClean="0"/>
              <a:t> </a:t>
            </a:r>
            <a:r>
              <a:rPr lang="en-US" sz="4000" dirty="0" err="1" smtClean="0"/>
              <a:t>sau</a:t>
            </a:r>
            <a:r>
              <a:rPr lang="en-US" sz="4000" dirty="0" smtClean="0"/>
              <a:t> </a:t>
            </a:r>
            <a:r>
              <a:rPr lang="en-US" sz="4000" dirty="0" err="1" smtClean="0"/>
              <a:t>khi</a:t>
            </a:r>
            <a:r>
              <a:rPr lang="en-US" sz="4000" dirty="0" smtClean="0"/>
              <a:t> MC </a:t>
            </a:r>
            <a:r>
              <a:rPr lang="en-US" sz="4000" dirty="0" err="1" smtClean="0"/>
              <a:t>nói</a:t>
            </a:r>
            <a:r>
              <a:rPr lang="en-US" sz="4000" dirty="0" smtClean="0"/>
              <a:t> </a:t>
            </a:r>
            <a:r>
              <a:rPr lang="en-US" sz="4000" dirty="0" err="1" smtClean="0"/>
              <a:t>xong</a:t>
            </a:r>
            <a:r>
              <a:rPr lang="en-US" sz="4000" dirty="0" smtClean="0"/>
              <a:t> </a:t>
            </a:r>
            <a:r>
              <a:rPr lang="en-US" sz="4000" dirty="0" err="1" smtClean="0"/>
              <a:t>từ</a:t>
            </a:r>
            <a:r>
              <a:rPr lang="en-US" sz="4000" dirty="0" smtClean="0"/>
              <a:t> </a:t>
            </a:r>
            <a:r>
              <a:rPr lang="en-US" sz="4000" b="1" dirty="0" smtClean="0"/>
              <a:t>“</a:t>
            </a:r>
            <a:r>
              <a:rPr lang="en-US" sz="4000" b="1" dirty="0" err="1" smtClean="0"/>
              <a:t>hết</a:t>
            </a:r>
            <a:r>
              <a:rPr lang="en-US" sz="4000" b="1" dirty="0" smtClean="0"/>
              <a:t>”.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Mỗi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lời</a:t>
            </a:r>
            <a:r>
              <a:rPr lang="en-US" sz="4000" dirty="0" smtClean="0"/>
              <a:t> </a:t>
            </a:r>
            <a:r>
              <a:rPr lang="en-US" sz="4000" dirty="0" err="1" smtClean="0"/>
              <a:t>đúng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1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,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lời</a:t>
            </a:r>
            <a:r>
              <a:rPr lang="en-US" sz="4000" dirty="0" smtClean="0"/>
              <a:t> </a:t>
            </a:r>
            <a:r>
              <a:rPr lang="en-US" sz="4000" dirty="0" err="1" smtClean="0"/>
              <a:t>sai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2578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 </a:t>
            </a:r>
            <a:r>
              <a:rPr lang="en-US" sz="4000" dirty="0" err="1" smtClean="0"/>
              <a:t>tối</a:t>
            </a:r>
            <a:r>
              <a:rPr lang="en-US" sz="4000" dirty="0" smtClean="0"/>
              <a:t> </a:t>
            </a:r>
            <a:r>
              <a:rPr lang="en-US" sz="4000" dirty="0" err="1" smtClean="0"/>
              <a:t>đa</a:t>
            </a:r>
            <a:r>
              <a:rPr lang="en-US" sz="4000" dirty="0" smtClean="0"/>
              <a:t> </a:t>
            </a:r>
            <a:r>
              <a:rPr lang="en-US" sz="4000" dirty="0" err="1" smtClean="0"/>
              <a:t>vòng</a:t>
            </a:r>
            <a:r>
              <a:rPr lang="en-US" sz="4000" dirty="0" smtClean="0"/>
              <a:t> </a:t>
            </a:r>
            <a:r>
              <a:rPr lang="en-US" sz="4000" dirty="0" err="1" smtClean="0"/>
              <a:t>thi</a:t>
            </a:r>
            <a:r>
              <a:rPr lang="en-US" sz="4000" dirty="0" smtClean="0"/>
              <a:t> </a:t>
            </a:r>
            <a:r>
              <a:rPr lang="en-US" sz="4000" dirty="0" err="1" smtClean="0"/>
              <a:t>này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b="1" dirty="0" smtClean="0"/>
              <a:t>05 </a:t>
            </a:r>
            <a:r>
              <a:rPr lang="en-US" sz="4000" b="1" dirty="0" err="1" smtClean="0"/>
              <a:t>điểm</a:t>
            </a:r>
            <a:r>
              <a:rPr lang="en-US" sz="4000" b="1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 </a:t>
            </a:r>
            <a:r>
              <a:rPr lang="en-US" sz="4000" b="1"/>
              <a:t>Năm 1910, Bác vào phan Thiết với ý định gì?</a:t>
            </a:r>
            <a:r>
              <a:rPr lang="en-US" sz="4000"/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Đi làm Cách mạng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524000" y="3505200"/>
            <a:ext cx="71072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Tránh sự khủng bố của mật thám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066800" y="4648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Tìm</a:t>
            </a:r>
            <a:r>
              <a:rPr lang="en-US" sz="4000" b="1"/>
              <a:t> </a:t>
            </a:r>
            <a:r>
              <a:rPr lang="en-US" sz="4000"/>
              <a:t>đường vào Sài Gòn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990600" y="57912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Tìm đường cứu nước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29" grpId="1"/>
      <p:bldP spid="26630" grpId="0"/>
      <p:bldP spid="266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3</a:t>
            </a:r>
            <a:r>
              <a:rPr lang="en-US" sz="4000"/>
              <a:t>: </a:t>
            </a:r>
            <a:r>
              <a:rPr lang="en-US" sz="4000" b="1"/>
              <a:t>Theo Bác, kẻ thù hung ác của chủ nghĩa xã hội là gì?</a:t>
            </a:r>
            <a:r>
              <a:rPr lang="en-US" sz="400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Giặc ngoại xâm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b. </a:t>
            </a:r>
            <a:r>
              <a:rPr lang="en-US" sz="4000"/>
              <a:t>Chủ nghĩa tư bản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906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Chủ nghĩa đế quốc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2192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Chủ nghĩa cá nhân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3" grpId="0"/>
      <p:bldP spid="27654" grpId="0"/>
      <p:bldP spid="27655" grpId="0"/>
      <p:bldP spid="2765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Theo Bác, nền kinh tế xã hội chủ nghĩa là một nền kinh tế như thế nào?</a:t>
            </a:r>
            <a:r>
              <a:rPr lang="en-US" sz="4000"/>
              <a:t>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2971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Hiện đại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Phát triển cao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Dân làm chủ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295400" y="55626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2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4" grpId="1"/>
      <p:bldP spid="28675" grpId="0"/>
      <p:bldP spid="28676" grpId="0"/>
      <p:bldP spid="28677" grpId="0"/>
      <p:bldP spid="28677" grpId="1"/>
      <p:bldP spid="28678" grpId="0"/>
      <p:bldP spid="2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Theo Bác, chủ nghĩa xã hội nhân dân là gì?</a:t>
            </a:r>
            <a:r>
              <a:rPr lang="en-US" sz="4000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7696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Đem tài dân, sức dân, của dân làm lợi cho dân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Kết hợp tối đa nội lực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066800" y="45720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Tranh thủ tối đa ngoại lực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066800" y="5486400"/>
            <a:ext cx="7162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dirty="0"/>
              <a:t>d</a:t>
            </a:r>
            <a:r>
              <a:rPr lang="en-US" sz="4000" dirty="0"/>
              <a:t>.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hợp</a:t>
            </a:r>
            <a:r>
              <a:rPr lang="en-US" sz="4000" dirty="0"/>
              <a:t> </a:t>
            </a:r>
            <a:r>
              <a:rPr lang="en-US" sz="4000" dirty="0" err="1"/>
              <a:t>nội</a:t>
            </a:r>
            <a:r>
              <a:rPr lang="en-US" sz="4000" dirty="0"/>
              <a:t> </a:t>
            </a:r>
            <a:r>
              <a:rPr lang="en-US" sz="4000" dirty="0" err="1"/>
              <a:t>lực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ngoại</a:t>
            </a:r>
            <a:r>
              <a:rPr lang="en-US" sz="4000" dirty="0"/>
              <a:t> </a:t>
            </a:r>
            <a:r>
              <a:rPr lang="en-US" sz="4000" dirty="0" err="1"/>
              <a:t>lực</a:t>
            </a:r>
            <a:r>
              <a:rPr lang="en-US" sz="4000" dirty="0"/>
              <a:t> </a:t>
            </a:r>
          </a:p>
          <a:p>
            <a:pPr marL="342900" indent="-342900" algn="ctr"/>
            <a:endParaRPr lang="en-US" sz="4000" dirty="0"/>
          </a:p>
          <a:p>
            <a:pPr marL="342900" indent="-342900" algn="ctr"/>
            <a:endParaRPr lang="en-US" sz="4000" dirty="0"/>
          </a:p>
          <a:p>
            <a:pPr marL="342900" indent="-342900" algn="ctr"/>
            <a:endParaRPr lang="en-US" sz="4000" dirty="0"/>
          </a:p>
          <a:p>
            <a:pPr marL="342900" indent="-342900"/>
            <a:endParaRPr lang="en-US" sz="4000" dirty="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0" grpId="1"/>
      <p:bldP spid="29701" grpId="0"/>
      <p:bldP spid="29702" grpId="0"/>
      <p:bldP spid="297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BÁC HỒ KÍNH YÊU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7400" y="914400"/>
            <a:ext cx="6324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Trường</a:t>
            </a:r>
            <a:r>
              <a:rPr lang="en-US" sz="4800" b="1" dirty="0"/>
              <a:t> </a:t>
            </a:r>
            <a:r>
              <a:rPr lang="en-US" sz="4800" b="1" dirty="0" err="1"/>
              <a:t>Dục</a:t>
            </a:r>
            <a:r>
              <a:rPr lang="en-US" sz="4800" b="1" dirty="0"/>
              <a:t> </a:t>
            </a:r>
            <a:r>
              <a:rPr lang="en-US" sz="4800" b="1" dirty="0" err="1"/>
              <a:t>Thanh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Mũ</a:t>
            </a:r>
            <a:r>
              <a:rPr lang="en-US" sz="4800" b="1" dirty="0"/>
              <a:t> </a:t>
            </a:r>
            <a:r>
              <a:rPr lang="en-US" sz="4800" b="1" dirty="0" err="1"/>
              <a:t>cối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Thiếu</a:t>
            </a:r>
            <a:r>
              <a:rPr lang="en-US" sz="4800" b="1" dirty="0"/>
              <a:t> </a:t>
            </a:r>
            <a:r>
              <a:rPr lang="en-US" sz="4800" b="1" dirty="0" err="1"/>
              <a:t>nhi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Đội</a:t>
            </a:r>
            <a:r>
              <a:rPr lang="en-US" sz="4800" b="1" dirty="0"/>
              <a:t> </a:t>
            </a:r>
            <a:r>
              <a:rPr lang="en-US" sz="4800" b="1" dirty="0" err="1"/>
              <a:t>viên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Áo</a:t>
            </a:r>
            <a:r>
              <a:rPr lang="en-US" sz="4800" b="1" dirty="0"/>
              <a:t> kaki</a:t>
            </a:r>
          </a:p>
        </p:txBody>
      </p:sp>
      <p:sp>
        <p:nvSpPr>
          <p:cNvPr id="6" name="Action Button: Beginning 5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" action="ppaction://macro?name=DemNguoc1"/>
          </p:cNvPr>
          <p:cNvSpPr/>
          <p:nvPr/>
        </p:nvSpPr>
        <p:spPr>
          <a:xfrm>
            <a:off x="73152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8" name="Rectangle 1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9" name="Rectangle 1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7" name="Rectangle 1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2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QUÊ CHA ĐẤT TỔ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990600"/>
            <a:ext cx="64008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Ao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cá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Nhà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Dệt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cửi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Đồng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bào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Đoàn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kết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0386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3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38400" y="112713"/>
            <a:ext cx="6400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3399"/>
                </a:solidFill>
              </a:rPr>
              <a:t>THEO DẤU CHÂN NGƯỜI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14400"/>
            <a:ext cx="7315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Bến Nhà Rồng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Trung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Bàn đá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Ngục trung nhật ký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Dép râu</a:t>
            </a:r>
          </a:p>
        </p:txBody>
      </p:sp>
      <p:sp>
        <p:nvSpPr>
          <p:cNvPr id="5" name="Action Button: Beginning 4">
            <a:hlinkClick r:id="rId2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26670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4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4600" y="112713"/>
            <a:ext cx="5867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LỬA THỬ VÀNG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19400" y="914400"/>
            <a:ext cx="4876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/>
              <a:t>- Dũng cảm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Liên Xô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Cách mạng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Đế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Phụ bếp</a:t>
            </a: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5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30175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CHÂN LÝ SÁNG SOI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90600"/>
            <a:ext cx="6705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Đảng</a:t>
            </a:r>
            <a:r>
              <a:rPr lang="en-US" sz="4800" b="1" dirty="0"/>
              <a:t> </a:t>
            </a:r>
            <a:r>
              <a:rPr lang="en-US" sz="4800" b="1" dirty="0" err="1"/>
              <a:t>Cộng</a:t>
            </a:r>
            <a:r>
              <a:rPr lang="en-US" sz="4800" b="1" dirty="0"/>
              <a:t> </a:t>
            </a:r>
            <a:r>
              <a:rPr lang="en-US" sz="4800" b="1" dirty="0" err="1"/>
              <a:t>sản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Quốc</a:t>
            </a:r>
            <a:r>
              <a:rPr lang="en-US" sz="4800" b="1" dirty="0"/>
              <a:t> </a:t>
            </a:r>
            <a:r>
              <a:rPr lang="en-US" sz="4800" b="1" dirty="0" err="1"/>
              <a:t>kì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 smtClean="0"/>
              <a:t>Lê-nin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Dinh</a:t>
            </a:r>
            <a:r>
              <a:rPr lang="en-US" sz="4800" b="1" dirty="0"/>
              <a:t> </a:t>
            </a:r>
            <a:r>
              <a:rPr lang="en-US" sz="4800" b="1" dirty="0" err="1"/>
              <a:t>Độc</a:t>
            </a:r>
            <a:r>
              <a:rPr lang="en-US" sz="4800" b="1" dirty="0"/>
              <a:t> </a:t>
            </a:r>
            <a:r>
              <a:rPr lang="en-US" sz="4800" b="1" dirty="0" err="1"/>
              <a:t>Lập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Lãnh</a:t>
            </a:r>
            <a:r>
              <a:rPr lang="en-US" sz="4800" b="1" dirty="0"/>
              <a:t> </a:t>
            </a:r>
            <a:r>
              <a:rPr lang="en-US" sz="4800" b="1" dirty="0" err="1"/>
              <a:t>đạo</a:t>
            </a:r>
            <a:endParaRPr lang="en-US" sz="4800" b="1" dirty="0"/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2209800" y="2133600"/>
            <a:ext cx="6172200" cy="594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3" action="ppaction://hlinksldjump"/>
              </a:rPr>
              <a:t>GÓI CÂU HỎI SỐ 1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4" action="ppaction://hlinksldjump"/>
              </a:rPr>
              <a:t>GÓI CÂU HỎI SỐ 2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5" action="ppaction://hlinksldjump"/>
              </a:rPr>
              <a:t>GÓI CÂU HỎI SỐ 3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6" action="ppaction://hlinksldjump"/>
              </a:rPr>
              <a:t>GÓI CÂU HỎI SỐ 4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7" action="ppaction://hlinksldjump"/>
              </a:rPr>
              <a:t>GÓI CÂU HỎI SỐ 5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endParaRPr lang="en-US" sz="4800" b="1" dirty="0">
              <a:latin typeface="Times New Roman" pitchFamily="18" charset="0"/>
            </a:endParaRPr>
          </a:p>
          <a:p>
            <a:endParaRPr lang="en-US" sz="4800" dirty="0">
              <a:latin typeface="Calibri" pitchFamily="34" charset="0"/>
            </a:endParaRPr>
          </a:p>
          <a:p>
            <a:endParaRPr lang="en-US" sz="4800" dirty="0">
              <a:latin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429000" y="685800"/>
            <a:ext cx="338455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F60000"/>
                </a:solidFill>
                <a:latin typeface="Times New Roman" pitchFamily="18" charset="0"/>
              </a:rPr>
              <a:t>VÒNG 1</a:t>
            </a:r>
          </a:p>
          <a:p>
            <a:endParaRPr lang="en-US" sz="4800" b="1">
              <a:solidFill>
                <a:srgbClr val="F60000"/>
              </a:solidFill>
              <a:latin typeface="Times New Roman" pitchFamily="18" charset="0"/>
            </a:endParaRPr>
          </a:p>
        </p:txBody>
      </p:sp>
      <p:sp>
        <p:nvSpPr>
          <p:cNvPr id="4" name="Left Arrow 3">
            <a:hlinkClick r:id="rId8" action="ppaction://hlinksldjump"/>
          </p:cNvPr>
          <p:cNvSpPr/>
          <p:nvPr/>
        </p:nvSpPr>
        <p:spPr>
          <a:xfrm>
            <a:off x="8534400" y="6248400"/>
            <a:ext cx="60960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25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28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THỂ LỆ VÒNG 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286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đánh</a:t>
            </a:r>
            <a:r>
              <a:rPr lang="en-US" sz="3600" dirty="0" smtClean="0"/>
              <a:t> </a:t>
            </a:r>
            <a:r>
              <a:rPr lang="en-US" sz="3600" dirty="0" err="1" smtClean="0"/>
              <a:t>thứ</a:t>
            </a:r>
            <a:r>
              <a:rPr lang="en-US" sz="3600" dirty="0" smtClean="0"/>
              <a:t> </a:t>
            </a:r>
            <a:r>
              <a:rPr lang="en-US" sz="3600" dirty="0" err="1" smtClean="0"/>
              <a:t>tự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1 </a:t>
            </a:r>
            <a:r>
              <a:rPr lang="en-US" sz="3600" dirty="0" err="1" smtClean="0"/>
              <a:t>đến</a:t>
            </a:r>
            <a:r>
              <a:rPr lang="en-US" sz="3600" dirty="0" smtClean="0"/>
              <a:t> 5. </a:t>
            </a:r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gồm</a:t>
            </a:r>
            <a:r>
              <a:rPr lang="en-US" sz="3600" dirty="0" smtClean="0"/>
              <a:t> 5 </a:t>
            </a:r>
            <a:r>
              <a:rPr lang="en-US" sz="3600" dirty="0" err="1" smtClean="0"/>
              <a:t>cụm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/ </a:t>
            </a:r>
            <a:r>
              <a:rPr lang="en-US" sz="3600" dirty="0" err="1" smtClean="0"/>
              <a:t>cụm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ý.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đội</a:t>
            </a:r>
            <a:r>
              <a:rPr lang="en-US" sz="3600" dirty="0" smtClean="0"/>
              <a:t> </a:t>
            </a:r>
            <a:r>
              <a:rPr lang="en-US" sz="3600" dirty="0" err="1" smtClean="0"/>
              <a:t>cử</a:t>
            </a:r>
            <a:r>
              <a:rPr lang="en-US" sz="3600" dirty="0" smtClean="0"/>
              <a:t> 2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 </a:t>
            </a:r>
            <a:r>
              <a:rPr lang="en-US" sz="3600" dirty="0" err="1" smtClean="0"/>
              <a:t>tham</a:t>
            </a:r>
            <a:r>
              <a:rPr lang="en-US" sz="3600" dirty="0" smtClean="0"/>
              <a:t> </a:t>
            </a:r>
            <a:r>
              <a:rPr lang="en-US" sz="3600" dirty="0" err="1" smtClean="0"/>
              <a:t>gia</a:t>
            </a:r>
            <a:r>
              <a:rPr lang="en-US" sz="3600" dirty="0" smtClean="0"/>
              <a:t> </a:t>
            </a:r>
            <a:r>
              <a:rPr lang="en-US" sz="3600" dirty="0" err="1" smtClean="0"/>
              <a:t>vòng</a:t>
            </a:r>
            <a:r>
              <a:rPr lang="en-US" sz="3600" dirty="0" smtClean="0"/>
              <a:t> </a:t>
            </a:r>
            <a:r>
              <a:rPr lang="en-US" sz="3600" dirty="0" err="1" smtClean="0"/>
              <a:t>thi</a:t>
            </a:r>
            <a:r>
              <a:rPr lang="en-US" sz="3600" dirty="0" smtClean="0"/>
              <a:t> </a:t>
            </a:r>
            <a:r>
              <a:rPr lang="en-US" sz="3600" dirty="0" err="1" smtClean="0"/>
              <a:t>này</a:t>
            </a:r>
            <a:r>
              <a:rPr lang="en-US" sz="3600" dirty="0" smtClean="0"/>
              <a:t>: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người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ý,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người</a:t>
            </a:r>
            <a:r>
              <a:rPr lang="en-US" sz="3600" dirty="0" smtClean="0"/>
              <a:t> </a:t>
            </a:r>
            <a:r>
              <a:rPr lang="en-US" sz="3600" dirty="0" err="1" smtClean="0"/>
              <a:t>trả</a:t>
            </a:r>
            <a:r>
              <a:rPr lang="en-US" sz="3600" dirty="0" smtClean="0"/>
              <a:t> </a:t>
            </a:r>
            <a:r>
              <a:rPr lang="en-US" sz="3600" dirty="0" err="1" smtClean="0"/>
              <a:t>lời</a:t>
            </a:r>
            <a:r>
              <a:rPr lang="en-US" sz="3600" dirty="0" smtClean="0"/>
              <a:t>.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3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đội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b="1" dirty="0" smtClean="0"/>
              <a:t>60 </a:t>
            </a:r>
            <a:r>
              <a:rPr lang="en-US" sz="3600" b="1" dirty="0" err="1" smtClean="0"/>
              <a:t>giây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ý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đoán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724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/ </a:t>
            </a:r>
            <a:r>
              <a:rPr lang="en-US" sz="3600" dirty="0" err="1" smtClean="0"/>
              <a:t>cụm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đoán</a:t>
            </a:r>
            <a:r>
              <a:rPr lang="en-US" sz="3600" dirty="0" smtClean="0"/>
              <a:t> </a:t>
            </a:r>
            <a:r>
              <a:rPr lang="en-US" sz="3600" dirty="0" err="1" smtClean="0"/>
              <a:t>đúng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b="1" dirty="0" smtClean="0"/>
              <a:t>01 </a:t>
            </a:r>
            <a:r>
              <a:rPr lang="en-US" sz="3600" b="1" dirty="0" err="1" smtClean="0"/>
              <a:t>điểm</a:t>
            </a:r>
            <a:r>
              <a:rPr lang="en-US" sz="3600" dirty="0" smtClean="0"/>
              <a:t>. </a:t>
            </a:r>
            <a:r>
              <a:rPr lang="en-US" sz="3600" dirty="0" err="1" smtClean="0"/>
              <a:t>Điểm</a:t>
            </a:r>
            <a:r>
              <a:rPr lang="en-US" sz="3600" dirty="0" smtClean="0"/>
              <a:t> </a:t>
            </a:r>
            <a:r>
              <a:rPr lang="en-US" sz="3600" dirty="0" err="1" smtClean="0"/>
              <a:t>tối</a:t>
            </a:r>
            <a:r>
              <a:rPr lang="en-US" sz="3600" dirty="0" smtClean="0"/>
              <a:t> </a:t>
            </a:r>
            <a:r>
              <a:rPr lang="en-US" sz="3600" dirty="0" err="1" smtClean="0"/>
              <a:t>đa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vòng</a:t>
            </a:r>
            <a:r>
              <a:rPr lang="en-US" sz="3600" dirty="0" smtClean="0"/>
              <a:t> </a:t>
            </a:r>
            <a:r>
              <a:rPr lang="en-US" sz="3600" dirty="0" err="1" smtClean="0"/>
              <a:t>thi</a:t>
            </a:r>
            <a:r>
              <a:rPr lang="en-US" sz="3600" dirty="0" smtClean="0"/>
              <a:t> </a:t>
            </a:r>
            <a:r>
              <a:rPr lang="en-US" sz="3600" dirty="0" err="1" smtClean="0"/>
              <a:t>này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b="1" dirty="0" smtClean="0"/>
              <a:t>05 </a:t>
            </a:r>
            <a:r>
              <a:rPr lang="en-US" sz="3600" b="1" dirty="0" err="1" smtClean="0"/>
              <a:t>điểm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38199" y="5029200"/>
            <a:ext cx="7096217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5</a:t>
            </a:r>
            <a:r>
              <a:rPr lang="en-US" sz="3600" b="1" dirty="0"/>
              <a:t>: CHÂN LÝ SÁNG SOI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3581399" y="76200"/>
            <a:ext cx="29836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b="1"/>
              <a:t>VÒNG 2</a:t>
            </a:r>
          </a:p>
        </p:txBody>
      </p:sp>
      <p:sp>
        <p:nvSpPr>
          <p:cNvPr id="11268" name="Text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38199" y="1133475"/>
            <a:ext cx="76606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1</a:t>
            </a:r>
            <a:r>
              <a:rPr lang="en-US" sz="3600" b="1" dirty="0"/>
              <a:t>: BÁC HỒ KÍNH YÊU</a:t>
            </a:r>
          </a:p>
        </p:txBody>
      </p:sp>
      <p:sp>
        <p:nvSpPr>
          <p:cNvPr id="11269" name="Text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2035175"/>
            <a:ext cx="66123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2</a:t>
            </a:r>
            <a:r>
              <a:rPr lang="en-US" sz="3600" b="1" dirty="0"/>
              <a:t>: QUÊ CHA ĐẤT TỔ</a:t>
            </a:r>
          </a:p>
        </p:txBody>
      </p:sp>
      <p:sp>
        <p:nvSpPr>
          <p:cNvPr id="11270" name="Text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3</a:t>
            </a:r>
            <a:r>
              <a:rPr lang="en-US" sz="3600" b="1" dirty="0"/>
              <a:t>: THEO DẤU CHÂN NGƯỜI</a:t>
            </a:r>
          </a:p>
        </p:txBody>
      </p:sp>
      <p:sp>
        <p:nvSpPr>
          <p:cNvPr id="11271" name="Text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758005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4</a:t>
            </a:r>
            <a:r>
              <a:rPr lang="en-US" sz="3600" b="1" dirty="0"/>
              <a:t>: LỬA THỬ VÀNG</a:t>
            </a:r>
          </a:p>
        </p:txBody>
      </p:sp>
      <p:sp>
        <p:nvSpPr>
          <p:cNvPr id="8" name="Left Arrow 7">
            <a:hlinkClick r:id="rId8" action="ppaction://hlinksldjump"/>
          </p:cNvPr>
          <p:cNvSpPr/>
          <p:nvPr/>
        </p:nvSpPr>
        <p:spPr>
          <a:xfrm>
            <a:off x="8534400" y="6248400"/>
            <a:ext cx="60960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7696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VÒNG 3:</a:t>
            </a:r>
          </a:p>
          <a:p>
            <a:pPr algn="ctr"/>
            <a:r>
              <a:rPr lang="en-US" sz="11500" b="1" dirty="0" smtClean="0">
                <a:solidFill>
                  <a:srgbClr val="FF0000"/>
                </a:solidFill>
              </a:rPr>
              <a:t>TÀI NĂNG</a:t>
            </a:r>
            <a:endParaRPr lang="en-US" sz="115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1816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2807EF"/>
                </a:solidFill>
              </a:rPr>
              <a:t>- </a:t>
            </a:r>
            <a:r>
              <a:rPr lang="en-US" sz="4400" b="1" dirty="0" err="1" smtClean="0">
                <a:solidFill>
                  <a:srgbClr val="2807EF"/>
                </a:solidFill>
              </a:rPr>
              <a:t>Hình</a:t>
            </a:r>
            <a:r>
              <a:rPr lang="en-US" sz="4400" b="1" dirty="0" smtClean="0">
                <a:solidFill>
                  <a:srgbClr val="2807EF"/>
                </a:solidFill>
              </a:rPr>
              <a:t> </a:t>
            </a:r>
            <a:r>
              <a:rPr lang="en-US" sz="4400" b="1" dirty="0" err="1" smtClean="0">
                <a:solidFill>
                  <a:srgbClr val="2807EF"/>
                </a:solidFill>
              </a:rPr>
              <a:t>thức</a:t>
            </a:r>
            <a:r>
              <a:rPr lang="en-US" sz="44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smtClean="0">
                <a:solidFill>
                  <a:srgbClr val="2807EF"/>
                </a:solidFill>
              </a:rPr>
              <a:t>( </a:t>
            </a:r>
            <a:r>
              <a:rPr lang="en-US" sz="3200" b="1" dirty="0" err="1" smtClean="0">
                <a:solidFill>
                  <a:srgbClr val="2807EF"/>
                </a:solidFill>
              </a:rPr>
              <a:t>trang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phục</a:t>
            </a:r>
            <a:r>
              <a:rPr lang="en-US" sz="3200" b="1" dirty="0" smtClean="0">
                <a:solidFill>
                  <a:srgbClr val="2807EF"/>
                </a:solidFill>
              </a:rPr>
              <a:t>, </a:t>
            </a:r>
            <a:r>
              <a:rPr lang="en-US" sz="3200" b="1" dirty="0" err="1" smtClean="0">
                <a:solidFill>
                  <a:srgbClr val="2807EF"/>
                </a:solidFill>
              </a:rPr>
              <a:t>phong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cách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trình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diễn</a:t>
            </a:r>
            <a:r>
              <a:rPr lang="en-US" sz="3200" b="1" dirty="0" smtClean="0">
                <a:solidFill>
                  <a:srgbClr val="2807EF"/>
                </a:solidFill>
              </a:rPr>
              <a:t>,…): </a:t>
            </a:r>
            <a:r>
              <a:rPr lang="en-US" sz="4400" b="1" dirty="0" smtClean="0">
                <a:solidFill>
                  <a:srgbClr val="2807EF"/>
                </a:solidFill>
              </a:rPr>
              <a:t>05 </a:t>
            </a:r>
            <a:r>
              <a:rPr lang="en-US" sz="4400" b="1" dirty="0" err="1" smtClean="0">
                <a:solidFill>
                  <a:srgbClr val="2807EF"/>
                </a:solidFill>
              </a:rPr>
              <a:t>điểm</a:t>
            </a:r>
            <a:endParaRPr lang="en-US" sz="4400" b="1" dirty="0">
              <a:solidFill>
                <a:srgbClr val="2807E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2807EF"/>
                </a:solidFill>
              </a:rPr>
              <a:t>- </a:t>
            </a:r>
            <a:r>
              <a:rPr lang="en-US" sz="4400" b="1" dirty="0" err="1" smtClean="0">
                <a:solidFill>
                  <a:srgbClr val="2807EF"/>
                </a:solidFill>
              </a:rPr>
              <a:t>Nội</a:t>
            </a:r>
            <a:r>
              <a:rPr lang="en-US" sz="4400" b="1" dirty="0" smtClean="0">
                <a:solidFill>
                  <a:srgbClr val="2807EF"/>
                </a:solidFill>
              </a:rPr>
              <a:t> dung </a:t>
            </a:r>
            <a:r>
              <a:rPr lang="en-US" sz="3200" b="1" dirty="0" smtClean="0">
                <a:solidFill>
                  <a:srgbClr val="2807EF"/>
                </a:solidFill>
              </a:rPr>
              <a:t>(</a:t>
            </a:r>
            <a:r>
              <a:rPr lang="en-US" sz="3200" b="1" dirty="0" err="1" smtClean="0">
                <a:solidFill>
                  <a:srgbClr val="2807EF"/>
                </a:solidFill>
              </a:rPr>
              <a:t>hợp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chủ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đề</a:t>
            </a:r>
            <a:r>
              <a:rPr lang="en-US" sz="3200" b="1" dirty="0" smtClean="0">
                <a:solidFill>
                  <a:srgbClr val="2807EF"/>
                </a:solidFill>
              </a:rPr>
              <a:t>, </a:t>
            </a:r>
            <a:r>
              <a:rPr lang="en-US" sz="3200" b="1" dirty="0" err="1" smtClean="0">
                <a:solidFill>
                  <a:srgbClr val="2807EF"/>
                </a:solidFill>
              </a:rPr>
              <a:t>đúng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giai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điệu</a:t>
            </a:r>
            <a:r>
              <a:rPr lang="en-US" sz="3200" b="1" dirty="0" smtClean="0">
                <a:solidFill>
                  <a:srgbClr val="2807EF"/>
                </a:solidFill>
              </a:rPr>
              <a:t>, </a:t>
            </a:r>
            <a:r>
              <a:rPr lang="en-US" sz="3200" b="1" dirty="0" err="1" smtClean="0">
                <a:solidFill>
                  <a:srgbClr val="2807EF"/>
                </a:solidFill>
              </a:rPr>
              <a:t>thể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hiện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tình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cảm</a:t>
            </a:r>
            <a:r>
              <a:rPr lang="en-US" sz="3200" b="1" dirty="0" smtClean="0">
                <a:solidFill>
                  <a:srgbClr val="2807EF"/>
                </a:solidFill>
              </a:rPr>
              <a:t>,…) </a:t>
            </a:r>
            <a:r>
              <a:rPr lang="en-US" sz="4400" b="1" dirty="0" smtClean="0">
                <a:solidFill>
                  <a:srgbClr val="2807EF"/>
                </a:solidFill>
              </a:rPr>
              <a:t>: 05 </a:t>
            </a:r>
            <a:r>
              <a:rPr lang="en-US" sz="4400" b="1" dirty="0" err="1" smtClean="0">
                <a:solidFill>
                  <a:srgbClr val="2807EF"/>
                </a:solidFill>
              </a:rPr>
              <a:t>điểm</a:t>
            </a:r>
            <a:endParaRPr lang="en-US" sz="4400" b="1" dirty="0">
              <a:solidFill>
                <a:srgbClr val="2807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2743200" y="0"/>
            <a:ext cx="39624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6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0" y="990600"/>
            <a:ext cx="8562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i="1" dirty="0"/>
              <a:t>CÂU 1</a:t>
            </a:r>
            <a:r>
              <a:rPr lang="en-US" sz="4000" b="1" dirty="0"/>
              <a:t>:</a:t>
            </a:r>
            <a:r>
              <a:rPr lang="en-US" sz="4000" dirty="0"/>
              <a:t> </a:t>
            </a:r>
            <a:r>
              <a:rPr lang="en-US" sz="4000" b="1" i="1" dirty="0" err="1"/>
              <a:t>Địa</a:t>
            </a:r>
            <a:r>
              <a:rPr lang="en-US" sz="4000" b="1" i="1" dirty="0"/>
              <a:t> </a:t>
            </a:r>
            <a:r>
              <a:rPr lang="en-US" sz="4000" b="1" i="1" dirty="0" err="1"/>
              <a:t>danh</a:t>
            </a:r>
            <a:r>
              <a:rPr lang="en-US" sz="4000" b="1" i="1" dirty="0"/>
              <a:t> </a:t>
            </a:r>
            <a:r>
              <a:rPr lang="en-US" sz="4000" b="1" i="1" dirty="0" err="1"/>
              <a:t>quê</a:t>
            </a:r>
            <a:r>
              <a:rPr lang="en-US" sz="4000" b="1" i="1" dirty="0"/>
              <a:t> </a:t>
            </a:r>
            <a:r>
              <a:rPr lang="en-US" sz="4000" b="1" i="1" dirty="0" err="1"/>
              <a:t>ngoại</a:t>
            </a:r>
            <a:r>
              <a:rPr lang="en-US" sz="4000" b="1" i="1" dirty="0"/>
              <a:t> </a:t>
            </a:r>
            <a:r>
              <a:rPr lang="en-US" sz="4000" b="1" i="1" dirty="0" err="1"/>
              <a:t>của</a:t>
            </a:r>
            <a:r>
              <a:rPr lang="en-US" sz="4000" b="1" i="1" dirty="0"/>
              <a:t> </a:t>
            </a:r>
            <a:r>
              <a:rPr lang="en-US" sz="4000" b="1" i="1" dirty="0" err="1"/>
              <a:t>Bác</a:t>
            </a:r>
            <a:r>
              <a:rPr lang="en-US" sz="4000" b="1" i="1" dirty="0"/>
              <a:t> </a:t>
            </a:r>
            <a:r>
              <a:rPr lang="en-US" sz="4000" b="1" i="1" dirty="0" err="1"/>
              <a:t>Hồ</a:t>
            </a:r>
            <a:r>
              <a:rPr lang="en-US" sz="4000" b="1" i="1" dirty="0"/>
              <a:t>?</a:t>
            </a: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81000" y="24384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Kim Liên</a:t>
            </a:r>
          </a:p>
        </p:txBody>
      </p:sp>
      <p:sp>
        <p:nvSpPr>
          <p:cNvPr id="5126" name="TextBox 4"/>
          <p:cNvSpPr txBox="1">
            <a:spLocks noChangeArrowheads="1"/>
          </p:cNvSpPr>
          <p:nvPr/>
        </p:nvSpPr>
        <p:spPr bwMode="auto">
          <a:xfrm>
            <a:off x="581025" y="34290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Hoàng Trù</a:t>
            </a:r>
          </a:p>
        </p:txBody>
      </p:sp>
      <p:sp>
        <p:nvSpPr>
          <p:cNvPr id="5127" name="TextBox 5"/>
          <p:cNvSpPr txBox="1">
            <a:spLocks noChangeArrowheads="1"/>
          </p:cNvSpPr>
          <p:nvPr/>
        </p:nvSpPr>
        <p:spPr bwMode="auto">
          <a:xfrm>
            <a:off x="381000" y="42672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Làng Sen</a:t>
            </a:r>
          </a:p>
        </p:txBody>
      </p:sp>
      <p:sp>
        <p:nvSpPr>
          <p:cNvPr id="5128" name="TextBox 6"/>
          <p:cNvSpPr txBox="1">
            <a:spLocks noChangeArrowheads="1"/>
          </p:cNvSpPr>
          <p:nvPr/>
        </p:nvSpPr>
        <p:spPr bwMode="auto">
          <a:xfrm>
            <a:off x="381000" y="5181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Nam Đàn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16 -0.02315 C 0.35659 -0.01829 0.34583 -0.02014 0.36545 -0.01736 C 0.38298 -0.00926 0.40208 -0.01111 0.41996 -0.00347 C 0.4342 0.00254 0.44843 0.0081 0.46267 0.01412 C 0.49236 0.02662 0.45347 0.01481 0.47882 0.02199 C 0.48402 0.02616 0.49045 0.02824 0.49496 0.03379 C 0.5026 0.04328 0.50972 0.05879 0.51545 0.07106 C 0.51892 0.09143 0.51632 0.08333 0.52135 0.09653 C 0.52048 0.13194 0.52656 0.15833 0.50382 0.17893 C 0.50139 0.18379 0.49896 0.18935 0.49496 0.19259 C 0.49323 0.19398 0.49097 0.19375 0.48906 0.19444 C 0.46475 0.20416 0.44253 0.21111 0.41701 0.21412 C 0.40086 0.21805 0.38472 0.21991 0.3684 0.22199 C 0.36406 0.22338 0.35972 0.225 0.35521 0.22592 C 0.34652 0.22778 0.32882 0.22986 0.32882 0.23009 C 0.26753 0.22916 0.20625 0.22963 0.14496 0.22778 C 0.12621 0.22731 0.10764 0.22245 0.08906 0.21991 C 0.0842 0.21921 0.0743 0.21805 0.0743 0.21828 C 0.01788 0.21921 -0.0691 0.21088 -0.13594 0.22778 C -0.14289 0.23727 -0.14532 0.25 -0.15209 0.25926 C -0.15486 0.26991 -0.16216 0.29398 -0.16684 0.30231 C -0.17396 0.31528 -0.17153 0.30463 -0.17709 0.31805 C -0.18368 0.33379 -0.18959 0.35 -0.19914 0.36319 C -0.2033 0.38403 -0.19723 0.35856 -0.20504 0.37685 C -0.20608 0.37916 -0.20556 0.38241 -0.2066 0.38472 C -0.2092 0.39074 -0.21372 0.39491 -0.21684 0.40046 C -0.22361 0.4125 -0.22882 0.42592 -0.23594 0.43773 C -0.2382 0.44699 -0.24167 0.45555 -0.24323 0.46504 C -0.24775 0.49375 -0.24393 0.47824 -0.24775 0.49259 C -0.2474 0.50671 -0.25 0.57083 -0.24323 0.59653 C -0.2415 0.62199 -0.23733 0.65162 -0.22865 0.675 C -0.22552 0.69352 -0.22257 0.7125 -0.21684 0.72986 C -0.21268 0.74236 -0.20434 0.75278 -0.2007 0.76504 C -0.19636 0.77963 -0.18559 0.79907 -0.1757 0.80833 C -0.16789 0.81551 -0.16007 0.82268 -0.15209 0.82986 C -0.1382 0.84213 -0.12466 0.85208 -0.10955 0.86111 C -0.10677 0.86273 -0.10365 0.86412 -0.1007 0.86504 C -0.09584 0.86666 -0.08594 0.86898 -0.08594 0.86921 C -0.00313 0.91551 0.08177 0.90856 0.17135 0.91018 C 0.23125 0.92222 0.19965 0.91666 0.33611 0.91018 C 0.34514 0.90972 0.35364 0.9037 0.36267 0.90231 C 0.38698 0.89305 0.41128 0.89352 0.43472 0.87893 C 0.44982 0.86967 0.46128 0.85486 0.4743 0.84166 C 0.48142 0.83472 0.48854 0.83241 0.49635 0.82778 C 0.50729 0.82129 0.51666 0.81319 0.52725 0.80625 C 0.53246 0.79259 0.53646 0.77893 0.5434 0.76713 C 0.54618 0.75301 0.5533 0.7419 0.55677 0.72778 C 0.56302 0.70254 0.56666 0.67639 0.57291 0.65139 C 0.57413 0.64143 0.57639 0.63518 0.57882 0.62592 C 0.58055 0.61134 0.58316 0.59722 0.58472 0.58264 C 0.58368 0.55532 0.58316 0.52778 0.58177 0.50046 C 0.58107 0.4868 0.57569 0.47407 0.57291 0.46111 C 0.56736 0.43588 0.5618 0.40972 0.55225 0.38657 C 0.54323 0.36458 0.52986 0.34722 0.5184 0.32778 C 0.51232 0.31736 0.50902 0.30833 0.50086 0.30046 C 0.49271 0.28356 0.47864 0.27685 0.46545 0.26898 C 0.45156 0.26065 0.43958 0.25555 0.4243 0.25324 C 0.41007 0.25393 0.396 0.25416 0.38177 0.25532 C 0.37187 0.25625 0.35225 0.25926 0.35225 0.25949 C 0.33003 0.26713 0.30746 0.26921 0.28472 0.27291 C 0.2783 0.27407 0.27187 0.27569 0.26545 0.27685 C 0.25573 0.27847 0.23611 0.28078 0.23611 0.28102 C 0.2085 0.28912 0.18038 0.29444 0.15225 0.29838 C 0.13281 0.30416 0.11302 0.30555 0.0934 0.31018 C 0.08055 0.31319 0.06805 0.31759 0.05521 0.31991 C 0.03524 0.33333 0.06701 0.31296 0.04045 0.32592 C 0.03576 0.32824 0.03194 0.3331 0.02725 0.33565 C 0.02239 0.33819 0.01302 0.34166 0.00816 0.34352 C -0.00469 0.35509 -0.01771 0.36389 -0.02709 0.38078 C -0.02761 0.38264 -0.02778 0.38495 -0.02865 0.38657 C -0.02986 0.38889 -0.03212 0.39004 -0.03299 0.39259 C -0.03473 0.39745 -0.03473 0.40324 -0.03594 0.40833 C -0.0349 0.41805 -0.0349 0.42824 -0.03299 0.43773 C -0.03073 0.44953 -0.01979 0.45254 -0.01389 0.45926 C -0.00816 0.46574 -0.00608 0.47245 0.00086 0.47685 " pathEditMode="relative" rAng="0" ptsTypes="ffffffffffffffffffffffffffffffffffffffffffffffffffffffffffffffffffffffffffA">
                                      <p:cBhvr>
                                        <p:cTn id="5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4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2320</Words>
  <Application>Microsoft Office PowerPoint</Application>
  <PresentationFormat>On-screen Show (4:3)</PresentationFormat>
  <Paragraphs>889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GÓI SỐ 2</vt:lpstr>
      <vt:lpstr>GÓI SỐ 2</vt:lpstr>
      <vt:lpstr>GÓI SỐ 2</vt:lpstr>
      <vt:lpstr>GÓI SỐ 2</vt:lpstr>
      <vt:lpstr>GÓI SỐ 2</vt:lpstr>
      <vt:lpstr>GÓI SỐ 3</vt:lpstr>
      <vt:lpstr>GÓI SỐ 3</vt:lpstr>
      <vt:lpstr>GÓI SỐ 3</vt:lpstr>
      <vt:lpstr>GÓI SỐ 3</vt:lpstr>
      <vt:lpstr>GÓI SỐ 3</vt:lpstr>
      <vt:lpstr>GÓI SỐ 4</vt:lpstr>
      <vt:lpstr>GÓI SỐ 4</vt:lpstr>
      <vt:lpstr>GÓI SỐ 4</vt:lpstr>
      <vt:lpstr>GÓI SỐ 4</vt:lpstr>
      <vt:lpstr>GÓI SỐ 4</vt:lpstr>
      <vt:lpstr>GÓI SỐ 5</vt:lpstr>
      <vt:lpstr>GÓI SỐ 5</vt:lpstr>
      <vt:lpstr>GÓI SỐ 5</vt:lpstr>
      <vt:lpstr>GÓI SỐ 5</vt:lpstr>
      <vt:lpstr>GÓI SỐ 5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Phuong</dc:creator>
  <cp:lastModifiedBy>Phuong</cp:lastModifiedBy>
  <cp:revision>39</cp:revision>
  <dcterms:created xsi:type="dcterms:W3CDTF">2013-09-24T12:29:33Z</dcterms:created>
  <dcterms:modified xsi:type="dcterms:W3CDTF">2013-09-27T17:26:50Z</dcterms:modified>
</cp:coreProperties>
</file>