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72" r:id="rId5"/>
    <p:sldId id="273" r:id="rId6"/>
    <p:sldId id="263" r:id="rId7"/>
    <p:sldId id="26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ục Chưa có tên" id="{466C531B-C1C6-4481-995B-8B5A76556741}">
          <p14:sldIdLst>
            <p14:sldId id="256"/>
            <p14:sldId id="270"/>
            <p14:sldId id="271"/>
            <p14:sldId id="272"/>
            <p14:sldId id="273"/>
          </p14:sldIdLst>
        </p14:section>
        <p14:section name="CSDL" id="{421C5476-D267-445D-AFA7-9138F1C589AD}">
          <p14:sldIdLst/>
        </p14:section>
        <p14:section name="UI" id="{3B931452-DC47-4FBE-BB21-0435D01D2DF0}">
          <p14:sldIdLst/>
        </p14:section>
        <p14:section name="Đang phát triển" id="{6BADEF0E-8DB0-45CD-9825-1F61ED2E38B5}">
          <p14:sldIdLst/>
        </p14:section>
        <p14:section name="Đang phát triển" id="{46EE457B-21FC-442A-967A-660EBAC9D18B}">
          <p14:sldIdLst/>
        </p14:section>
        <p14:section name="Thư viện hỗ trợ" id="{16CCB632-0667-44EF-9044-5BD5317B3671}">
          <p14:sldIdLst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003F5C"/>
    <a:srgbClr val="FFFFFF"/>
    <a:srgbClr val="66FFFF"/>
    <a:srgbClr val="434343"/>
    <a:srgbClr val="0353A4"/>
    <a:srgbClr val="667E92"/>
    <a:srgbClr val="102E5F"/>
    <a:srgbClr val="1F158A"/>
    <a:srgbClr val="352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C2871-E192-40F0-BB4B-51E53A548BED}">
  <a:tblStyle styleId="{C62C2871-E192-40F0-BB4B-51E53A548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94817" autoAdjust="0"/>
  </p:normalViewPr>
  <p:slideViewPr>
    <p:cSldViewPr snapToGrid="0">
      <p:cViewPr>
        <p:scale>
          <a:sx n="152" d="100"/>
          <a:sy n="152" d="100"/>
        </p:scale>
        <p:origin x="512" y="9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h/Downloads/make_the_story_unmistak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h/Downloads/make_the_story_unmistak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h/Downloads/make_the_story_unmistak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anh/Downloads/make_the_story_unmistak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2-7345-847F-203DB52946F7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7.8351748029102081E-2"/>
                  <c:y val="-2.4783461820296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12-7345-847F-203DB52946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12-7345-847F-203DB52946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12-7345-847F-203DB52946F7}"/>
                </c:ext>
              </c:extLst>
            </c:dLbl>
            <c:dLbl>
              <c:idx val="3"/>
              <c:layout>
                <c:manualLayout>
                  <c:x val="-1.2669822585254981E-2"/>
                  <c:y val="3.097932727537060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12-7345-847F-203DB52946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12-7345-847F-203DB52946F7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12-7345-847F-203DB52946F7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rgbClr val="FFA6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9.639590064091752E-2"/>
                  <c:y val="0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012-7345-847F-203DB52946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12-7345-847F-203DB52946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012-7345-847F-203DB52946F7}"/>
                </c:ext>
              </c:extLst>
            </c:dLbl>
            <c:dLbl>
              <c:idx val="3"/>
              <c:layout>
                <c:manualLayout>
                  <c:x val="-3.237007624541087E-2"/>
                  <c:y val="-3.71751927304447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012-7345-847F-203DB52946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12-7345-847F-203DB52946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29533552"/>
        <c:axId val="1229321360"/>
      </c:lineChart>
      <c:catAx>
        <c:axId val="12295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321360"/>
        <c:crosses val="autoZero"/>
        <c:auto val="1"/>
        <c:lblAlgn val="ctr"/>
        <c:lblOffset val="100"/>
        <c:noMultiLvlLbl val="0"/>
      </c:catAx>
      <c:valAx>
        <c:axId val="1229321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5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2-7345-847F-203DB52946F7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7.8351748029102081E-2"/>
                  <c:y val="-2.4783461820296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012-7345-847F-203DB52946F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12-7345-847F-203DB52946F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12-7345-847F-203DB52946F7}"/>
                </c:ext>
              </c:extLst>
            </c:dLbl>
            <c:dLbl>
              <c:idx val="3"/>
              <c:layout>
                <c:manualLayout>
                  <c:x val="-1.2669822585254981E-2"/>
                  <c:y val="3.097932727537060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12-7345-847F-203DB52946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12-7345-847F-203DB52946F7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12-7345-847F-203DB52946F7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12-7345-847F-203DB52946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29533552"/>
        <c:axId val="1229321360"/>
      </c:lineChart>
      <c:catAx>
        <c:axId val="12295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321360"/>
        <c:crosses val="autoZero"/>
        <c:auto val="1"/>
        <c:lblAlgn val="ctr"/>
        <c:lblOffset val="100"/>
        <c:noMultiLvlLbl val="0"/>
      </c:catAx>
      <c:valAx>
        <c:axId val="1229321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5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2-7345-847F-203DB52946F7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12-7345-847F-203DB52946F7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5.6995393320605776E-2"/>
                  <c:y val="4.02731254579818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B5-EE4D-AB7F-4A133FFC8AD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B5-EE4D-AB7F-4A133FFC8AD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B5-EE4D-AB7F-4A133FFC8AD5}"/>
                </c:ext>
              </c:extLst>
            </c:dLbl>
            <c:dLbl>
              <c:idx val="3"/>
              <c:layout>
                <c:manualLayout>
                  <c:x val="-4.9607798198047268E-2"/>
                  <c:y val="4.9566923640592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B5-EE4D-AB7F-4A133FFC8A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12-7345-847F-203DB52946F7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12-7345-847F-203DB52946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29533552"/>
        <c:axId val="1229321360"/>
      </c:lineChart>
      <c:catAx>
        <c:axId val="12295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321360"/>
        <c:crosses val="autoZero"/>
        <c:auto val="1"/>
        <c:lblAlgn val="ctr"/>
        <c:lblOffset val="100"/>
        <c:noMultiLvlLbl val="0"/>
      </c:catAx>
      <c:valAx>
        <c:axId val="1229321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5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'DATA + BASELINE GRAPH OPTIONS'!$B$6</c:f>
              <c:strCache>
                <c:ptCount val="1"/>
                <c:pt idx="0">
                  <c:v>Credit Card</c:v>
                </c:pt>
              </c:strCache>
            </c:strRef>
          </c:tx>
          <c:spPr>
            <a:ln w="34925" cap="rnd">
              <a:solidFill>
                <a:srgbClr val="FFA6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OPTIONS'!$C$6:$F$6</c:f>
              <c:numCache>
                <c:formatCode>0.0</c:formatCode>
                <c:ptCount val="4"/>
                <c:pt idx="0">
                  <c:v>92.1</c:v>
                </c:pt>
                <c:pt idx="1">
                  <c:v>89.4</c:v>
                </c:pt>
                <c:pt idx="2">
                  <c:v>94</c:v>
                </c:pt>
                <c:pt idx="3">
                  <c:v>97.1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12-7345-847F-203DB52946F7}"/>
            </c:ext>
          </c:extLst>
        </c:ser>
        <c:ser>
          <c:idx val="1"/>
          <c:order val="1"/>
          <c:tx>
            <c:strRef>
              <c:f>'DATA + BASELINE GRAPH OPTIONS'!$B$7</c:f>
              <c:strCache>
                <c:ptCount val="1"/>
                <c:pt idx="0">
                  <c:v>Home Equity Line of Credit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OPTIONS'!$C$7:$F$7</c:f>
              <c:numCache>
                <c:formatCode>0.0</c:formatCode>
                <c:ptCount val="4"/>
                <c:pt idx="0">
                  <c:v>5.6</c:v>
                </c:pt>
                <c:pt idx="1">
                  <c:v>12.7</c:v>
                </c:pt>
                <c:pt idx="2">
                  <c:v>47.5</c:v>
                </c:pt>
                <c:pt idx="3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12-7345-847F-203DB52946F7}"/>
            </c:ext>
          </c:extLst>
        </c:ser>
        <c:ser>
          <c:idx val="2"/>
          <c:order val="2"/>
          <c:tx>
            <c:strRef>
              <c:f>'DATA + BASELINE GRAPH OPTIONS'!$B$8</c:f>
              <c:strCache>
                <c:ptCount val="1"/>
                <c:pt idx="0">
                  <c:v>Fixed-Term Loan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5.6995393320605776E-2"/>
                  <c:y val="4.02731254579818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B5-EE4D-AB7F-4A133FFC8AD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3B5-EE4D-AB7F-4A133FFC8AD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B5-EE4D-AB7F-4A133FFC8AD5}"/>
                </c:ext>
              </c:extLst>
            </c:dLbl>
            <c:dLbl>
              <c:idx val="3"/>
              <c:layout>
                <c:manualLayout>
                  <c:x val="-4.9607798198047268E-2"/>
                  <c:y val="4.95669236405929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B5-EE4D-AB7F-4A133FFC8A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OPTIONS'!$C$8:$F$8</c:f>
              <c:numCache>
                <c:formatCode>0.0</c:formatCode>
                <c:ptCount val="4"/>
                <c:pt idx="0">
                  <c:v>48.2</c:v>
                </c:pt>
                <c:pt idx="1">
                  <c:v>53.8</c:v>
                </c:pt>
                <c:pt idx="2">
                  <c:v>61.9</c:v>
                </c:pt>
                <c:pt idx="3">
                  <c:v>53.7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12-7345-847F-203DB52946F7}"/>
            </c:ext>
          </c:extLst>
        </c:ser>
        <c:ser>
          <c:idx val="3"/>
          <c:order val="3"/>
          <c:tx>
            <c:strRef>
              <c:f>'DATA + BASELINE GRAPH OPTIONS'!$B$9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bg1">
                  <a:lumMod val="60000"/>
                  <a:lumOff val="40000"/>
                  <a:alpha val="50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'DATA + BASELINE GRAPH OPTIONS'!$C$5:$F$5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'DATA + BASELINE GRAPH OPTIONS'!$C$9:$F$9</c:f>
              <c:numCache>
                <c:formatCode>0.0</c:formatCode>
                <c:ptCount val="4"/>
                <c:pt idx="0">
                  <c:v>58.9</c:v>
                </c:pt>
                <c:pt idx="1">
                  <c:v>47.6</c:v>
                </c:pt>
                <c:pt idx="2">
                  <c:v>78.400000000000006</c:v>
                </c:pt>
                <c:pt idx="3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012-7345-847F-203DB52946F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29533552"/>
        <c:axId val="1229321360"/>
      </c:lineChart>
      <c:catAx>
        <c:axId val="12295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321360"/>
        <c:crosses val="autoZero"/>
        <c:auto val="1"/>
        <c:lblAlgn val="ctr"/>
        <c:lblOffset val="100"/>
        <c:noMultiLvlLbl val="0"/>
      </c:catAx>
      <c:valAx>
        <c:axId val="12293213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2295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4210212-4818-41EA-985F-20F5BB317B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534ADB3-B6F2-4F05-B186-D7A9B1F7D5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4B9D-A618-432C-A929-28462E2D2EEF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6299194-BE35-405C-A92A-524D3592D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6445BD-F32A-4DFC-B6C2-98F13A84E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76F8-7F6D-434B-8703-E2479CCB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27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1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97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6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6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855976" y="1460836"/>
            <a:ext cx="5327904" cy="796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2000" b="1" dirty="0"/>
            </a:br>
            <a:r>
              <a:rPr lang="en-US" sz="2800" b="1" dirty="0"/>
              <a:t>AUTO–PAY statistical report</a:t>
            </a:r>
            <a:endParaRPr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D36A0-2430-4459-A707-64DF90F0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72" y="54874"/>
            <a:ext cx="5064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VNU-HCM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University of Science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Falcuty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of Information Technology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78F96-3F92-42B5-850A-59EA07B4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0" y="51580"/>
            <a:ext cx="666719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398;p17">
            <a:extLst>
              <a:ext uri="{FF2B5EF4-FFF2-40B4-BE49-F238E27FC236}">
                <a16:creationId xmlns:a16="http://schemas.microsoft.com/office/drawing/2014/main" id="{049779E4-8AEF-4E28-AE9C-C9A27775D9F6}"/>
              </a:ext>
            </a:extLst>
          </p:cNvPr>
          <p:cNvCxnSpPr>
            <a:cxnSpLocks/>
          </p:cNvCxnSpPr>
          <p:nvPr/>
        </p:nvCxnSpPr>
        <p:spPr>
          <a:xfrm flipV="1">
            <a:off x="2999232" y="2407387"/>
            <a:ext cx="5041392" cy="359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65;p15">
            <a:extLst>
              <a:ext uri="{FF2B5EF4-FFF2-40B4-BE49-F238E27FC236}">
                <a16:creationId xmlns:a16="http://schemas.microsoft.com/office/drawing/2014/main" id="{DBBED8D0-3F97-418A-BAB3-C1B5C116676A}"/>
              </a:ext>
            </a:extLst>
          </p:cNvPr>
          <p:cNvSpPr txBox="1">
            <a:spLocks/>
          </p:cNvSpPr>
          <p:nvPr/>
        </p:nvSpPr>
        <p:spPr>
          <a:xfrm>
            <a:off x="2999232" y="2833737"/>
            <a:ext cx="4020300" cy="309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Group: 05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Bảng 8">
            <a:extLst>
              <a:ext uri="{FF2B5EF4-FFF2-40B4-BE49-F238E27FC236}">
                <a16:creationId xmlns:a16="http://schemas.microsoft.com/office/drawing/2014/main" id="{298AA0E8-2246-494E-B986-CF979781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38493"/>
              </p:ext>
            </p:extLst>
          </p:nvPr>
        </p:nvGraphicFramePr>
        <p:xfrm>
          <a:off x="3008142" y="3322008"/>
          <a:ext cx="3438144" cy="1341120"/>
        </p:xfrm>
        <a:graphic>
          <a:graphicData uri="http://schemas.openxmlformats.org/drawingml/2006/table">
            <a:tbl>
              <a:tblPr firstRow="1" bandRow="1">
                <a:tableStyleId>{C62C2871-E192-40F0-BB4B-51E53A548BED}</a:tableStyleId>
              </a:tblPr>
              <a:tblGrid>
                <a:gridCol w="2327156">
                  <a:extLst>
                    <a:ext uri="{9D8B030D-6E8A-4147-A177-3AD203B41FA5}">
                      <a16:colId xmlns:a16="http://schemas.microsoft.com/office/drawing/2014/main" val="3749930081"/>
                    </a:ext>
                  </a:extLst>
                </a:gridCol>
                <a:gridCol w="1110988">
                  <a:extLst>
                    <a:ext uri="{9D8B030D-6E8A-4147-A177-3AD203B41FA5}">
                      <a16:colId xmlns:a16="http://schemas.microsoft.com/office/drawing/2014/main" val="1213609614"/>
                    </a:ext>
                  </a:extLst>
                </a:gridCol>
              </a:tblGrid>
              <a:tr h="1281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Võ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Thế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71710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Lê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Đức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Thành</a:t>
                      </a:r>
                      <a:endParaRPr lang="en-US"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7861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3.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Thị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Ngọc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Trâm</a:t>
                      </a:r>
                      <a:endParaRPr lang="en-US"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2114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4.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Huy</a:t>
                      </a:r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963"/>
                  </a:ext>
                </a:extLst>
              </a:tr>
            </a:tbl>
          </a:graphicData>
        </a:graphic>
      </p:graphicFrame>
      <p:sp>
        <p:nvSpPr>
          <p:cNvPr id="13" name="Google Shape;346;p13">
            <a:extLst>
              <a:ext uri="{FF2B5EF4-FFF2-40B4-BE49-F238E27FC236}">
                <a16:creationId xmlns:a16="http://schemas.microsoft.com/office/drawing/2014/main" id="{B4C9C86C-5D48-437D-9B5F-ABE0FE719493}"/>
              </a:ext>
            </a:extLst>
          </p:cNvPr>
          <p:cNvSpPr txBox="1">
            <a:spLocks/>
          </p:cNvSpPr>
          <p:nvPr/>
        </p:nvSpPr>
        <p:spPr>
          <a:xfrm>
            <a:off x="2999232" y="1150932"/>
            <a:ext cx="5041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chemeClr val="l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br>
              <a:rPr lang="en-US" sz="2400" b="1" dirty="0"/>
            </a:b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645194" y="49534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Positive rate of change of Auto Pay after 3 years</a:t>
            </a:r>
            <a:endParaRPr sz="25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B3E02F-15F2-B848-A618-43A5B8352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482542"/>
              </p:ext>
            </p:extLst>
          </p:nvPr>
        </p:nvGraphicFramePr>
        <p:xfrm>
          <a:off x="645194" y="1022114"/>
          <a:ext cx="5157294" cy="409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51040D-F7B3-B143-ABDB-6D28F6736398}"/>
              </a:ext>
            </a:extLst>
          </p:cNvPr>
          <p:cNvSpPr txBox="1"/>
          <p:nvPr/>
        </p:nvSpPr>
        <p:spPr>
          <a:xfrm>
            <a:off x="6014906" y="1282869"/>
            <a:ext cx="3053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Total rate of Auto Pay has positive rate of change which rose from 58.9% in 2016 to more than 75% in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Main contribute to total growth is Home Equity Line of Credit or HELOCS</a:t>
            </a:r>
          </a:p>
          <a:p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2069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645194" y="49534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HELOCS – A New rising star</a:t>
            </a:r>
            <a:endParaRPr sz="25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B3E02F-15F2-B848-A618-43A5B8352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632289"/>
              </p:ext>
            </p:extLst>
          </p:nvPr>
        </p:nvGraphicFramePr>
        <p:xfrm>
          <a:off x="645194" y="1022114"/>
          <a:ext cx="5157294" cy="409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51040D-F7B3-B143-ABDB-6D28F6736398}"/>
              </a:ext>
            </a:extLst>
          </p:cNvPr>
          <p:cNvSpPr txBox="1"/>
          <p:nvPr/>
        </p:nvSpPr>
        <p:spPr>
          <a:xfrm>
            <a:off x="6014906" y="1282869"/>
            <a:ext cx="3053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HELOCS or Home Equity Line of Credit has risen from 5.6% in 2016 to 65%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It’s more than 10x increase in just 3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Apply method gained from HELOCS to others 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063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645194" y="49534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Fixed-Term Loan decrease after 2 years increased</a:t>
            </a:r>
            <a:endParaRPr sz="25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B3E02F-15F2-B848-A618-43A5B8352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649199"/>
              </p:ext>
            </p:extLst>
          </p:nvPr>
        </p:nvGraphicFramePr>
        <p:xfrm>
          <a:off x="645194" y="1022114"/>
          <a:ext cx="5157294" cy="409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51040D-F7B3-B143-ABDB-6D28F6736398}"/>
              </a:ext>
            </a:extLst>
          </p:cNvPr>
          <p:cNvSpPr txBox="1"/>
          <p:nvPr/>
        </p:nvSpPr>
        <p:spPr>
          <a:xfrm>
            <a:off x="6014906" y="1282869"/>
            <a:ext cx="3053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Auto pay of Fixed-Term Loan rose during 2016-2018 period but decrease continously almost reached its lowest point in 2016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67897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645194" y="495344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Credit Card still at the top</a:t>
            </a:r>
            <a:endParaRPr sz="25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B3E02F-15F2-B848-A618-43A5B8352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862084"/>
              </p:ext>
            </p:extLst>
          </p:nvPr>
        </p:nvGraphicFramePr>
        <p:xfrm>
          <a:off x="645194" y="1022114"/>
          <a:ext cx="5157294" cy="4099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51040D-F7B3-B143-ABDB-6D28F6736398}"/>
              </a:ext>
            </a:extLst>
          </p:cNvPr>
          <p:cNvSpPr txBox="1"/>
          <p:nvPr/>
        </p:nvSpPr>
        <p:spPr>
          <a:xfrm>
            <a:off x="6014906" y="1282869"/>
            <a:ext cx="30535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After a slight decreasement from 2016 to 2017, Auto Pay of Credit Card still at the top with rate at very high. After 2017, Credit card increases stably</a:t>
            </a:r>
          </a:p>
        </p:txBody>
      </p:sp>
    </p:spTree>
    <p:extLst>
      <p:ext uri="{BB962C8B-B14F-4D97-AF65-F5344CB8AC3E}">
        <p14:creationId xmlns:p14="http://schemas.microsoft.com/office/powerpoint/2010/main" val="380371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Q&amp;A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2" name="Google Shape;472;p20">
            <a:extLst>
              <a:ext uri="{FF2B5EF4-FFF2-40B4-BE49-F238E27FC236}">
                <a16:creationId xmlns:a16="http://schemas.microsoft.com/office/drawing/2014/main" id="{7092D160-CC39-4981-ABCA-780E5456FA70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3" name="Google Shape;473;p20">
              <a:extLst>
                <a:ext uri="{FF2B5EF4-FFF2-40B4-BE49-F238E27FC236}">
                  <a16:creationId xmlns:a16="http://schemas.microsoft.com/office/drawing/2014/main" id="{CF133AF8-F7A1-4E00-AF42-0FF91E9D8B9F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;p20">
              <a:extLst>
                <a:ext uri="{FF2B5EF4-FFF2-40B4-BE49-F238E27FC236}">
                  <a16:creationId xmlns:a16="http://schemas.microsoft.com/office/drawing/2014/main" id="{64DABF1D-DEB9-4DB0-8120-A14304779B0C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" name="Google Shape;6807;p40">
            <a:extLst>
              <a:ext uri="{FF2B5EF4-FFF2-40B4-BE49-F238E27FC236}">
                <a16:creationId xmlns:a16="http://schemas.microsoft.com/office/drawing/2014/main" id="{7BD4DFE5-9AD6-4AFE-9536-20DA8FC1406F}"/>
              </a:ext>
            </a:extLst>
          </p:cNvPr>
          <p:cNvGrpSpPr/>
          <p:nvPr/>
        </p:nvGrpSpPr>
        <p:grpSpPr>
          <a:xfrm>
            <a:off x="4218492" y="2219816"/>
            <a:ext cx="707014" cy="703867"/>
            <a:chOff x="-30735200" y="3552550"/>
            <a:chExt cx="292225" cy="290925"/>
          </a:xfrm>
          <a:solidFill>
            <a:srgbClr val="FFFFFF"/>
          </a:solidFill>
        </p:grpSpPr>
        <p:sp>
          <p:nvSpPr>
            <p:cNvPr id="68" name="Google Shape;6808;p40">
              <a:extLst>
                <a:ext uri="{FF2B5EF4-FFF2-40B4-BE49-F238E27FC236}">
                  <a16:creationId xmlns:a16="http://schemas.microsoft.com/office/drawing/2014/main" id="{C2B49C46-5321-4824-A445-30F7B35D651C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09;p40">
              <a:extLst>
                <a:ext uri="{FF2B5EF4-FFF2-40B4-BE49-F238E27FC236}">
                  <a16:creationId xmlns:a16="http://schemas.microsoft.com/office/drawing/2014/main" id="{D5EF55B2-D20D-483C-87CE-D1271D8E3995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125405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 for your attention!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4 Tùy chỉnh">
      <a:dk1>
        <a:srgbClr val="E9E6E1"/>
      </a:dk1>
      <a:lt1>
        <a:srgbClr val="434343"/>
      </a:lt1>
      <a:dk2>
        <a:srgbClr val="102E5F"/>
      </a:dk2>
      <a:lt2>
        <a:srgbClr val="0070C0"/>
      </a:lt2>
      <a:accent1>
        <a:srgbClr val="3272DC"/>
      </a:accent1>
      <a:accent2>
        <a:srgbClr val="6EB0EC"/>
      </a:accent2>
      <a:accent3>
        <a:srgbClr val="0C064A"/>
      </a:accent3>
      <a:accent4>
        <a:srgbClr val="66FFFF"/>
      </a:accent4>
      <a:accent5>
        <a:srgbClr val="1F158A"/>
      </a:accent5>
      <a:accent6>
        <a:srgbClr val="352C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213</Words>
  <Application>Microsoft Macintosh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Arvo</vt:lpstr>
      <vt:lpstr>Barlow Condensed Medium</vt:lpstr>
      <vt:lpstr>Barlow Condensed SemiBold</vt:lpstr>
      <vt:lpstr>Calibri Light</vt:lpstr>
      <vt:lpstr>Noto Sans</vt:lpstr>
      <vt:lpstr>My Creative CV by slidesgo</vt:lpstr>
      <vt:lpstr> AUTO–PAY statistical report</vt:lpstr>
      <vt:lpstr>Positive rate of change of Auto Pay after 3 years</vt:lpstr>
      <vt:lpstr>HELOCS – A New rising star</vt:lpstr>
      <vt:lpstr>Fixed-Term Loan decrease after 2 years increased</vt:lpstr>
      <vt:lpstr>Credit Card still at the top</vt:lpstr>
      <vt:lpstr>Q&amp;A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CHO THIẾT BỊ DI ĐỘNG</dc:title>
  <dc:creator>User</dc:creator>
  <cp:lastModifiedBy>LÊ ĐỨC THÀNH</cp:lastModifiedBy>
  <cp:revision>69</cp:revision>
  <dcterms:modified xsi:type="dcterms:W3CDTF">2021-04-16T07:25:47Z</dcterms:modified>
</cp:coreProperties>
</file>