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4bfecac2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4bfecac2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4bfeca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4bfeca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4bfecac2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4bfecac2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4bfecac2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4bfecac2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6114e7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6114e7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708833bf8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708833bf8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708833bf8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708833bf8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74df9ba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74df9ba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74df9ba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74df9ba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74df9ba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74df9ba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74df9ba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74df9ba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4bfecac2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4bfecac2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74df9bad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74df9bad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74df9bad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74df9bad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74df9bad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74df9bad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74df9bad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74df9bad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74df9bad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74df9bad9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74df9bad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74df9bad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74df9bad9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74df9bad9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8608fce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8608fce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8608fce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8608fce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8608fce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8608fce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08833b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08833b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708833bf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0708833bf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708833b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708833b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708833b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708833b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708833b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708833b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708833b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708833b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3d889d1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3d889d1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708833bf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708833bf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16.jpg"/><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4.jpg"/><Relationship Id="rId5" Type="http://schemas.openxmlformats.org/officeDocument/2006/relationships/image" Target="../media/image9.jpg"/><Relationship Id="rId6"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7.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4.jp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8.jp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1.jp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www.l3harrisgeospatial.com/docs/hann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1600" y="1298350"/>
            <a:ext cx="5640000" cy="15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KIỂM TRA CUỐI KỲ</a:t>
            </a:r>
            <a:endParaRPr/>
          </a:p>
          <a:p>
            <a:pPr indent="0" lvl="0" marL="0" rtl="0" algn="l">
              <a:spcBef>
                <a:spcPts val="0"/>
              </a:spcBef>
              <a:spcAft>
                <a:spcPts val="0"/>
              </a:spcAft>
              <a:buNone/>
            </a:pPr>
            <a:r>
              <a:rPr lang="vi"/>
              <a:t>XỬ LÝ TÍN HIỆU SỐ</a:t>
            </a:r>
            <a:endParaRPr/>
          </a:p>
        </p:txBody>
      </p:sp>
      <p:sp>
        <p:nvSpPr>
          <p:cNvPr id="278" name="Google Shape;278;p13"/>
          <p:cNvSpPr txBox="1"/>
          <p:nvPr>
            <p:ph idx="1" type="subTitle"/>
          </p:nvPr>
        </p:nvSpPr>
        <p:spPr>
          <a:xfrm>
            <a:off x="824000" y="2872125"/>
            <a:ext cx="74931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Phân đoạn nguyên âm/khoảng lặng</a:t>
            </a:r>
            <a:endParaRPr sz="2500"/>
          </a:p>
          <a:p>
            <a:pPr indent="0" lvl="0" marL="0" rtl="0" algn="l">
              <a:spcBef>
                <a:spcPts val="0"/>
              </a:spcBef>
              <a:spcAft>
                <a:spcPts val="0"/>
              </a:spcAft>
              <a:buNone/>
            </a:pPr>
            <a:r>
              <a:rPr lang="vi" sz="2500"/>
              <a:t>Dự đoán tần số cơ bản</a:t>
            </a:r>
            <a:endParaRPr sz="2500"/>
          </a:p>
        </p:txBody>
      </p:sp>
      <p:sp>
        <p:nvSpPr>
          <p:cNvPr id="279" name="Google Shape;279;p13"/>
          <p:cNvSpPr txBox="1"/>
          <p:nvPr>
            <p:ph idx="1" type="subTitle"/>
          </p:nvPr>
        </p:nvSpPr>
        <p:spPr>
          <a:xfrm>
            <a:off x="824000" y="3970500"/>
            <a:ext cx="60516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t>Giảng viên hướng dẫn:   TS. Ninh Khánh Duy</a:t>
            </a:r>
            <a:endParaRPr sz="1800"/>
          </a:p>
          <a:p>
            <a:pPr indent="0" lvl="0" marL="0" rtl="0" algn="l">
              <a:spcBef>
                <a:spcPts val="0"/>
              </a:spcBef>
              <a:spcAft>
                <a:spcPts val="0"/>
              </a:spcAft>
              <a:buNone/>
            </a:pPr>
            <a:r>
              <a:rPr lang="vi" sz="1800"/>
              <a:t>Sinh viên:                         Nguyễn Huy Tưởng</a:t>
            </a:r>
            <a:endParaRPr sz="1800"/>
          </a:p>
          <a:p>
            <a:pPr indent="0" lvl="0" marL="0" rtl="0" algn="l">
              <a:spcBef>
                <a:spcPts val="0"/>
              </a:spcBef>
              <a:spcAft>
                <a:spcPts val="0"/>
              </a:spcAft>
              <a:buNone/>
            </a:pPr>
            <a:r>
              <a:rPr lang="vi" sz="1800"/>
              <a:t>MSSV:                              102190197</a:t>
            </a:r>
            <a:endParaRPr sz="1800"/>
          </a:p>
        </p:txBody>
      </p:sp>
      <p:pic>
        <p:nvPicPr>
          <p:cNvPr id="280" name="Google Shape;280;p13"/>
          <p:cNvPicPr preferRelativeResize="0"/>
          <p:nvPr/>
        </p:nvPicPr>
        <p:blipFill>
          <a:blip r:embed="rId3">
            <a:alphaModFix/>
          </a:blip>
          <a:stretch>
            <a:fillRect/>
          </a:stretch>
        </p:blipFill>
        <p:spPr>
          <a:xfrm>
            <a:off x="1090425" y="107524"/>
            <a:ext cx="1192049" cy="1192049"/>
          </a:xfrm>
          <a:prstGeom prst="rect">
            <a:avLst/>
          </a:prstGeom>
          <a:noFill/>
          <a:ln>
            <a:noFill/>
          </a:ln>
        </p:spPr>
      </p:pic>
      <p:pic>
        <p:nvPicPr>
          <p:cNvPr id="281" name="Google Shape;281;p13"/>
          <p:cNvPicPr preferRelativeResize="0"/>
          <p:nvPr/>
        </p:nvPicPr>
        <p:blipFill>
          <a:blip r:embed="rId4">
            <a:alphaModFix/>
          </a:blip>
          <a:stretch>
            <a:fillRect/>
          </a:stretch>
        </p:blipFill>
        <p:spPr>
          <a:xfrm>
            <a:off x="2786375" y="107525"/>
            <a:ext cx="1192050" cy="119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2"/>
          <p:cNvPicPr preferRelativeResize="0"/>
          <p:nvPr/>
        </p:nvPicPr>
        <p:blipFill>
          <a:blip r:embed="rId3">
            <a:alphaModFix/>
          </a:blip>
          <a:stretch>
            <a:fillRect/>
          </a:stretch>
        </p:blipFill>
        <p:spPr>
          <a:xfrm>
            <a:off x="3884225" y="530550"/>
            <a:ext cx="4731250" cy="3548450"/>
          </a:xfrm>
          <a:prstGeom prst="rect">
            <a:avLst/>
          </a:prstGeom>
          <a:noFill/>
          <a:ln>
            <a:noFill/>
          </a:ln>
        </p:spPr>
      </p:pic>
      <p:sp>
        <p:nvSpPr>
          <p:cNvPr id="350" name="Google Shape;350;p22"/>
          <p:cNvSpPr txBox="1"/>
          <p:nvPr/>
        </p:nvSpPr>
        <p:spPr>
          <a:xfrm>
            <a:off x="176675" y="1999275"/>
            <a:ext cx="2489100" cy="9852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Tìm kiếm trên đoạn nào?</a:t>
            </a:r>
            <a:endParaRPr baseline="-25000" sz="26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3"/>
          <p:cNvPicPr preferRelativeResize="0"/>
          <p:nvPr/>
        </p:nvPicPr>
        <p:blipFill>
          <a:blip r:embed="rId3">
            <a:alphaModFix/>
          </a:blip>
          <a:stretch>
            <a:fillRect/>
          </a:stretch>
        </p:blipFill>
        <p:spPr>
          <a:xfrm>
            <a:off x="6111050" y="2692194"/>
            <a:ext cx="2962675" cy="2222006"/>
          </a:xfrm>
          <a:prstGeom prst="rect">
            <a:avLst/>
          </a:prstGeom>
          <a:noFill/>
          <a:ln>
            <a:noFill/>
          </a:ln>
        </p:spPr>
      </p:pic>
      <p:pic>
        <p:nvPicPr>
          <p:cNvPr id="356" name="Google Shape;356;p23"/>
          <p:cNvPicPr preferRelativeResize="0"/>
          <p:nvPr/>
        </p:nvPicPr>
        <p:blipFill>
          <a:blip r:embed="rId4">
            <a:alphaModFix/>
          </a:blip>
          <a:stretch>
            <a:fillRect/>
          </a:stretch>
        </p:blipFill>
        <p:spPr>
          <a:xfrm>
            <a:off x="3019550" y="2692200"/>
            <a:ext cx="2962667" cy="2222000"/>
          </a:xfrm>
          <a:prstGeom prst="rect">
            <a:avLst/>
          </a:prstGeom>
          <a:noFill/>
          <a:ln>
            <a:noFill/>
          </a:ln>
        </p:spPr>
      </p:pic>
      <p:pic>
        <p:nvPicPr>
          <p:cNvPr id="357" name="Google Shape;357;p23"/>
          <p:cNvPicPr preferRelativeResize="0"/>
          <p:nvPr/>
        </p:nvPicPr>
        <p:blipFill>
          <a:blip r:embed="rId5">
            <a:alphaModFix/>
          </a:blip>
          <a:stretch>
            <a:fillRect/>
          </a:stretch>
        </p:blipFill>
        <p:spPr>
          <a:xfrm>
            <a:off x="6111050" y="256919"/>
            <a:ext cx="2962675" cy="2222006"/>
          </a:xfrm>
          <a:prstGeom prst="rect">
            <a:avLst/>
          </a:prstGeom>
          <a:noFill/>
          <a:ln>
            <a:noFill/>
          </a:ln>
        </p:spPr>
      </p:pic>
      <p:pic>
        <p:nvPicPr>
          <p:cNvPr id="358" name="Google Shape;358;p23"/>
          <p:cNvPicPr preferRelativeResize="0"/>
          <p:nvPr/>
        </p:nvPicPr>
        <p:blipFill>
          <a:blip r:embed="rId6">
            <a:alphaModFix/>
          </a:blip>
          <a:stretch>
            <a:fillRect/>
          </a:stretch>
        </p:blipFill>
        <p:spPr>
          <a:xfrm>
            <a:off x="3019550" y="256925"/>
            <a:ext cx="2962675" cy="2222000"/>
          </a:xfrm>
          <a:prstGeom prst="rect">
            <a:avLst/>
          </a:prstGeom>
          <a:noFill/>
          <a:ln>
            <a:noFill/>
          </a:ln>
        </p:spPr>
      </p:pic>
      <p:sp>
        <p:nvSpPr>
          <p:cNvPr id="359" name="Google Shape;359;p23"/>
          <p:cNvSpPr txBox="1"/>
          <p:nvPr/>
        </p:nvSpPr>
        <p:spPr>
          <a:xfrm>
            <a:off x="371375" y="1846875"/>
            <a:ext cx="2218200" cy="17856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Lựa chọn 21 đỉnh đầu tiên để dự đoán tần số cơ bản</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4"/>
          <p:cNvPicPr preferRelativeResize="0"/>
          <p:nvPr/>
        </p:nvPicPr>
        <p:blipFill>
          <a:blip r:embed="rId3">
            <a:alphaModFix/>
          </a:blip>
          <a:stretch>
            <a:fillRect/>
          </a:stretch>
        </p:blipFill>
        <p:spPr>
          <a:xfrm>
            <a:off x="6129137" y="313000"/>
            <a:ext cx="2862464" cy="2159122"/>
          </a:xfrm>
          <a:prstGeom prst="rect">
            <a:avLst/>
          </a:prstGeom>
          <a:noFill/>
          <a:ln>
            <a:noFill/>
          </a:ln>
        </p:spPr>
      </p:pic>
      <p:pic>
        <p:nvPicPr>
          <p:cNvPr id="365" name="Google Shape;365;p24"/>
          <p:cNvPicPr preferRelativeResize="0"/>
          <p:nvPr/>
        </p:nvPicPr>
        <p:blipFill>
          <a:blip r:embed="rId4">
            <a:alphaModFix/>
          </a:blip>
          <a:stretch>
            <a:fillRect/>
          </a:stretch>
        </p:blipFill>
        <p:spPr>
          <a:xfrm>
            <a:off x="3133475" y="2641472"/>
            <a:ext cx="2862464" cy="2159129"/>
          </a:xfrm>
          <a:prstGeom prst="rect">
            <a:avLst/>
          </a:prstGeom>
          <a:noFill/>
          <a:ln>
            <a:noFill/>
          </a:ln>
        </p:spPr>
      </p:pic>
      <p:pic>
        <p:nvPicPr>
          <p:cNvPr id="366" name="Google Shape;366;p24"/>
          <p:cNvPicPr preferRelativeResize="0"/>
          <p:nvPr/>
        </p:nvPicPr>
        <p:blipFill>
          <a:blip r:embed="rId5">
            <a:alphaModFix/>
          </a:blip>
          <a:stretch>
            <a:fillRect/>
          </a:stretch>
        </p:blipFill>
        <p:spPr>
          <a:xfrm>
            <a:off x="6129137" y="2641472"/>
            <a:ext cx="2862464" cy="2159129"/>
          </a:xfrm>
          <a:prstGeom prst="rect">
            <a:avLst/>
          </a:prstGeom>
          <a:noFill/>
          <a:ln>
            <a:noFill/>
          </a:ln>
        </p:spPr>
      </p:pic>
      <p:pic>
        <p:nvPicPr>
          <p:cNvPr id="367" name="Google Shape;367;p24"/>
          <p:cNvPicPr preferRelativeResize="0"/>
          <p:nvPr/>
        </p:nvPicPr>
        <p:blipFill>
          <a:blip r:embed="rId6">
            <a:alphaModFix/>
          </a:blip>
          <a:stretch>
            <a:fillRect/>
          </a:stretch>
        </p:blipFill>
        <p:spPr>
          <a:xfrm>
            <a:off x="3133475" y="313000"/>
            <a:ext cx="2862464" cy="2159129"/>
          </a:xfrm>
          <a:prstGeom prst="rect">
            <a:avLst/>
          </a:prstGeom>
          <a:noFill/>
          <a:ln>
            <a:noFill/>
          </a:ln>
        </p:spPr>
      </p:pic>
      <p:sp>
        <p:nvSpPr>
          <p:cNvPr id="368" name="Google Shape;368;p24"/>
          <p:cNvSpPr txBox="1"/>
          <p:nvPr/>
        </p:nvSpPr>
        <p:spPr>
          <a:xfrm>
            <a:off x="176675" y="1999275"/>
            <a:ext cx="2489100" cy="13854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Xuất hiện những đỉnh ảo hoặc mất đỉnh thật </a:t>
            </a:r>
            <a:endParaRPr baseline="-25000" sz="26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5"/>
          <p:cNvPicPr preferRelativeResize="0"/>
          <p:nvPr/>
        </p:nvPicPr>
        <p:blipFill>
          <a:blip r:embed="rId3">
            <a:alphaModFix/>
          </a:blip>
          <a:stretch>
            <a:fillRect/>
          </a:stretch>
        </p:blipFill>
        <p:spPr>
          <a:xfrm>
            <a:off x="1143000" y="152400"/>
            <a:ext cx="7017500" cy="2105250"/>
          </a:xfrm>
          <a:prstGeom prst="rect">
            <a:avLst/>
          </a:prstGeom>
          <a:noFill/>
          <a:ln>
            <a:noFill/>
          </a:ln>
        </p:spPr>
      </p:pic>
      <p:pic>
        <p:nvPicPr>
          <p:cNvPr id="374" name="Google Shape;374;p25"/>
          <p:cNvPicPr preferRelativeResize="0"/>
          <p:nvPr/>
        </p:nvPicPr>
        <p:blipFill>
          <a:blip r:embed="rId4">
            <a:alphaModFix/>
          </a:blip>
          <a:stretch>
            <a:fillRect/>
          </a:stretch>
        </p:blipFill>
        <p:spPr>
          <a:xfrm>
            <a:off x="1143000" y="2320100"/>
            <a:ext cx="7017500" cy="2146100"/>
          </a:xfrm>
          <a:prstGeom prst="rect">
            <a:avLst/>
          </a:prstGeom>
          <a:noFill/>
          <a:ln>
            <a:noFill/>
          </a:ln>
        </p:spPr>
      </p:pic>
      <p:sp>
        <p:nvSpPr>
          <p:cNvPr id="375" name="Google Shape;375;p25"/>
          <p:cNvSpPr txBox="1"/>
          <p:nvPr/>
        </p:nvSpPr>
        <p:spPr>
          <a:xfrm>
            <a:off x="1180150" y="4528650"/>
            <a:ext cx="6943200" cy="5850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Lọc trung vị 25 trên phổ </a:t>
            </a:r>
            <a:endParaRPr baseline="-25000" sz="26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type="ctrTitle"/>
          </p:nvPr>
        </p:nvSpPr>
        <p:spPr>
          <a:xfrm>
            <a:off x="666950" y="377050"/>
            <a:ext cx="82263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Phương pháp tìm kiếm</a:t>
            </a:r>
            <a:endParaRPr/>
          </a:p>
        </p:txBody>
      </p:sp>
      <p:sp>
        <p:nvSpPr>
          <p:cNvPr id="381" name="Google Shape;381;p26"/>
          <p:cNvSpPr txBox="1"/>
          <p:nvPr/>
        </p:nvSpPr>
        <p:spPr>
          <a:xfrm>
            <a:off x="415675" y="1433050"/>
            <a:ext cx="46992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2600">
                <a:solidFill>
                  <a:schemeClr val="lt1"/>
                </a:solidFill>
                <a:latin typeface="Times New Roman"/>
                <a:ea typeface="Times New Roman"/>
                <a:cs typeface="Times New Roman"/>
                <a:sym typeface="Times New Roman"/>
              </a:rPr>
              <a:t>Chọn 21 đỉnh đầu tiên của phổ</a:t>
            </a:r>
            <a:endParaRPr sz="2600">
              <a:solidFill>
                <a:schemeClr val="lt1"/>
              </a:solidFill>
              <a:latin typeface="Times New Roman"/>
              <a:ea typeface="Times New Roman"/>
              <a:cs typeface="Times New Roman"/>
              <a:sym typeface="Times New Roman"/>
            </a:endParaRPr>
          </a:p>
        </p:txBody>
      </p:sp>
      <p:sp>
        <p:nvSpPr>
          <p:cNvPr id="382" name="Google Shape;382;p26"/>
          <p:cNvSpPr txBox="1"/>
          <p:nvPr/>
        </p:nvSpPr>
        <p:spPr>
          <a:xfrm>
            <a:off x="415675" y="2268425"/>
            <a:ext cx="6028200" cy="13854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2600">
                <a:solidFill>
                  <a:schemeClr val="lt1"/>
                </a:solidFill>
                <a:latin typeface="Times New Roman"/>
                <a:ea typeface="Times New Roman"/>
                <a:cs typeface="Times New Roman"/>
                <a:sym typeface="Times New Roman"/>
              </a:rPr>
              <a:t>Lần lượt xét 2 điểm liền kề để tìm F0</a:t>
            </a:r>
            <a:endParaRPr sz="2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vi" sz="2600">
                <a:solidFill>
                  <a:schemeClr val="lt1"/>
                </a:solidFill>
                <a:latin typeface="Times New Roman"/>
                <a:ea typeface="Times New Roman"/>
                <a:cs typeface="Times New Roman"/>
                <a:sym typeface="Times New Roman"/>
              </a:rPr>
              <a:t>Và tìm số đỉnh tạo thành hài với F0 này</a:t>
            </a:r>
            <a:endParaRPr sz="2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vi" sz="2600">
                <a:solidFill>
                  <a:schemeClr val="lt1"/>
                </a:solidFill>
                <a:latin typeface="Times New Roman"/>
                <a:ea typeface="Times New Roman"/>
                <a:cs typeface="Times New Roman"/>
                <a:sym typeface="Times New Roman"/>
              </a:rPr>
              <a:t>(Chỉ xét 2 điểm tạo ra tần số 70Hz - 400Hz)</a:t>
            </a:r>
            <a:endParaRPr sz="2600">
              <a:solidFill>
                <a:schemeClr val="lt1"/>
              </a:solidFill>
              <a:latin typeface="Times New Roman"/>
              <a:ea typeface="Times New Roman"/>
              <a:cs typeface="Times New Roman"/>
              <a:sym typeface="Times New Roman"/>
            </a:endParaRPr>
          </a:p>
        </p:txBody>
      </p:sp>
      <p:sp>
        <p:nvSpPr>
          <p:cNvPr id="383" name="Google Shape;383;p26"/>
          <p:cNvSpPr txBox="1"/>
          <p:nvPr/>
        </p:nvSpPr>
        <p:spPr>
          <a:xfrm>
            <a:off x="415675" y="3994850"/>
            <a:ext cx="67812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2600">
                <a:solidFill>
                  <a:schemeClr val="lt1"/>
                </a:solidFill>
                <a:latin typeface="Times New Roman"/>
                <a:ea typeface="Times New Roman"/>
                <a:cs typeface="Times New Roman"/>
                <a:sym typeface="Times New Roman"/>
              </a:rPr>
              <a:t>Tính F0 có số hài lớn nhất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7"/>
          <p:cNvPicPr preferRelativeResize="0"/>
          <p:nvPr/>
        </p:nvPicPr>
        <p:blipFill>
          <a:blip r:embed="rId3">
            <a:alphaModFix/>
          </a:blip>
          <a:stretch>
            <a:fillRect/>
          </a:stretch>
        </p:blipFill>
        <p:spPr>
          <a:xfrm>
            <a:off x="0" y="3812900"/>
            <a:ext cx="9143998" cy="1330600"/>
          </a:xfrm>
          <a:prstGeom prst="rect">
            <a:avLst/>
          </a:prstGeom>
          <a:noFill/>
          <a:ln>
            <a:noFill/>
          </a:ln>
        </p:spPr>
      </p:pic>
      <p:cxnSp>
        <p:nvCxnSpPr>
          <p:cNvPr id="389" name="Google Shape;389;p27"/>
          <p:cNvCxnSpPr/>
          <p:nvPr/>
        </p:nvCxnSpPr>
        <p:spPr>
          <a:xfrm rot="10800000">
            <a:off x="2090950"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27"/>
          <p:cNvCxnSpPr/>
          <p:nvPr/>
        </p:nvCxnSpPr>
        <p:spPr>
          <a:xfrm rot="10800000">
            <a:off x="4166575"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27"/>
          <p:cNvCxnSpPr/>
          <p:nvPr/>
        </p:nvCxnSpPr>
        <p:spPr>
          <a:xfrm>
            <a:off x="2079775" y="2392850"/>
            <a:ext cx="2102100" cy="0"/>
          </a:xfrm>
          <a:prstGeom prst="straightConnector1">
            <a:avLst/>
          </a:prstGeom>
          <a:noFill/>
          <a:ln cap="flat" cmpd="sng" w="9525">
            <a:solidFill>
              <a:schemeClr val="dk2"/>
            </a:solidFill>
            <a:prstDash val="solid"/>
            <a:round/>
            <a:headEnd len="med" w="med" type="none"/>
            <a:tailEnd len="med" w="med" type="none"/>
          </a:ln>
        </p:spPr>
      </p:cxnSp>
      <p:sp>
        <p:nvSpPr>
          <p:cNvPr id="392" name="Google Shape;392;p27"/>
          <p:cNvSpPr txBox="1"/>
          <p:nvPr/>
        </p:nvSpPr>
        <p:spPr>
          <a:xfrm>
            <a:off x="1594000" y="1916175"/>
            <a:ext cx="32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Nunito"/>
                <a:ea typeface="Nunito"/>
                <a:cs typeface="Nunito"/>
                <a:sym typeface="Nunito"/>
              </a:rPr>
              <a:t>2 đỉnh này có bao nhiêu hài?</a:t>
            </a:r>
            <a:endParaRPr sz="1800">
              <a:solidFill>
                <a:schemeClr val="lt1"/>
              </a:solidFill>
              <a:latin typeface="Nunito"/>
              <a:ea typeface="Nunito"/>
              <a:cs typeface="Nunito"/>
              <a:sym typeface="Nunito"/>
            </a:endParaRPr>
          </a:p>
        </p:txBody>
      </p:sp>
      <p:sp>
        <p:nvSpPr>
          <p:cNvPr id="393" name="Google Shape;393;p27"/>
          <p:cNvSpPr txBox="1"/>
          <p:nvPr>
            <p:ph idx="4294967295" type="ctrTitle"/>
          </p:nvPr>
        </p:nvSpPr>
        <p:spPr>
          <a:xfrm>
            <a:off x="666950" y="377050"/>
            <a:ext cx="82263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lt1"/>
                </a:solidFill>
              </a:rPr>
              <a:t>Mô tả thuật toán tìm kiếm</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8"/>
          <p:cNvPicPr preferRelativeResize="0"/>
          <p:nvPr/>
        </p:nvPicPr>
        <p:blipFill>
          <a:blip r:embed="rId3">
            <a:alphaModFix/>
          </a:blip>
          <a:stretch>
            <a:fillRect/>
          </a:stretch>
        </p:blipFill>
        <p:spPr>
          <a:xfrm>
            <a:off x="0" y="3812900"/>
            <a:ext cx="9143998" cy="1330600"/>
          </a:xfrm>
          <a:prstGeom prst="rect">
            <a:avLst/>
          </a:prstGeom>
          <a:noFill/>
          <a:ln>
            <a:noFill/>
          </a:ln>
        </p:spPr>
      </p:pic>
      <p:cxnSp>
        <p:nvCxnSpPr>
          <p:cNvPr id="399" name="Google Shape;399;p28"/>
          <p:cNvCxnSpPr/>
          <p:nvPr/>
        </p:nvCxnSpPr>
        <p:spPr>
          <a:xfrm rot="10800000">
            <a:off x="2090950"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28"/>
          <p:cNvCxnSpPr/>
          <p:nvPr/>
        </p:nvCxnSpPr>
        <p:spPr>
          <a:xfrm rot="10800000">
            <a:off x="4166575"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28"/>
          <p:cNvCxnSpPr/>
          <p:nvPr/>
        </p:nvCxnSpPr>
        <p:spPr>
          <a:xfrm>
            <a:off x="2079775" y="2392850"/>
            <a:ext cx="2102100" cy="0"/>
          </a:xfrm>
          <a:prstGeom prst="straightConnector1">
            <a:avLst/>
          </a:prstGeom>
          <a:noFill/>
          <a:ln cap="flat" cmpd="sng" w="9525">
            <a:solidFill>
              <a:schemeClr val="dk2"/>
            </a:solidFill>
            <a:prstDash val="solid"/>
            <a:round/>
            <a:headEnd len="med" w="med" type="none"/>
            <a:tailEnd len="med" w="med" type="none"/>
          </a:ln>
        </p:spPr>
      </p:cxnSp>
      <p:sp>
        <p:nvSpPr>
          <p:cNvPr id="402" name="Google Shape;402;p28"/>
          <p:cNvSpPr txBox="1"/>
          <p:nvPr/>
        </p:nvSpPr>
        <p:spPr>
          <a:xfrm>
            <a:off x="1594000" y="1916175"/>
            <a:ext cx="32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Nunito"/>
                <a:ea typeface="Nunito"/>
                <a:cs typeface="Nunito"/>
                <a:sym typeface="Nunito"/>
              </a:rPr>
              <a:t>2 đỉnh này có bao nhiêu hài?</a:t>
            </a:r>
            <a:endParaRPr sz="1800">
              <a:solidFill>
                <a:schemeClr val="lt1"/>
              </a:solidFill>
              <a:latin typeface="Nunito"/>
              <a:ea typeface="Nunito"/>
              <a:cs typeface="Nunito"/>
              <a:sym typeface="Nunito"/>
            </a:endParaRPr>
          </a:p>
        </p:txBody>
      </p:sp>
      <p:sp>
        <p:nvSpPr>
          <p:cNvPr id="403" name="Google Shape;403;p28"/>
          <p:cNvSpPr txBox="1"/>
          <p:nvPr>
            <p:ph idx="4294967295" type="ctrTitle"/>
          </p:nvPr>
        </p:nvSpPr>
        <p:spPr>
          <a:xfrm>
            <a:off x="666950" y="377050"/>
            <a:ext cx="82263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lt1"/>
                </a:solidFill>
              </a:rPr>
              <a:t>Mô tả thuật toán tìm kiếm</a:t>
            </a:r>
            <a:endParaRPr>
              <a:solidFill>
                <a:schemeClr val="lt1"/>
              </a:solidFill>
            </a:endParaRPr>
          </a:p>
        </p:txBody>
      </p:sp>
      <p:cxnSp>
        <p:nvCxnSpPr>
          <p:cNvPr id="404" name="Google Shape;404;p28"/>
          <p:cNvCxnSpPr/>
          <p:nvPr/>
        </p:nvCxnSpPr>
        <p:spPr>
          <a:xfrm rot="10800000">
            <a:off x="6183475" y="2795425"/>
            <a:ext cx="11100" cy="995100"/>
          </a:xfrm>
          <a:prstGeom prst="straightConnector1">
            <a:avLst/>
          </a:prstGeom>
          <a:noFill/>
          <a:ln cap="flat" cmpd="sng" w="9525">
            <a:solidFill>
              <a:schemeClr val="accent2"/>
            </a:solidFill>
            <a:prstDash val="solid"/>
            <a:round/>
            <a:headEnd len="med" w="med" type="none"/>
            <a:tailEnd len="med" w="med" type="none"/>
          </a:ln>
        </p:spPr>
      </p:cxnSp>
      <p:cxnSp>
        <p:nvCxnSpPr>
          <p:cNvPr id="405" name="Google Shape;405;p28"/>
          <p:cNvCxnSpPr/>
          <p:nvPr/>
        </p:nvCxnSpPr>
        <p:spPr>
          <a:xfrm rot="10800000">
            <a:off x="2090875" y="2795375"/>
            <a:ext cx="4103700" cy="0"/>
          </a:xfrm>
          <a:prstGeom prst="straightConnector1">
            <a:avLst/>
          </a:prstGeom>
          <a:noFill/>
          <a:ln cap="flat" cmpd="sng" w="9525">
            <a:solidFill>
              <a:schemeClr val="accent2"/>
            </a:solidFill>
            <a:prstDash val="solid"/>
            <a:round/>
            <a:headEnd len="med" w="med" type="none"/>
            <a:tailEnd len="med" w="med" type="none"/>
          </a:ln>
        </p:spPr>
      </p:cxnSp>
      <p:sp>
        <p:nvSpPr>
          <p:cNvPr id="406" name="Google Shape;406;p28"/>
          <p:cNvSpPr txBox="1"/>
          <p:nvPr/>
        </p:nvSpPr>
        <p:spPr>
          <a:xfrm>
            <a:off x="4991200" y="2471125"/>
            <a:ext cx="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+1</a:t>
            </a:r>
            <a:endParaRPr sz="18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29"/>
          <p:cNvPicPr preferRelativeResize="0"/>
          <p:nvPr/>
        </p:nvPicPr>
        <p:blipFill>
          <a:blip r:embed="rId3">
            <a:alphaModFix/>
          </a:blip>
          <a:stretch>
            <a:fillRect/>
          </a:stretch>
        </p:blipFill>
        <p:spPr>
          <a:xfrm>
            <a:off x="0" y="3812900"/>
            <a:ext cx="9143998" cy="1330600"/>
          </a:xfrm>
          <a:prstGeom prst="rect">
            <a:avLst/>
          </a:prstGeom>
          <a:noFill/>
          <a:ln>
            <a:noFill/>
          </a:ln>
        </p:spPr>
      </p:pic>
      <p:cxnSp>
        <p:nvCxnSpPr>
          <p:cNvPr id="412" name="Google Shape;412;p29"/>
          <p:cNvCxnSpPr/>
          <p:nvPr/>
        </p:nvCxnSpPr>
        <p:spPr>
          <a:xfrm rot="10800000">
            <a:off x="2090950"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29"/>
          <p:cNvCxnSpPr/>
          <p:nvPr/>
        </p:nvCxnSpPr>
        <p:spPr>
          <a:xfrm rot="10800000">
            <a:off x="4166575"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29"/>
          <p:cNvCxnSpPr/>
          <p:nvPr/>
        </p:nvCxnSpPr>
        <p:spPr>
          <a:xfrm>
            <a:off x="2079775" y="2392850"/>
            <a:ext cx="2102100" cy="0"/>
          </a:xfrm>
          <a:prstGeom prst="straightConnector1">
            <a:avLst/>
          </a:prstGeom>
          <a:noFill/>
          <a:ln cap="flat" cmpd="sng" w="9525">
            <a:solidFill>
              <a:schemeClr val="dk2"/>
            </a:solidFill>
            <a:prstDash val="solid"/>
            <a:round/>
            <a:headEnd len="med" w="med" type="none"/>
            <a:tailEnd len="med" w="med" type="none"/>
          </a:ln>
        </p:spPr>
      </p:cxnSp>
      <p:sp>
        <p:nvSpPr>
          <p:cNvPr id="415" name="Google Shape;415;p29"/>
          <p:cNvSpPr txBox="1"/>
          <p:nvPr/>
        </p:nvSpPr>
        <p:spPr>
          <a:xfrm>
            <a:off x="1594000" y="1916175"/>
            <a:ext cx="32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Nunito"/>
                <a:ea typeface="Nunito"/>
                <a:cs typeface="Nunito"/>
                <a:sym typeface="Nunito"/>
              </a:rPr>
              <a:t>2 đỉnh này có bao nhiêu hài?</a:t>
            </a:r>
            <a:endParaRPr sz="1800">
              <a:solidFill>
                <a:schemeClr val="lt1"/>
              </a:solidFill>
              <a:latin typeface="Nunito"/>
              <a:ea typeface="Nunito"/>
              <a:cs typeface="Nunito"/>
              <a:sym typeface="Nunito"/>
            </a:endParaRPr>
          </a:p>
        </p:txBody>
      </p:sp>
      <p:sp>
        <p:nvSpPr>
          <p:cNvPr id="416" name="Google Shape;416;p29"/>
          <p:cNvSpPr txBox="1"/>
          <p:nvPr>
            <p:ph idx="4294967295" type="ctrTitle"/>
          </p:nvPr>
        </p:nvSpPr>
        <p:spPr>
          <a:xfrm>
            <a:off x="666950" y="377050"/>
            <a:ext cx="82263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lt1"/>
                </a:solidFill>
              </a:rPr>
              <a:t>Mô tả thuật toán tìm kiếm</a:t>
            </a:r>
            <a:endParaRPr>
              <a:solidFill>
                <a:schemeClr val="lt1"/>
              </a:solidFill>
            </a:endParaRPr>
          </a:p>
        </p:txBody>
      </p:sp>
      <p:cxnSp>
        <p:nvCxnSpPr>
          <p:cNvPr id="417" name="Google Shape;417;p29"/>
          <p:cNvCxnSpPr/>
          <p:nvPr/>
        </p:nvCxnSpPr>
        <p:spPr>
          <a:xfrm rot="10800000">
            <a:off x="6183475" y="2795425"/>
            <a:ext cx="11100" cy="995100"/>
          </a:xfrm>
          <a:prstGeom prst="straightConnector1">
            <a:avLst/>
          </a:prstGeom>
          <a:noFill/>
          <a:ln cap="flat" cmpd="sng" w="9525">
            <a:solidFill>
              <a:schemeClr val="accent2"/>
            </a:solidFill>
            <a:prstDash val="solid"/>
            <a:round/>
            <a:headEnd len="med" w="med" type="none"/>
            <a:tailEnd len="med" w="med" type="none"/>
          </a:ln>
        </p:spPr>
      </p:cxnSp>
      <p:cxnSp>
        <p:nvCxnSpPr>
          <p:cNvPr id="418" name="Google Shape;418;p29"/>
          <p:cNvCxnSpPr/>
          <p:nvPr/>
        </p:nvCxnSpPr>
        <p:spPr>
          <a:xfrm rot="10800000">
            <a:off x="2090875" y="2795375"/>
            <a:ext cx="4103700" cy="0"/>
          </a:xfrm>
          <a:prstGeom prst="straightConnector1">
            <a:avLst/>
          </a:prstGeom>
          <a:noFill/>
          <a:ln cap="flat" cmpd="sng" w="9525">
            <a:solidFill>
              <a:schemeClr val="accent2"/>
            </a:solidFill>
            <a:prstDash val="solid"/>
            <a:round/>
            <a:headEnd len="med" w="med" type="none"/>
            <a:tailEnd len="med" w="med" type="none"/>
          </a:ln>
        </p:spPr>
      </p:cxnSp>
      <p:sp>
        <p:nvSpPr>
          <p:cNvPr id="419" name="Google Shape;419;p29"/>
          <p:cNvSpPr txBox="1"/>
          <p:nvPr/>
        </p:nvSpPr>
        <p:spPr>
          <a:xfrm>
            <a:off x="4991200" y="2471125"/>
            <a:ext cx="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+1</a:t>
            </a:r>
            <a:endParaRPr sz="1800">
              <a:solidFill>
                <a:schemeClr val="lt1"/>
              </a:solidFill>
              <a:latin typeface="Nunito"/>
              <a:ea typeface="Nunito"/>
              <a:cs typeface="Nunito"/>
              <a:sym typeface="Nunito"/>
            </a:endParaRPr>
          </a:p>
        </p:txBody>
      </p:sp>
      <p:cxnSp>
        <p:nvCxnSpPr>
          <p:cNvPr id="420" name="Google Shape;420;p29"/>
          <p:cNvCxnSpPr/>
          <p:nvPr/>
        </p:nvCxnSpPr>
        <p:spPr>
          <a:xfrm rot="10800000">
            <a:off x="2090975" y="3252700"/>
            <a:ext cx="6093900" cy="12300"/>
          </a:xfrm>
          <a:prstGeom prst="straightConnector1">
            <a:avLst/>
          </a:prstGeom>
          <a:noFill/>
          <a:ln cap="flat" cmpd="sng" w="9525">
            <a:solidFill>
              <a:schemeClr val="accent2"/>
            </a:solidFill>
            <a:prstDash val="solid"/>
            <a:round/>
            <a:headEnd len="med" w="med" type="none"/>
            <a:tailEnd len="med" w="med" type="none"/>
          </a:ln>
        </p:spPr>
      </p:cxnSp>
      <p:cxnSp>
        <p:nvCxnSpPr>
          <p:cNvPr id="421" name="Google Shape;421;p29"/>
          <p:cNvCxnSpPr/>
          <p:nvPr/>
        </p:nvCxnSpPr>
        <p:spPr>
          <a:xfrm rot="10800000">
            <a:off x="8173675" y="3253825"/>
            <a:ext cx="2100" cy="536700"/>
          </a:xfrm>
          <a:prstGeom prst="straightConnector1">
            <a:avLst/>
          </a:prstGeom>
          <a:noFill/>
          <a:ln cap="flat" cmpd="sng" w="9525">
            <a:solidFill>
              <a:schemeClr val="accent2"/>
            </a:solidFill>
            <a:prstDash val="solid"/>
            <a:round/>
            <a:headEnd len="med" w="med" type="none"/>
            <a:tailEnd len="med" w="med" type="none"/>
          </a:ln>
        </p:spPr>
      </p:cxnSp>
      <p:sp>
        <p:nvSpPr>
          <p:cNvPr id="422" name="Google Shape;422;p29"/>
          <p:cNvSpPr txBox="1"/>
          <p:nvPr/>
        </p:nvSpPr>
        <p:spPr>
          <a:xfrm>
            <a:off x="7194700" y="2897225"/>
            <a:ext cx="7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+1</a:t>
            </a:r>
            <a:endParaRPr sz="18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30"/>
          <p:cNvPicPr preferRelativeResize="0"/>
          <p:nvPr/>
        </p:nvPicPr>
        <p:blipFill>
          <a:blip r:embed="rId3">
            <a:alphaModFix/>
          </a:blip>
          <a:stretch>
            <a:fillRect/>
          </a:stretch>
        </p:blipFill>
        <p:spPr>
          <a:xfrm>
            <a:off x="0" y="3812900"/>
            <a:ext cx="9143998" cy="1330600"/>
          </a:xfrm>
          <a:prstGeom prst="rect">
            <a:avLst/>
          </a:prstGeom>
          <a:noFill/>
          <a:ln>
            <a:noFill/>
          </a:ln>
        </p:spPr>
      </p:pic>
      <p:cxnSp>
        <p:nvCxnSpPr>
          <p:cNvPr id="428" name="Google Shape;428;p30"/>
          <p:cNvCxnSpPr/>
          <p:nvPr/>
        </p:nvCxnSpPr>
        <p:spPr>
          <a:xfrm rot="10800000">
            <a:off x="2090950"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30"/>
          <p:cNvCxnSpPr/>
          <p:nvPr/>
        </p:nvCxnSpPr>
        <p:spPr>
          <a:xfrm rot="10800000">
            <a:off x="4166575" y="2392925"/>
            <a:ext cx="0" cy="14088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30"/>
          <p:cNvCxnSpPr/>
          <p:nvPr/>
        </p:nvCxnSpPr>
        <p:spPr>
          <a:xfrm>
            <a:off x="2079775" y="2392850"/>
            <a:ext cx="2102100" cy="0"/>
          </a:xfrm>
          <a:prstGeom prst="straightConnector1">
            <a:avLst/>
          </a:prstGeom>
          <a:noFill/>
          <a:ln cap="flat" cmpd="sng" w="9525">
            <a:solidFill>
              <a:schemeClr val="dk2"/>
            </a:solidFill>
            <a:prstDash val="solid"/>
            <a:round/>
            <a:headEnd len="med" w="med" type="none"/>
            <a:tailEnd len="med" w="med" type="none"/>
          </a:ln>
        </p:spPr>
      </p:cxnSp>
      <p:sp>
        <p:nvSpPr>
          <p:cNvPr id="431" name="Google Shape;431;p30"/>
          <p:cNvSpPr txBox="1"/>
          <p:nvPr/>
        </p:nvSpPr>
        <p:spPr>
          <a:xfrm>
            <a:off x="2051200" y="1916175"/>
            <a:ext cx="32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Nunito"/>
                <a:ea typeface="Nunito"/>
                <a:cs typeface="Nunito"/>
                <a:sym typeface="Nunito"/>
              </a:rPr>
              <a:t>2 đỉnh này có 2 hài</a:t>
            </a:r>
            <a:endParaRPr sz="1800">
              <a:solidFill>
                <a:schemeClr val="lt1"/>
              </a:solidFill>
              <a:latin typeface="Nunito"/>
              <a:ea typeface="Nunito"/>
              <a:cs typeface="Nunito"/>
              <a:sym typeface="Nunito"/>
            </a:endParaRPr>
          </a:p>
        </p:txBody>
      </p:sp>
      <p:sp>
        <p:nvSpPr>
          <p:cNvPr id="432" name="Google Shape;432;p30"/>
          <p:cNvSpPr txBox="1"/>
          <p:nvPr>
            <p:ph idx="4294967295" type="ctrTitle"/>
          </p:nvPr>
        </p:nvSpPr>
        <p:spPr>
          <a:xfrm>
            <a:off x="666950" y="377050"/>
            <a:ext cx="82263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lt1"/>
                </a:solidFill>
              </a:rPr>
              <a:t>Mô tả thuật toán tìm kiếm</a:t>
            </a:r>
            <a:endParaRPr>
              <a:solidFill>
                <a:schemeClr val="lt1"/>
              </a:solidFill>
            </a:endParaRPr>
          </a:p>
        </p:txBody>
      </p:sp>
      <p:sp>
        <p:nvSpPr>
          <p:cNvPr id="433" name="Google Shape;433;p30"/>
          <p:cNvSpPr txBox="1"/>
          <p:nvPr/>
        </p:nvSpPr>
        <p:spPr>
          <a:xfrm>
            <a:off x="4360800" y="1884950"/>
            <a:ext cx="4316100" cy="738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rPr>
              <a:t>Tiếp tực tính tương tự </a:t>
            </a:r>
            <a:endParaRPr sz="1800">
              <a:solidFill>
                <a:schemeClr val="lt1"/>
              </a:solidFill>
            </a:endParaRPr>
          </a:p>
          <a:p>
            <a:pPr indent="0" lvl="0" marL="0" rtl="0" algn="ctr">
              <a:spcBef>
                <a:spcPts val="0"/>
              </a:spcBef>
              <a:spcAft>
                <a:spcPts val="0"/>
              </a:spcAft>
              <a:buNone/>
            </a:pPr>
            <a:r>
              <a:rPr lang="vi" sz="1800">
                <a:solidFill>
                  <a:schemeClr val="lt1"/>
                </a:solidFill>
              </a:rPr>
              <a:t>để tìm cặp đỉnh có nhiều hài nhất</a:t>
            </a:r>
            <a:endParaRPr/>
          </a:p>
        </p:txBody>
      </p:sp>
      <p:cxnSp>
        <p:nvCxnSpPr>
          <p:cNvPr id="434" name="Google Shape;434;p30"/>
          <p:cNvCxnSpPr/>
          <p:nvPr/>
        </p:nvCxnSpPr>
        <p:spPr>
          <a:xfrm>
            <a:off x="4282525" y="3052550"/>
            <a:ext cx="4517400" cy="0"/>
          </a:xfrm>
          <a:prstGeom prst="straightConnector1">
            <a:avLst/>
          </a:prstGeom>
          <a:noFill/>
          <a:ln cap="flat" cmpd="sng" w="9525">
            <a:solidFill>
              <a:schemeClr val="lt2"/>
            </a:solidFill>
            <a:prstDash val="solid"/>
            <a:round/>
            <a:headEnd len="med" w="med" type="none"/>
            <a:tailEnd len="med" w="med" type="triangle"/>
          </a:ln>
        </p:spPr>
      </p:cxnSp>
      <p:sp>
        <p:nvSpPr>
          <p:cNvPr id="435" name="Google Shape;435;p30"/>
          <p:cNvSpPr txBox="1"/>
          <p:nvPr/>
        </p:nvSpPr>
        <p:spPr>
          <a:xfrm>
            <a:off x="5390050" y="2248350"/>
            <a:ext cx="57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idx="4294967295" type="ctrTitle"/>
          </p:nvPr>
        </p:nvSpPr>
        <p:spPr>
          <a:xfrm>
            <a:off x="666950" y="377050"/>
            <a:ext cx="82263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lt1"/>
                </a:solidFill>
              </a:rPr>
              <a:t>Mô tả thuật toán tìm kiếm</a:t>
            </a:r>
            <a:endParaRPr>
              <a:solidFill>
                <a:schemeClr val="lt1"/>
              </a:solidFill>
            </a:endParaRPr>
          </a:p>
        </p:txBody>
      </p:sp>
      <p:pic>
        <p:nvPicPr>
          <p:cNvPr id="441" name="Google Shape;441;p31"/>
          <p:cNvPicPr preferRelativeResize="0"/>
          <p:nvPr/>
        </p:nvPicPr>
        <p:blipFill>
          <a:blip r:embed="rId3">
            <a:alphaModFix/>
          </a:blip>
          <a:stretch>
            <a:fillRect/>
          </a:stretch>
        </p:blipFill>
        <p:spPr>
          <a:xfrm>
            <a:off x="0" y="2491750"/>
            <a:ext cx="9144000" cy="2651750"/>
          </a:xfrm>
          <a:prstGeom prst="rect">
            <a:avLst/>
          </a:prstGeom>
          <a:noFill/>
          <a:ln>
            <a:noFill/>
          </a:ln>
        </p:spPr>
      </p:pic>
      <p:cxnSp>
        <p:nvCxnSpPr>
          <p:cNvPr id="442" name="Google Shape;442;p31"/>
          <p:cNvCxnSpPr/>
          <p:nvPr/>
        </p:nvCxnSpPr>
        <p:spPr>
          <a:xfrm>
            <a:off x="1813075" y="2057650"/>
            <a:ext cx="0" cy="1957200"/>
          </a:xfrm>
          <a:prstGeom prst="straightConnector1">
            <a:avLst/>
          </a:prstGeom>
          <a:noFill/>
          <a:ln cap="flat" cmpd="sng" w="9525">
            <a:solidFill>
              <a:schemeClr val="accent2"/>
            </a:solidFill>
            <a:prstDash val="solid"/>
            <a:round/>
            <a:headEnd len="med" w="med" type="none"/>
            <a:tailEnd len="med" w="med" type="triangle"/>
          </a:ln>
        </p:spPr>
      </p:cxnSp>
      <p:sp>
        <p:nvSpPr>
          <p:cNvPr id="443" name="Google Shape;443;p31"/>
          <p:cNvSpPr txBox="1"/>
          <p:nvPr/>
        </p:nvSpPr>
        <p:spPr>
          <a:xfrm>
            <a:off x="76200" y="1547350"/>
            <a:ext cx="4316100" cy="461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rPr>
              <a:t>Loại bỏ những tần số có quá ít hài</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88625" y="193275"/>
            <a:ext cx="6366900" cy="732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vi"/>
              <a:t>Nội dung</a:t>
            </a:r>
            <a:endParaRPr/>
          </a:p>
        </p:txBody>
      </p:sp>
      <p:sp>
        <p:nvSpPr>
          <p:cNvPr id="287" name="Google Shape;287;p14"/>
          <p:cNvSpPr txBox="1"/>
          <p:nvPr>
            <p:ph idx="1" type="body"/>
          </p:nvPr>
        </p:nvSpPr>
        <p:spPr>
          <a:xfrm>
            <a:off x="321200" y="1857275"/>
            <a:ext cx="7173000" cy="274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vi" sz="2400"/>
              <a:t>Phát biểu bài toán</a:t>
            </a:r>
            <a:endParaRPr sz="2400"/>
          </a:p>
          <a:p>
            <a:pPr indent="-381000" lvl="0" marL="457200" rtl="0" algn="l">
              <a:spcBef>
                <a:spcPts val="0"/>
              </a:spcBef>
              <a:spcAft>
                <a:spcPts val="0"/>
              </a:spcAft>
              <a:buSzPts val="2400"/>
              <a:buAutoNum type="arabicPeriod"/>
            </a:pPr>
            <a:r>
              <a:rPr lang="vi" sz="2400"/>
              <a:t>Phân đoạn vô thanh, hữu thanh</a:t>
            </a:r>
            <a:endParaRPr sz="2400"/>
          </a:p>
          <a:p>
            <a:pPr indent="-381000" lvl="0" marL="457200" rtl="0" algn="l">
              <a:spcBef>
                <a:spcPts val="0"/>
              </a:spcBef>
              <a:spcAft>
                <a:spcPts val="0"/>
              </a:spcAft>
              <a:buSzPts val="2400"/>
              <a:buAutoNum type="arabicPeriod"/>
            </a:pPr>
            <a:r>
              <a:rPr lang="vi" sz="2400"/>
              <a:t>Xác định tần số cơ bản</a:t>
            </a:r>
            <a:endParaRPr sz="2400"/>
          </a:p>
          <a:p>
            <a:pPr indent="-381000" lvl="0" marL="457200" rtl="0" algn="l">
              <a:spcBef>
                <a:spcPts val="0"/>
              </a:spcBef>
              <a:spcAft>
                <a:spcPts val="0"/>
              </a:spcAft>
              <a:buSzPts val="2400"/>
              <a:buAutoNum type="arabicPeriod"/>
            </a:pPr>
            <a:r>
              <a:rPr lang="vi" sz="2400"/>
              <a:t>Kết quả</a:t>
            </a:r>
            <a:endParaRPr sz="2400"/>
          </a:p>
        </p:txBody>
      </p:sp>
      <p:pic>
        <p:nvPicPr>
          <p:cNvPr id="288" name="Google Shape;288;p14"/>
          <p:cNvPicPr preferRelativeResize="0"/>
          <p:nvPr/>
        </p:nvPicPr>
        <p:blipFill>
          <a:blip r:embed="rId3">
            <a:alphaModFix/>
          </a:blip>
          <a:stretch>
            <a:fillRect/>
          </a:stretch>
        </p:blipFill>
        <p:spPr>
          <a:xfrm>
            <a:off x="5247325" y="1382525"/>
            <a:ext cx="3022087" cy="230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cxnSp>
        <p:nvCxnSpPr>
          <p:cNvPr id="448" name="Google Shape;448;p32"/>
          <p:cNvCxnSpPr/>
          <p:nvPr/>
        </p:nvCxnSpPr>
        <p:spPr>
          <a:xfrm>
            <a:off x="254400" y="1003425"/>
            <a:ext cx="4536600" cy="0"/>
          </a:xfrm>
          <a:prstGeom prst="straightConnector1">
            <a:avLst/>
          </a:prstGeom>
          <a:noFill/>
          <a:ln cap="flat" cmpd="sng" w="9525">
            <a:solidFill>
              <a:schemeClr val="dk2"/>
            </a:solidFill>
            <a:prstDash val="solid"/>
            <a:round/>
            <a:headEnd len="med" w="med" type="none"/>
            <a:tailEnd len="med" w="med" type="none"/>
          </a:ln>
        </p:spPr>
      </p:cxnSp>
      <p:sp>
        <p:nvSpPr>
          <p:cNvPr id="449" name="Google Shape;449;p32"/>
          <p:cNvSpPr txBox="1"/>
          <p:nvPr/>
        </p:nvSpPr>
        <p:spPr>
          <a:xfrm>
            <a:off x="2084600" y="3140975"/>
            <a:ext cx="1810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Nunito"/>
                <a:ea typeface="Nunito"/>
                <a:cs typeface="Nunito"/>
                <a:sym typeface="Nunito"/>
              </a:rPr>
              <a:t>Lọc trung vị để làm mịn những F0 thay đổi lớn</a:t>
            </a:r>
            <a:endParaRPr sz="1800">
              <a:solidFill>
                <a:schemeClr val="lt1"/>
              </a:solidFill>
              <a:latin typeface="Nunito"/>
              <a:ea typeface="Nunito"/>
              <a:cs typeface="Nunito"/>
              <a:sym typeface="Nunito"/>
            </a:endParaRPr>
          </a:p>
        </p:txBody>
      </p:sp>
      <p:sp>
        <p:nvSpPr>
          <p:cNvPr id="450" name="Google Shape;450;p32"/>
          <p:cNvSpPr txBox="1"/>
          <p:nvPr/>
        </p:nvSpPr>
        <p:spPr>
          <a:xfrm>
            <a:off x="666150" y="363050"/>
            <a:ext cx="516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800">
                <a:solidFill>
                  <a:schemeClr val="lt1"/>
                </a:solidFill>
                <a:latin typeface="Maven Pro"/>
                <a:ea typeface="Maven Pro"/>
                <a:cs typeface="Maven Pro"/>
                <a:sym typeface="Maven Pro"/>
              </a:rPr>
              <a:t>Tối ưu hóa</a:t>
            </a:r>
            <a:endParaRPr b="1" sz="2800">
              <a:solidFill>
                <a:schemeClr val="lt1"/>
              </a:solidFill>
              <a:latin typeface="Maven Pro"/>
              <a:ea typeface="Maven Pro"/>
              <a:cs typeface="Maven Pro"/>
              <a:sym typeface="Maven Pro"/>
            </a:endParaRPr>
          </a:p>
        </p:txBody>
      </p:sp>
      <p:pic>
        <p:nvPicPr>
          <p:cNvPr id="451" name="Google Shape;451;p32"/>
          <p:cNvPicPr preferRelativeResize="0"/>
          <p:nvPr/>
        </p:nvPicPr>
        <p:blipFill>
          <a:blip r:embed="rId3">
            <a:alphaModFix/>
          </a:blip>
          <a:stretch>
            <a:fillRect/>
          </a:stretch>
        </p:blipFill>
        <p:spPr>
          <a:xfrm>
            <a:off x="3940975" y="1459088"/>
            <a:ext cx="1181100" cy="2562225"/>
          </a:xfrm>
          <a:prstGeom prst="rect">
            <a:avLst/>
          </a:prstGeom>
          <a:noFill/>
          <a:ln>
            <a:noFill/>
          </a:ln>
        </p:spPr>
      </p:pic>
      <p:pic>
        <p:nvPicPr>
          <p:cNvPr id="452" name="Google Shape;452;p32"/>
          <p:cNvPicPr preferRelativeResize="0"/>
          <p:nvPr/>
        </p:nvPicPr>
        <p:blipFill>
          <a:blip r:embed="rId4">
            <a:alphaModFix/>
          </a:blip>
          <a:stretch>
            <a:fillRect/>
          </a:stretch>
        </p:blipFill>
        <p:spPr>
          <a:xfrm>
            <a:off x="7233125" y="1468625"/>
            <a:ext cx="1352550" cy="2543175"/>
          </a:xfrm>
          <a:prstGeom prst="rect">
            <a:avLst/>
          </a:prstGeom>
          <a:noFill/>
          <a:ln>
            <a:noFill/>
          </a:ln>
        </p:spPr>
      </p:pic>
      <p:sp>
        <p:nvSpPr>
          <p:cNvPr id="453" name="Google Shape;453;p32"/>
          <p:cNvSpPr/>
          <p:nvPr/>
        </p:nvSpPr>
        <p:spPr>
          <a:xfrm>
            <a:off x="2358250" y="2458825"/>
            <a:ext cx="1181100" cy="56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pic>
        <p:nvPicPr>
          <p:cNvPr id="454" name="Google Shape;454;p32"/>
          <p:cNvPicPr preferRelativeResize="0"/>
          <p:nvPr/>
        </p:nvPicPr>
        <p:blipFill>
          <a:blip r:embed="rId5">
            <a:alphaModFix/>
          </a:blip>
          <a:stretch>
            <a:fillRect/>
          </a:stretch>
        </p:blipFill>
        <p:spPr>
          <a:xfrm>
            <a:off x="781125" y="1463863"/>
            <a:ext cx="1257300" cy="2552700"/>
          </a:xfrm>
          <a:prstGeom prst="rect">
            <a:avLst/>
          </a:prstGeom>
          <a:noFill/>
          <a:ln>
            <a:noFill/>
          </a:ln>
        </p:spPr>
      </p:pic>
      <p:sp>
        <p:nvSpPr>
          <p:cNvPr id="455" name="Google Shape;455;p32"/>
          <p:cNvSpPr/>
          <p:nvPr/>
        </p:nvSpPr>
        <p:spPr>
          <a:xfrm>
            <a:off x="5609925" y="2458825"/>
            <a:ext cx="1181100" cy="56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456" name="Google Shape;456;p32"/>
          <p:cNvSpPr txBox="1"/>
          <p:nvPr/>
        </p:nvSpPr>
        <p:spPr>
          <a:xfrm>
            <a:off x="5426250" y="3332625"/>
            <a:ext cx="1810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Nunito"/>
                <a:ea typeface="Nunito"/>
                <a:cs typeface="Nunito"/>
                <a:sym typeface="Nunito"/>
              </a:rPr>
              <a:t>Loại bỏ F0 ở cuối tín hiệu nếu độ lệch lớn</a:t>
            </a:r>
            <a:endParaRPr sz="18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KẾT QUẢ</a:t>
            </a:r>
            <a:endParaRPr/>
          </a:p>
        </p:txBody>
      </p:sp>
      <p:sp>
        <p:nvSpPr>
          <p:cNvPr id="462" name="Google Shape;462;p3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sz="2200"/>
              <a:t>Kết quả tổng quan và đánh giá trên tập kiểm thử</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34"/>
          <p:cNvPicPr preferRelativeResize="0"/>
          <p:nvPr/>
        </p:nvPicPr>
        <p:blipFill rotWithShape="1">
          <a:blip r:embed="rId3">
            <a:alphaModFix/>
          </a:blip>
          <a:srcRect b="41073" l="7827" r="7275" t="9224"/>
          <a:stretch/>
        </p:blipFill>
        <p:spPr>
          <a:xfrm>
            <a:off x="0" y="533400"/>
            <a:ext cx="6170300" cy="2709176"/>
          </a:xfrm>
          <a:prstGeom prst="rect">
            <a:avLst/>
          </a:prstGeom>
          <a:noFill/>
          <a:ln>
            <a:noFill/>
          </a:ln>
        </p:spPr>
      </p:pic>
      <p:pic>
        <p:nvPicPr>
          <p:cNvPr id="468" name="Google Shape;468;p34"/>
          <p:cNvPicPr preferRelativeResize="0"/>
          <p:nvPr/>
        </p:nvPicPr>
        <p:blipFill>
          <a:blip r:embed="rId4">
            <a:alphaModFix/>
          </a:blip>
          <a:stretch>
            <a:fillRect/>
          </a:stretch>
        </p:blipFill>
        <p:spPr>
          <a:xfrm>
            <a:off x="402450" y="3318775"/>
            <a:ext cx="5565573" cy="1133750"/>
          </a:xfrm>
          <a:prstGeom prst="rect">
            <a:avLst/>
          </a:prstGeom>
          <a:noFill/>
          <a:ln>
            <a:noFill/>
          </a:ln>
        </p:spPr>
      </p:pic>
      <p:sp>
        <p:nvSpPr>
          <p:cNvPr id="469" name="Google Shape;469;p34"/>
          <p:cNvSpPr txBox="1"/>
          <p:nvPr/>
        </p:nvSpPr>
        <p:spPr>
          <a:xfrm>
            <a:off x="6170300" y="1316350"/>
            <a:ext cx="3036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rPr>
              <a:t>Độ lệch biên: 0.016s</a:t>
            </a:r>
            <a:endParaRPr sz="1800">
              <a:solidFill>
                <a:schemeClr val="lt1"/>
              </a:solidFill>
            </a:endParaRPr>
          </a:p>
          <a:p>
            <a:pPr indent="0" lvl="0" marL="0" rtl="0" algn="l">
              <a:spcBef>
                <a:spcPts val="0"/>
              </a:spcBef>
              <a:spcAft>
                <a:spcPts val="0"/>
              </a:spcAft>
              <a:buNone/>
            </a:pPr>
            <a:r>
              <a:rPr lang="vi" sz="1800">
                <a:solidFill>
                  <a:schemeClr val="lt1"/>
                </a:solidFill>
              </a:rPr>
              <a:t>Độ lệch F0 mean: 12.967Hz</a:t>
            </a:r>
            <a:endParaRPr sz="1800">
              <a:solidFill>
                <a:schemeClr val="lt1"/>
              </a:solidFill>
            </a:endParaRPr>
          </a:p>
          <a:p>
            <a:pPr indent="0" lvl="0" marL="0" rtl="0" algn="l">
              <a:spcBef>
                <a:spcPts val="0"/>
              </a:spcBef>
              <a:spcAft>
                <a:spcPts val="0"/>
              </a:spcAft>
              <a:buNone/>
            </a:pPr>
            <a:r>
              <a:rPr lang="vi" sz="1800">
                <a:solidFill>
                  <a:schemeClr val="lt1"/>
                </a:solidFill>
              </a:rPr>
              <a:t>Độ lệch F0 Std: 23.119Hz</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i="1" lang="vi" sz="1800">
                <a:solidFill>
                  <a:schemeClr val="lt1"/>
                </a:solidFill>
              </a:rPr>
              <a:t>Nhận xét:</a:t>
            </a:r>
            <a:endParaRPr i="1" sz="1800">
              <a:solidFill>
                <a:schemeClr val="lt1"/>
              </a:solidFill>
            </a:endParaRPr>
          </a:p>
          <a:p>
            <a:pPr indent="0" lvl="0" marL="0" rtl="0" algn="l">
              <a:spcBef>
                <a:spcPts val="0"/>
              </a:spcBef>
              <a:spcAft>
                <a:spcPts val="0"/>
              </a:spcAft>
              <a:buNone/>
            </a:pPr>
            <a:r>
              <a:rPr lang="vi" sz="1800">
                <a:solidFill>
                  <a:schemeClr val="lt1"/>
                </a:solidFill>
              </a:rPr>
              <a:t>Phân đoạn cho kết quả khá tốt ngay cả khi môi trường nhiều tiếng ồn</a:t>
            </a:r>
            <a:endParaRPr sz="1800">
              <a:solidFill>
                <a:schemeClr val="lt1"/>
              </a:solidFill>
            </a:endParaRPr>
          </a:p>
          <a:p>
            <a:pPr indent="0" lvl="0" marL="0" rtl="0" algn="l">
              <a:spcBef>
                <a:spcPts val="0"/>
              </a:spcBef>
              <a:spcAft>
                <a:spcPts val="0"/>
              </a:spcAft>
              <a:buNone/>
            </a:pPr>
            <a:r>
              <a:rPr lang="vi" sz="1800">
                <a:solidFill>
                  <a:schemeClr val="lt1"/>
                </a:solidFill>
              </a:rPr>
              <a:t>Còn nhiều F0 bị lỗi quảng 8 do đây là giọng nữ</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5"/>
          <p:cNvPicPr preferRelativeResize="0"/>
          <p:nvPr/>
        </p:nvPicPr>
        <p:blipFill rotWithShape="1">
          <a:blip r:embed="rId3">
            <a:alphaModFix/>
          </a:blip>
          <a:srcRect b="41073" l="7072" r="8332" t="9429"/>
          <a:stretch/>
        </p:blipFill>
        <p:spPr>
          <a:xfrm>
            <a:off x="0" y="533400"/>
            <a:ext cx="6144725" cy="2696625"/>
          </a:xfrm>
          <a:prstGeom prst="rect">
            <a:avLst/>
          </a:prstGeom>
          <a:noFill/>
          <a:ln>
            <a:noFill/>
          </a:ln>
        </p:spPr>
      </p:pic>
      <p:pic>
        <p:nvPicPr>
          <p:cNvPr id="475" name="Google Shape;475;p35"/>
          <p:cNvPicPr preferRelativeResize="0"/>
          <p:nvPr/>
        </p:nvPicPr>
        <p:blipFill>
          <a:blip r:embed="rId4">
            <a:alphaModFix/>
          </a:blip>
          <a:stretch>
            <a:fillRect/>
          </a:stretch>
        </p:blipFill>
        <p:spPr>
          <a:xfrm>
            <a:off x="510425" y="3382425"/>
            <a:ext cx="5320176" cy="1332525"/>
          </a:xfrm>
          <a:prstGeom prst="rect">
            <a:avLst/>
          </a:prstGeom>
          <a:noFill/>
          <a:ln>
            <a:noFill/>
          </a:ln>
        </p:spPr>
      </p:pic>
      <p:sp>
        <p:nvSpPr>
          <p:cNvPr id="476" name="Google Shape;476;p35"/>
          <p:cNvSpPr txBox="1"/>
          <p:nvPr/>
        </p:nvSpPr>
        <p:spPr>
          <a:xfrm>
            <a:off x="6170300" y="1316350"/>
            <a:ext cx="2973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rPr>
              <a:t>Độ lệch biên: 0.059s</a:t>
            </a:r>
            <a:endParaRPr sz="1800">
              <a:solidFill>
                <a:schemeClr val="lt1"/>
              </a:solidFill>
            </a:endParaRPr>
          </a:p>
          <a:p>
            <a:pPr indent="0" lvl="0" marL="0" rtl="0" algn="l">
              <a:spcBef>
                <a:spcPts val="0"/>
              </a:spcBef>
              <a:spcAft>
                <a:spcPts val="0"/>
              </a:spcAft>
              <a:buNone/>
            </a:pPr>
            <a:r>
              <a:rPr lang="vi" sz="1800">
                <a:solidFill>
                  <a:schemeClr val="lt1"/>
                </a:solidFill>
              </a:rPr>
              <a:t>Độ lệch F0 mean: 7.573Hz</a:t>
            </a:r>
            <a:endParaRPr sz="1800">
              <a:solidFill>
                <a:schemeClr val="lt1"/>
              </a:solidFill>
            </a:endParaRPr>
          </a:p>
          <a:p>
            <a:pPr indent="0" lvl="0" marL="0" rtl="0" algn="l">
              <a:spcBef>
                <a:spcPts val="0"/>
              </a:spcBef>
              <a:spcAft>
                <a:spcPts val="0"/>
              </a:spcAft>
              <a:buNone/>
            </a:pPr>
            <a:r>
              <a:rPr lang="vi" sz="1800">
                <a:solidFill>
                  <a:schemeClr val="lt1"/>
                </a:solidFill>
              </a:rPr>
              <a:t>Độ lệch F0 Std: 23.898Hz</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i="1" lang="vi" sz="1800">
                <a:solidFill>
                  <a:schemeClr val="lt1"/>
                </a:solidFill>
              </a:rPr>
              <a:t>Nhận xét:</a:t>
            </a:r>
            <a:endParaRPr i="1" sz="1800">
              <a:solidFill>
                <a:schemeClr val="lt1"/>
              </a:solidFill>
            </a:endParaRPr>
          </a:p>
          <a:p>
            <a:pPr indent="0" lvl="0" marL="0" rtl="0" algn="l">
              <a:spcBef>
                <a:spcPts val="0"/>
              </a:spcBef>
              <a:spcAft>
                <a:spcPts val="0"/>
              </a:spcAft>
              <a:buNone/>
            </a:pPr>
            <a:r>
              <a:rPr lang="vi" sz="1800">
                <a:solidFill>
                  <a:schemeClr val="lt1"/>
                </a:solidFill>
              </a:rPr>
              <a:t>Nhiều nguyên âm bị mất phần cuối</a:t>
            </a:r>
            <a:endParaRPr sz="1800">
              <a:solidFill>
                <a:schemeClr val="lt1"/>
              </a:solidFill>
            </a:endParaRPr>
          </a:p>
          <a:p>
            <a:pPr indent="0" lvl="0" marL="0" rtl="0" algn="l">
              <a:spcBef>
                <a:spcPts val="0"/>
              </a:spcBef>
              <a:spcAft>
                <a:spcPts val="0"/>
              </a:spcAft>
              <a:buNone/>
            </a:pPr>
            <a:r>
              <a:rPr lang="vi" sz="1800">
                <a:solidFill>
                  <a:schemeClr val="lt1"/>
                </a:solidFill>
              </a:rPr>
              <a:t>F0 ảo xảy ra nhiều ở đầu nguyên âm</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6"/>
          <p:cNvPicPr preferRelativeResize="0"/>
          <p:nvPr/>
        </p:nvPicPr>
        <p:blipFill rotWithShape="1">
          <a:blip r:embed="rId3">
            <a:alphaModFix/>
          </a:blip>
          <a:srcRect b="41073" l="7375" r="8336" t="9837"/>
          <a:stretch/>
        </p:blipFill>
        <p:spPr>
          <a:xfrm>
            <a:off x="0" y="533400"/>
            <a:ext cx="6170300" cy="2739900"/>
          </a:xfrm>
          <a:prstGeom prst="rect">
            <a:avLst/>
          </a:prstGeom>
          <a:noFill/>
          <a:ln>
            <a:noFill/>
          </a:ln>
        </p:spPr>
      </p:pic>
      <p:pic>
        <p:nvPicPr>
          <p:cNvPr id="482" name="Google Shape;482;p36"/>
          <p:cNvPicPr preferRelativeResize="0"/>
          <p:nvPr/>
        </p:nvPicPr>
        <p:blipFill>
          <a:blip r:embed="rId4">
            <a:alphaModFix/>
          </a:blip>
          <a:stretch>
            <a:fillRect/>
          </a:stretch>
        </p:blipFill>
        <p:spPr>
          <a:xfrm>
            <a:off x="482817" y="3425700"/>
            <a:ext cx="5349523" cy="1377600"/>
          </a:xfrm>
          <a:prstGeom prst="rect">
            <a:avLst/>
          </a:prstGeom>
          <a:noFill/>
          <a:ln>
            <a:noFill/>
          </a:ln>
        </p:spPr>
      </p:pic>
      <p:sp>
        <p:nvSpPr>
          <p:cNvPr id="483" name="Google Shape;483;p36"/>
          <p:cNvSpPr txBox="1"/>
          <p:nvPr/>
        </p:nvSpPr>
        <p:spPr>
          <a:xfrm>
            <a:off x="6170300" y="1316350"/>
            <a:ext cx="2973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rPr>
              <a:t>Độ lệch biên: 0.009s</a:t>
            </a:r>
            <a:endParaRPr sz="1800">
              <a:solidFill>
                <a:schemeClr val="lt1"/>
              </a:solidFill>
            </a:endParaRPr>
          </a:p>
          <a:p>
            <a:pPr indent="0" lvl="0" marL="0" rtl="0" algn="l">
              <a:spcBef>
                <a:spcPts val="0"/>
              </a:spcBef>
              <a:spcAft>
                <a:spcPts val="0"/>
              </a:spcAft>
              <a:buNone/>
            </a:pPr>
            <a:r>
              <a:rPr lang="vi" sz="1800">
                <a:solidFill>
                  <a:schemeClr val="lt1"/>
                </a:solidFill>
              </a:rPr>
              <a:t>Độ lệch F0 mean: 0.636Hz</a:t>
            </a:r>
            <a:endParaRPr sz="1800">
              <a:solidFill>
                <a:schemeClr val="lt1"/>
              </a:solidFill>
            </a:endParaRPr>
          </a:p>
          <a:p>
            <a:pPr indent="0" lvl="0" marL="0" rtl="0" algn="l">
              <a:spcBef>
                <a:spcPts val="0"/>
              </a:spcBef>
              <a:spcAft>
                <a:spcPts val="0"/>
              </a:spcAft>
              <a:buNone/>
            </a:pPr>
            <a:r>
              <a:rPr lang="vi" sz="1800">
                <a:solidFill>
                  <a:schemeClr val="lt1"/>
                </a:solidFill>
              </a:rPr>
              <a:t>Độ lệch F0 Std: 9.154</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i="1" lang="vi" sz="1800">
                <a:solidFill>
                  <a:schemeClr val="lt1"/>
                </a:solidFill>
              </a:rPr>
              <a:t>Nhận xét:</a:t>
            </a:r>
            <a:endParaRPr i="1" sz="1800">
              <a:solidFill>
                <a:schemeClr val="lt1"/>
              </a:solidFill>
            </a:endParaRPr>
          </a:p>
          <a:p>
            <a:pPr indent="0" lvl="0" marL="0" rtl="0" algn="l">
              <a:spcBef>
                <a:spcPts val="0"/>
              </a:spcBef>
              <a:spcAft>
                <a:spcPts val="0"/>
              </a:spcAft>
              <a:buNone/>
            </a:pPr>
            <a:r>
              <a:rPr lang="vi" sz="1800">
                <a:solidFill>
                  <a:schemeClr val="lt1"/>
                </a:solidFill>
              </a:rPr>
              <a:t>Phân đoạn có độ chính xác rất cao</a:t>
            </a:r>
            <a:endParaRPr sz="1800">
              <a:solidFill>
                <a:schemeClr val="lt1"/>
              </a:solidFill>
            </a:endParaRPr>
          </a:p>
          <a:p>
            <a:pPr indent="0" lvl="0" marL="0" rtl="0" algn="l">
              <a:spcBef>
                <a:spcPts val="0"/>
              </a:spcBef>
              <a:spcAft>
                <a:spcPts val="0"/>
              </a:spcAft>
              <a:buNone/>
            </a:pPr>
            <a:r>
              <a:rPr lang="vi" sz="1800">
                <a:solidFill>
                  <a:schemeClr val="lt1"/>
                </a:solidFill>
              </a:rPr>
              <a:t>Thể hiện được hình dạng của đường F0</a:t>
            </a:r>
            <a:endParaRPr sz="1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37"/>
          <p:cNvPicPr preferRelativeResize="0"/>
          <p:nvPr/>
        </p:nvPicPr>
        <p:blipFill rotWithShape="1">
          <a:blip r:embed="rId3">
            <a:alphaModFix/>
          </a:blip>
          <a:srcRect b="40868" l="7375" r="8336" t="9838"/>
          <a:stretch/>
        </p:blipFill>
        <p:spPr>
          <a:xfrm>
            <a:off x="0" y="533400"/>
            <a:ext cx="6170300" cy="2768074"/>
          </a:xfrm>
          <a:prstGeom prst="rect">
            <a:avLst/>
          </a:prstGeom>
          <a:noFill/>
          <a:ln>
            <a:noFill/>
          </a:ln>
        </p:spPr>
      </p:pic>
      <p:pic>
        <p:nvPicPr>
          <p:cNvPr id="489" name="Google Shape;489;p37"/>
          <p:cNvPicPr preferRelativeResize="0"/>
          <p:nvPr/>
        </p:nvPicPr>
        <p:blipFill>
          <a:blip r:embed="rId4">
            <a:alphaModFix/>
          </a:blip>
          <a:stretch>
            <a:fillRect/>
          </a:stretch>
        </p:blipFill>
        <p:spPr>
          <a:xfrm>
            <a:off x="518257" y="3453875"/>
            <a:ext cx="5364977" cy="1212000"/>
          </a:xfrm>
          <a:prstGeom prst="rect">
            <a:avLst/>
          </a:prstGeom>
          <a:noFill/>
          <a:ln>
            <a:noFill/>
          </a:ln>
        </p:spPr>
      </p:pic>
      <p:sp>
        <p:nvSpPr>
          <p:cNvPr id="490" name="Google Shape;490;p37"/>
          <p:cNvSpPr txBox="1"/>
          <p:nvPr/>
        </p:nvSpPr>
        <p:spPr>
          <a:xfrm>
            <a:off x="6170300" y="1316350"/>
            <a:ext cx="2973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rPr>
              <a:t>Độ lệch biên: 0.046</a:t>
            </a:r>
            <a:endParaRPr sz="1800">
              <a:solidFill>
                <a:schemeClr val="lt1"/>
              </a:solidFill>
            </a:endParaRPr>
          </a:p>
          <a:p>
            <a:pPr indent="0" lvl="0" marL="0" rtl="0" algn="l">
              <a:spcBef>
                <a:spcPts val="0"/>
              </a:spcBef>
              <a:spcAft>
                <a:spcPts val="0"/>
              </a:spcAft>
              <a:buNone/>
            </a:pPr>
            <a:r>
              <a:rPr lang="vi" sz="1800">
                <a:solidFill>
                  <a:schemeClr val="lt1"/>
                </a:solidFill>
              </a:rPr>
              <a:t>Độ lệch F0 mean: 2.739</a:t>
            </a:r>
            <a:endParaRPr sz="1800">
              <a:solidFill>
                <a:schemeClr val="lt1"/>
              </a:solidFill>
            </a:endParaRPr>
          </a:p>
          <a:p>
            <a:pPr indent="0" lvl="0" marL="0" rtl="0" algn="l">
              <a:spcBef>
                <a:spcPts val="0"/>
              </a:spcBef>
              <a:spcAft>
                <a:spcPts val="0"/>
              </a:spcAft>
              <a:buNone/>
            </a:pPr>
            <a:r>
              <a:rPr lang="vi" sz="1800">
                <a:solidFill>
                  <a:schemeClr val="lt1"/>
                </a:solidFill>
              </a:rPr>
              <a:t>Độ lệch F0 Std: 15.272</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i="1" lang="vi" sz="1800">
                <a:solidFill>
                  <a:schemeClr val="lt1"/>
                </a:solidFill>
              </a:rPr>
              <a:t>Nhận xét:</a:t>
            </a:r>
            <a:endParaRPr i="1" sz="1800">
              <a:solidFill>
                <a:schemeClr val="lt1"/>
              </a:solidFill>
            </a:endParaRPr>
          </a:p>
          <a:p>
            <a:pPr indent="0" lvl="0" marL="0" rtl="0" algn="l">
              <a:spcBef>
                <a:spcPts val="0"/>
              </a:spcBef>
              <a:spcAft>
                <a:spcPts val="0"/>
              </a:spcAft>
              <a:buNone/>
            </a:pPr>
            <a:r>
              <a:rPr lang="vi" sz="1800">
                <a:solidFill>
                  <a:schemeClr val="lt1"/>
                </a:solidFill>
              </a:rPr>
              <a:t>Nhiều nguyên âm bị mất phần cuối</a:t>
            </a:r>
            <a:endParaRPr sz="1800">
              <a:solidFill>
                <a:schemeClr val="lt1"/>
              </a:solidFill>
            </a:endParaRPr>
          </a:p>
          <a:p>
            <a:pPr indent="0" lvl="0" marL="0" rtl="0" algn="l">
              <a:spcBef>
                <a:spcPts val="0"/>
              </a:spcBef>
              <a:spcAft>
                <a:spcPts val="0"/>
              </a:spcAft>
              <a:buNone/>
            </a:pPr>
            <a:r>
              <a:rPr lang="vi" sz="1800">
                <a:solidFill>
                  <a:schemeClr val="lt1"/>
                </a:solidFill>
              </a:rPr>
              <a:t>Đầu nguyên âm vẫn bị nhiều F0 ảo làm độ lệch chuẩn tăng</a:t>
            </a:r>
            <a:endParaRPr sz="18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ph type="ctrTitle"/>
          </p:nvPr>
        </p:nvSpPr>
        <p:spPr>
          <a:xfrm>
            <a:off x="824000" y="13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Kết luận</a:t>
            </a:r>
            <a:endParaRPr/>
          </a:p>
        </p:txBody>
      </p:sp>
      <p:sp>
        <p:nvSpPr>
          <p:cNvPr id="496" name="Google Shape;496;p38"/>
          <p:cNvSpPr txBox="1"/>
          <p:nvPr>
            <p:ph idx="1" type="subTitle"/>
          </p:nvPr>
        </p:nvSpPr>
        <p:spPr>
          <a:xfrm>
            <a:off x="2768075" y="2909850"/>
            <a:ext cx="4760700" cy="863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vi" sz="1800"/>
              <a:t>Sử dụng </a:t>
            </a:r>
            <a:r>
              <a:rPr b="1" lang="vi" sz="1800"/>
              <a:t>thuộc tính STE </a:t>
            </a:r>
            <a:r>
              <a:rPr lang="vi" sz="1800"/>
              <a:t>là phương pháp đơn giản nên chỉ áp dụng được trong một số tín hiệu đơn giản, rất dễ nhầm lẫn giữa đoạn cuối nguyên âm và khoảng lặng</a:t>
            </a:r>
            <a:endParaRPr sz="1800"/>
          </a:p>
          <a:p>
            <a:pPr indent="0" lvl="0" marL="0" rtl="0" algn="l">
              <a:lnSpc>
                <a:spcPct val="90000"/>
              </a:lnSpc>
              <a:spcBef>
                <a:spcPts val="0"/>
              </a:spcBef>
              <a:spcAft>
                <a:spcPts val="0"/>
              </a:spcAft>
              <a:buNone/>
            </a:pPr>
            <a:r>
              <a:t/>
            </a:r>
            <a:endParaRPr sz="1800"/>
          </a:p>
        </p:txBody>
      </p:sp>
      <p:pic>
        <p:nvPicPr>
          <p:cNvPr id="497" name="Google Shape;497;p38"/>
          <p:cNvPicPr preferRelativeResize="0"/>
          <p:nvPr/>
        </p:nvPicPr>
        <p:blipFill rotWithShape="1">
          <a:blip r:embed="rId3">
            <a:alphaModFix/>
          </a:blip>
          <a:srcRect b="57122" l="33694" r="57116" t="27023"/>
          <a:stretch/>
        </p:blipFill>
        <p:spPr>
          <a:xfrm>
            <a:off x="824000" y="1843050"/>
            <a:ext cx="1619600" cy="2095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9"/>
          <p:cNvSpPr txBox="1"/>
          <p:nvPr>
            <p:ph type="ctrTitle"/>
          </p:nvPr>
        </p:nvSpPr>
        <p:spPr>
          <a:xfrm>
            <a:off x="824000" y="13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Kết luận</a:t>
            </a:r>
            <a:endParaRPr/>
          </a:p>
        </p:txBody>
      </p:sp>
      <p:sp>
        <p:nvSpPr>
          <p:cNvPr id="503" name="Google Shape;503;p39"/>
          <p:cNvSpPr txBox="1"/>
          <p:nvPr>
            <p:ph idx="1" type="subTitle"/>
          </p:nvPr>
        </p:nvSpPr>
        <p:spPr>
          <a:xfrm>
            <a:off x="2699350" y="3023300"/>
            <a:ext cx="4780200" cy="824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vi" sz="1840"/>
              <a:t>Thuật toán FFT đã hỗ trợ phần biến đổi furrier nên phần tìm kiếm còn lại khá dễ dàng, tuy nhiên khi muốn độ chính xác cao, cần phải áp dụng nhiều phương pháp hơn loại bỏ các đỉnh ảo của phổ</a:t>
            </a:r>
            <a:endParaRPr sz="1840"/>
          </a:p>
          <a:p>
            <a:pPr indent="0" lvl="0" marL="0" rtl="0" algn="l">
              <a:lnSpc>
                <a:spcPct val="80000"/>
              </a:lnSpc>
              <a:spcBef>
                <a:spcPts val="0"/>
              </a:spcBef>
              <a:spcAft>
                <a:spcPts val="0"/>
              </a:spcAft>
              <a:buSzPts val="852"/>
              <a:buNone/>
            </a:pPr>
            <a:r>
              <a:t/>
            </a:r>
            <a:endParaRPr sz="1840"/>
          </a:p>
          <a:p>
            <a:pPr indent="0" lvl="0" marL="0" rtl="0" algn="l">
              <a:lnSpc>
                <a:spcPct val="80000"/>
              </a:lnSpc>
              <a:spcBef>
                <a:spcPts val="0"/>
              </a:spcBef>
              <a:spcAft>
                <a:spcPts val="0"/>
              </a:spcAft>
              <a:buSzPts val="852"/>
              <a:buNone/>
            </a:pPr>
            <a:r>
              <a:t/>
            </a:r>
            <a:endParaRPr sz="1840"/>
          </a:p>
        </p:txBody>
      </p:sp>
      <p:pic>
        <p:nvPicPr>
          <p:cNvPr id="504" name="Google Shape;504;p39"/>
          <p:cNvPicPr preferRelativeResize="0"/>
          <p:nvPr/>
        </p:nvPicPr>
        <p:blipFill rotWithShape="1">
          <a:blip r:embed="rId3">
            <a:alphaModFix/>
          </a:blip>
          <a:srcRect b="40413" l="56714" r="29270" t="27172"/>
          <a:stretch/>
        </p:blipFill>
        <p:spPr>
          <a:xfrm>
            <a:off x="824000" y="1629450"/>
            <a:ext cx="1571075" cy="27249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0"/>
          <p:cNvSpPr txBox="1"/>
          <p:nvPr>
            <p:ph type="ctrTitle"/>
          </p:nvPr>
        </p:nvSpPr>
        <p:spPr>
          <a:xfrm>
            <a:off x="824000" y="13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Kết luận</a:t>
            </a:r>
            <a:endParaRPr/>
          </a:p>
        </p:txBody>
      </p:sp>
      <p:sp>
        <p:nvSpPr>
          <p:cNvPr id="510" name="Google Shape;510;p40"/>
          <p:cNvSpPr txBox="1"/>
          <p:nvPr>
            <p:ph idx="1" type="subTitle"/>
          </p:nvPr>
        </p:nvSpPr>
        <p:spPr>
          <a:xfrm>
            <a:off x="117800" y="4304500"/>
            <a:ext cx="8893200" cy="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Cả hai phương pháp đều xảy ra sai lệch nhiều trong môi trường nhiều nhiêu tiếng ồn</a:t>
            </a:r>
            <a:endParaRPr sz="1800"/>
          </a:p>
        </p:txBody>
      </p:sp>
      <p:pic>
        <p:nvPicPr>
          <p:cNvPr id="511" name="Google Shape;511;p40"/>
          <p:cNvPicPr preferRelativeResize="0"/>
          <p:nvPr/>
        </p:nvPicPr>
        <p:blipFill>
          <a:blip r:embed="rId3">
            <a:alphaModFix/>
          </a:blip>
          <a:stretch>
            <a:fillRect/>
          </a:stretch>
        </p:blipFill>
        <p:spPr>
          <a:xfrm>
            <a:off x="152400" y="1657913"/>
            <a:ext cx="8839201" cy="951382"/>
          </a:xfrm>
          <a:prstGeom prst="rect">
            <a:avLst/>
          </a:prstGeom>
          <a:noFill/>
          <a:ln>
            <a:noFill/>
          </a:ln>
        </p:spPr>
      </p:pic>
      <p:pic>
        <p:nvPicPr>
          <p:cNvPr id="512" name="Google Shape;512;p40"/>
          <p:cNvPicPr preferRelativeResize="0"/>
          <p:nvPr/>
        </p:nvPicPr>
        <p:blipFill>
          <a:blip r:embed="rId4">
            <a:alphaModFix/>
          </a:blip>
          <a:stretch>
            <a:fillRect/>
          </a:stretch>
        </p:blipFill>
        <p:spPr>
          <a:xfrm>
            <a:off x="152400" y="3142694"/>
            <a:ext cx="8839201" cy="940892"/>
          </a:xfrm>
          <a:prstGeom prst="rect">
            <a:avLst/>
          </a:prstGeom>
          <a:noFill/>
          <a:ln>
            <a:noFill/>
          </a:ln>
        </p:spPr>
      </p:pic>
      <p:sp>
        <p:nvSpPr>
          <p:cNvPr id="513" name="Google Shape;513;p40"/>
          <p:cNvSpPr/>
          <p:nvPr/>
        </p:nvSpPr>
        <p:spPr>
          <a:xfrm>
            <a:off x="3425725" y="2208575"/>
            <a:ext cx="245400" cy="1354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txBox="1"/>
          <p:nvPr/>
        </p:nvSpPr>
        <p:spPr>
          <a:xfrm>
            <a:off x="3680950" y="2689550"/>
            <a:ext cx="52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Nunito"/>
                <a:ea typeface="Nunito"/>
                <a:cs typeface="Nunito"/>
                <a:sym typeface="Nunito"/>
              </a:rPr>
              <a:t>Tín hiệu kiểm thử nhiều tiếng ổn môi trường </a:t>
            </a:r>
            <a:endParaRPr sz="1800">
              <a:solidFill>
                <a:schemeClr val="lt1"/>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DEMO và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215950" y="772725"/>
            <a:ext cx="86280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vi" sz="5900"/>
              <a:t>PHÁT BIỂU BÀI TOÁN</a:t>
            </a:r>
            <a:endParaRPr sz="5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2"/>
          <p:cNvSpPr txBox="1"/>
          <p:nvPr>
            <p:ph type="ctrTitle"/>
          </p:nvPr>
        </p:nvSpPr>
        <p:spPr>
          <a:xfrm>
            <a:off x="423200" y="199900"/>
            <a:ext cx="7492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TÀI LIỆU THAM KHẢO</a:t>
            </a:r>
            <a:endParaRPr/>
          </a:p>
        </p:txBody>
      </p:sp>
      <p:sp>
        <p:nvSpPr>
          <p:cNvPr id="525" name="Google Shape;525;p42"/>
          <p:cNvSpPr txBox="1"/>
          <p:nvPr>
            <p:ph idx="1" type="subTitle"/>
          </p:nvPr>
        </p:nvSpPr>
        <p:spPr>
          <a:xfrm>
            <a:off x="176675" y="1581200"/>
            <a:ext cx="86676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vi" sz="1800"/>
              <a:t>[1]</a:t>
            </a:r>
            <a:r>
              <a:rPr lang="vi" sz="1800">
                <a:uFill>
                  <a:noFill/>
                </a:uFill>
                <a:hlinkClick r:id="rId3"/>
              </a:rPr>
              <a:t>https://www.l3harrisgeospatial.com/docs/hanning.html</a:t>
            </a:r>
            <a:endParaRPr sz="1800"/>
          </a:p>
          <a:p>
            <a:pPr indent="0" lvl="0" marL="0" rtl="0" algn="l">
              <a:spcBef>
                <a:spcPts val="0"/>
              </a:spcBef>
              <a:spcAft>
                <a:spcPts val="0"/>
              </a:spcAft>
              <a:buSzPts val="688"/>
              <a:buNone/>
            </a:pPr>
            <a:r>
              <a:rPr lang="vi" sz="1800"/>
              <a:t>[2]https://www.eurocontrol.int/sites/default/files/library/042_Speaker_segmentation_for_ATC.pdf</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666950" y="377050"/>
            <a:ext cx="82263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Yêu cầu</a:t>
            </a:r>
            <a:endParaRPr/>
          </a:p>
        </p:txBody>
      </p:sp>
      <p:sp>
        <p:nvSpPr>
          <p:cNvPr id="299" name="Google Shape;299;p16"/>
          <p:cNvSpPr txBox="1"/>
          <p:nvPr/>
        </p:nvSpPr>
        <p:spPr>
          <a:xfrm>
            <a:off x="666950" y="3638550"/>
            <a:ext cx="8108400" cy="12468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vi" sz="2300">
                <a:solidFill>
                  <a:schemeClr val="lt1"/>
                </a:solidFill>
                <a:latin typeface="Nunito"/>
                <a:ea typeface="Nunito"/>
                <a:cs typeface="Nunito"/>
                <a:sym typeface="Nunito"/>
              </a:rPr>
              <a:t>Phân đoạn khoảng lặng và nguyên âm</a:t>
            </a:r>
            <a:endParaRPr sz="2300">
              <a:solidFill>
                <a:schemeClr val="lt1"/>
              </a:solidFill>
              <a:latin typeface="Nunito"/>
              <a:ea typeface="Nunito"/>
              <a:cs typeface="Nunito"/>
              <a:sym typeface="Nunito"/>
            </a:endParaRPr>
          </a:p>
          <a:p>
            <a:pPr indent="0" lvl="0" marL="457200" rtl="0" algn="ctr">
              <a:spcBef>
                <a:spcPts val="0"/>
              </a:spcBef>
              <a:spcAft>
                <a:spcPts val="0"/>
              </a:spcAft>
              <a:buNone/>
            </a:pPr>
            <a:r>
              <a:rPr lang="vi" sz="2300">
                <a:solidFill>
                  <a:schemeClr val="lt1"/>
                </a:solidFill>
                <a:latin typeface="Nunito"/>
                <a:ea typeface="Nunito"/>
                <a:cs typeface="Nunito"/>
                <a:sym typeface="Nunito"/>
              </a:rPr>
              <a:t>Tìm F0 trên khung nguyên âm tìm được</a:t>
            </a:r>
            <a:endParaRPr sz="2300">
              <a:solidFill>
                <a:schemeClr val="lt1"/>
              </a:solidFill>
              <a:latin typeface="Nunito"/>
              <a:ea typeface="Nunito"/>
              <a:cs typeface="Nunito"/>
              <a:sym typeface="Nunito"/>
            </a:endParaRPr>
          </a:p>
          <a:p>
            <a:pPr indent="0" lvl="0" marL="0" rtl="0" algn="l">
              <a:spcBef>
                <a:spcPts val="0"/>
              </a:spcBef>
              <a:spcAft>
                <a:spcPts val="0"/>
              </a:spcAft>
              <a:buNone/>
            </a:pPr>
            <a:r>
              <a:t/>
            </a:r>
            <a:endParaRPr sz="2300">
              <a:solidFill>
                <a:schemeClr val="lt1"/>
              </a:solidFill>
              <a:latin typeface="Nunito"/>
              <a:ea typeface="Nunito"/>
              <a:cs typeface="Nunito"/>
              <a:sym typeface="Nunito"/>
            </a:endParaRPr>
          </a:p>
        </p:txBody>
      </p:sp>
      <p:pic>
        <p:nvPicPr>
          <p:cNvPr id="300" name="Google Shape;300;p16"/>
          <p:cNvPicPr preferRelativeResize="0"/>
          <p:nvPr/>
        </p:nvPicPr>
        <p:blipFill>
          <a:blip r:embed="rId3">
            <a:alphaModFix/>
          </a:blip>
          <a:stretch>
            <a:fillRect/>
          </a:stretch>
        </p:blipFill>
        <p:spPr>
          <a:xfrm>
            <a:off x="2148375" y="1433050"/>
            <a:ext cx="5289816" cy="190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765625" y="772725"/>
            <a:ext cx="74994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vi" sz="5900"/>
              <a:t>PHƯƠNG PHÁP</a:t>
            </a:r>
            <a:endParaRPr sz="5900"/>
          </a:p>
        </p:txBody>
      </p:sp>
      <p:sp>
        <p:nvSpPr>
          <p:cNvPr id="306" name="Google Shape;306;p1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sz="1800"/>
              <a:t>Phương pháp, thuật toán để giải quyết cả 2 bài toán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666950" y="377050"/>
            <a:ext cx="82263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Phân đoạn sử dụng STE</a:t>
            </a:r>
            <a:endParaRPr/>
          </a:p>
        </p:txBody>
      </p:sp>
      <p:sp>
        <p:nvSpPr>
          <p:cNvPr id="312" name="Google Shape;312;p18"/>
          <p:cNvSpPr txBox="1"/>
          <p:nvPr/>
        </p:nvSpPr>
        <p:spPr>
          <a:xfrm>
            <a:off x="666950" y="1417350"/>
            <a:ext cx="67047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300">
                <a:solidFill>
                  <a:schemeClr val="lt1"/>
                </a:solidFill>
                <a:latin typeface="Nunito"/>
                <a:ea typeface="Nunito"/>
                <a:cs typeface="Nunito"/>
                <a:sym typeface="Nunito"/>
              </a:rPr>
              <a:t>Ý tưởng: Những đoạn khoảng lặng sẽ có biên độ nhỏ hơn so với những đoạn nguyên âm</a:t>
            </a:r>
            <a:endParaRPr sz="2300">
              <a:solidFill>
                <a:schemeClr val="lt1"/>
              </a:solidFill>
              <a:latin typeface="Nunito"/>
              <a:ea typeface="Nunito"/>
              <a:cs typeface="Nunito"/>
              <a:sym typeface="Nunito"/>
            </a:endParaRPr>
          </a:p>
          <a:p>
            <a:pPr indent="0" lvl="0" marL="0" rtl="0" algn="l">
              <a:spcBef>
                <a:spcPts val="0"/>
              </a:spcBef>
              <a:spcAft>
                <a:spcPts val="0"/>
              </a:spcAft>
              <a:buNone/>
            </a:pPr>
            <a:r>
              <a:rPr lang="vi" sz="2300">
                <a:solidFill>
                  <a:schemeClr val="lt1"/>
                </a:solidFill>
                <a:latin typeface="Nunito"/>
                <a:ea typeface="Nunito"/>
                <a:cs typeface="Nunito"/>
                <a:sym typeface="Nunito"/>
              </a:rPr>
              <a:t>Công thức: </a:t>
            </a:r>
            <a:endParaRPr sz="2300">
              <a:solidFill>
                <a:schemeClr val="lt1"/>
              </a:solidFill>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1781850" y="2885275"/>
            <a:ext cx="3295650" cy="112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666950" y="377050"/>
            <a:ext cx="82263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Phân đoạn sử dụng STE</a:t>
            </a:r>
            <a:endParaRPr/>
          </a:p>
        </p:txBody>
      </p:sp>
      <p:sp>
        <p:nvSpPr>
          <p:cNvPr id="319" name="Google Shape;319;p19"/>
          <p:cNvSpPr/>
          <p:nvPr/>
        </p:nvSpPr>
        <p:spPr>
          <a:xfrm>
            <a:off x="288800" y="1629425"/>
            <a:ext cx="2051400" cy="579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chemeClr val="lt1"/>
                </a:solidFill>
              </a:rPr>
              <a:t>Đọc tín hiệu</a:t>
            </a:r>
            <a:endParaRPr sz="1800">
              <a:solidFill>
                <a:schemeClr val="lt1"/>
              </a:solidFill>
            </a:endParaRPr>
          </a:p>
        </p:txBody>
      </p:sp>
      <p:sp>
        <p:nvSpPr>
          <p:cNvPr id="320" name="Google Shape;320;p19"/>
          <p:cNvSpPr/>
          <p:nvPr/>
        </p:nvSpPr>
        <p:spPr>
          <a:xfrm>
            <a:off x="2551838" y="1629425"/>
            <a:ext cx="2856900" cy="579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chemeClr val="lt1"/>
                </a:solidFill>
              </a:rPr>
              <a:t>Tính STE cho từng Frame</a:t>
            </a:r>
            <a:endParaRPr sz="1800">
              <a:solidFill>
                <a:schemeClr val="lt1"/>
              </a:solidFill>
            </a:endParaRPr>
          </a:p>
        </p:txBody>
      </p:sp>
      <p:sp>
        <p:nvSpPr>
          <p:cNvPr id="321" name="Google Shape;321;p19"/>
          <p:cNvSpPr/>
          <p:nvPr/>
        </p:nvSpPr>
        <p:spPr>
          <a:xfrm>
            <a:off x="5639650" y="1629425"/>
            <a:ext cx="2856900" cy="579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chemeClr val="lt1"/>
                </a:solidFill>
              </a:rPr>
              <a:t>Normalize STE về [0, 1]</a:t>
            </a:r>
            <a:endParaRPr sz="1800">
              <a:solidFill>
                <a:schemeClr val="lt1"/>
              </a:solidFill>
            </a:endParaRPr>
          </a:p>
        </p:txBody>
      </p:sp>
      <p:sp>
        <p:nvSpPr>
          <p:cNvPr id="322" name="Google Shape;322;p19"/>
          <p:cNvSpPr/>
          <p:nvPr/>
        </p:nvSpPr>
        <p:spPr>
          <a:xfrm>
            <a:off x="5684100" y="2561950"/>
            <a:ext cx="2812500" cy="579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chemeClr val="lt1"/>
                </a:solidFill>
              </a:rPr>
              <a:t>Duyệt qua từng Frame</a:t>
            </a:r>
            <a:endParaRPr sz="1800">
              <a:solidFill>
                <a:schemeClr val="lt1"/>
              </a:solidFill>
            </a:endParaRPr>
          </a:p>
        </p:txBody>
      </p:sp>
      <p:sp>
        <p:nvSpPr>
          <p:cNvPr id="323" name="Google Shape;323;p19"/>
          <p:cNvSpPr/>
          <p:nvPr/>
        </p:nvSpPr>
        <p:spPr>
          <a:xfrm>
            <a:off x="3009050" y="3440725"/>
            <a:ext cx="5512500" cy="11925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800">
                <a:solidFill>
                  <a:schemeClr val="lt1"/>
                </a:solidFill>
              </a:rPr>
              <a:t>Nếu </a:t>
            </a:r>
            <a:r>
              <a:rPr lang="vi" sz="1800">
                <a:solidFill>
                  <a:schemeClr val="lt1"/>
                </a:solidFill>
              </a:rPr>
              <a:t>   STE</a:t>
            </a:r>
            <a:r>
              <a:rPr baseline="-25000" lang="vi" sz="1800">
                <a:solidFill>
                  <a:schemeClr val="lt1"/>
                </a:solidFill>
              </a:rPr>
              <a:t> frame trước</a:t>
            </a:r>
            <a:r>
              <a:rPr lang="vi" sz="1800">
                <a:solidFill>
                  <a:schemeClr val="lt1"/>
                </a:solidFill>
              </a:rPr>
              <a:t> &lt; </a:t>
            </a:r>
            <a:r>
              <a:rPr b="1" lang="vi" sz="1800">
                <a:solidFill>
                  <a:schemeClr val="lt1"/>
                </a:solidFill>
              </a:rPr>
              <a:t>threshold </a:t>
            </a:r>
            <a:r>
              <a:rPr lang="vi" sz="1800">
                <a:solidFill>
                  <a:schemeClr val="lt1"/>
                </a:solidFill>
              </a:rPr>
              <a:t>&lt;= STE</a:t>
            </a:r>
            <a:r>
              <a:rPr baseline="-25000" lang="vi" sz="1800">
                <a:solidFill>
                  <a:schemeClr val="lt1"/>
                </a:solidFill>
              </a:rPr>
              <a:t> frame sau</a:t>
            </a:r>
            <a:r>
              <a:rPr lang="vi" sz="1800">
                <a:solidFill>
                  <a:schemeClr val="lt1"/>
                </a:solidFill>
              </a:rPr>
              <a:t> </a:t>
            </a:r>
            <a:endParaRPr sz="1800">
              <a:solidFill>
                <a:schemeClr val="lt1"/>
              </a:solidFill>
            </a:endParaRPr>
          </a:p>
          <a:p>
            <a:pPr indent="0" lvl="0" marL="0" rtl="0" algn="ctr">
              <a:spcBef>
                <a:spcPts val="0"/>
              </a:spcBef>
              <a:spcAft>
                <a:spcPts val="0"/>
              </a:spcAft>
              <a:buNone/>
            </a:pPr>
            <a:r>
              <a:rPr b="1" lang="vi" sz="1800">
                <a:solidFill>
                  <a:schemeClr val="lt1"/>
                </a:solidFill>
              </a:rPr>
              <a:t>Hoặc </a:t>
            </a:r>
            <a:r>
              <a:rPr lang="vi" sz="1800">
                <a:solidFill>
                  <a:schemeClr val="lt1"/>
                </a:solidFill>
              </a:rPr>
              <a:t>  STE </a:t>
            </a:r>
            <a:r>
              <a:rPr baseline="-25000" lang="vi" sz="1800">
                <a:solidFill>
                  <a:schemeClr val="lt1"/>
                </a:solidFill>
              </a:rPr>
              <a:t>frame trước</a:t>
            </a:r>
            <a:r>
              <a:rPr lang="vi" sz="1800">
                <a:solidFill>
                  <a:schemeClr val="lt1"/>
                </a:solidFill>
              </a:rPr>
              <a:t> &gt;= </a:t>
            </a:r>
            <a:r>
              <a:rPr b="1" lang="vi" sz="1800">
                <a:solidFill>
                  <a:schemeClr val="lt1"/>
                </a:solidFill>
              </a:rPr>
              <a:t>threshold </a:t>
            </a:r>
            <a:r>
              <a:rPr lang="vi" sz="1800">
                <a:solidFill>
                  <a:schemeClr val="lt1"/>
                </a:solidFill>
              </a:rPr>
              <a:t>&gt; STE</a:t>
            </a:r>
            <a:r>
              <a:rPr baseline="-25000" lang="vi" sz="1800">
                <a:solidFill>
                  <a:schemeClr val="lt1"/>
                </a:solidFill>
              </a:rPr>
              <a:t> frame sau</a:t>
            </a:r>
            <a:endParaRPr baseline="-25000" sz="1800">
              <a:solidFill>
                <a:schemeClr val="lt1"/>
              </a:solidFill>
            </a:endParaRPr>
          </a:p>
          <a:p>
            <a:pPr indent="0" lvl="0" marL="0" rtl="0" algn="l">
              <a:spcBef>
                <a:spcPts val="0"/>
              </a:spcBef>
              <a:spcAft>
                <a:spcPts val="0"/>
              </a:spcAft>
              <a:buNone/>
            </a:pPr>
            <a:r>
              <a:rPr lang="vi" sz="1800">
                <a:solidFill>
                  <a:schemeClr val="lt1"/>
                </a:solidFill>
              </a:rPr>
              <a:t>      </a:t>
            </a:r>
            <a:r>
              <a:rPr b="1" lang="vi" sz="1800">
                <a:solidFill>
                  <a:schemeClr val="lt1"/>
                </a:solidFill>
              </a:rPr>
              <a:t>Thì </a:t>
            </a:r>
            <a:r>
              <a:rPr lang="vi" sz="1800">
                <a:solidFill>
                  <a:schemeClr val="lt1"/>
                </a:solidFill>
              </a:rPr>
              <a:t>     Đánh dấu frame hiện tại</a:t>
            </a:r>
            <a:endParaRPr sz="1800">
              <a:solidFill>
                <a:schemeClr val="lt1"/>
              </a:solidFill>
            </a:endParaRPr>
          </a:p>
        </p:txBody>
      </p:sp>
      <p:cxnSp>
        <p:nvCxnSpPr>
          <p:cNvPr id="324" name="Google Shape;324;p19"/>
          <p:cNvCxnSpPr>
            <a:stCxn id="319" idx="3"/>
            <a:endCxn id="320" idx="1"/>
          </p:cNvCxnSpPr>
          <p:nvPr/>
        </p:nvCxnSpPr>
        <p:spPr>
          <a:xfrm>
            <a:off x="2340200" y="1919075"/>
            <a:ext cx="211500" cy="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19"/>
          <p:cNvCxnSpPr>
            <a:stCxn id="320" idx="3"/>
            <a:endCxn id="321" idx="1"/>
          </p:cNvCxnSpPr>
          <p:nvPr/>
        </p:nvCxnSpPr>
        <p:spPr>
          <a:xfrm>
            <a:off x="5408738" y="1919075"/>
            <a:ext cx="231000" cy="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19"/>
          <p:cNvCxnSpPr>
            <a:stCxn id="321" idx="2"/>
          </p:cNvCxnSpPr>
          <p:nvPr/>
        </p:nvCxnSpPr>
        <p:spPr>
          <a:xfrm>
            <a:off x="7068100" y="2208725"/>
            <a:ext cx="18900" cy="3828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19"/>
          <p:cNvCxnSpPr>
            <a:stCxn id="322" idx="2"/>
          </p:cNvCxnSpPr>
          <p:nvPr/>
        </p:nvCxnSpPr>
        <p:spPr>
          <a:xfrm>
            <a:off x="7090350" y="3141250"/>
            <a:ext cx="6600" cy="3237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19"/>
          <p:cNvSpPr/>
          <p:nvPr/>
        </p:nvSpPr>
        <p:spPr>
          <a:xfrm>
            <a:off x="381950" y="3506875"/>
            <a:ext cx="2238900" cy="1060200"/>
          </a:xfrm>
          <a:prstGeom prst="wedgeRoundRectCallout">
            <a:avLst>
              <a:gd fmla="val 63590" name="adj1"/>
              <a:gd fmla="val -14139" name="adj2"/>
              <a:gd fmla="val 0" name="adj3"/>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chemeClr val="lt1"/>
                </a:solidFill>
              </a:rPr>
              <a:t>Chỉ xét những đoạn hưu thanh dài ít nhất 100ms</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nvSpPr>
        <p:spPr>
          <a:xfrm>
            <a:off x="243750" y="3427225"/>
            <a:ext cx="8227200" cy="9852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Dựa vào phân phối giá trị của STE</a:t>
            </a:r>
            <a:endParaRPr sz="26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Chọn giá trị ngưỡng ~ 0.002</a:t>
            </a:r>
            <a:endParaRPr sz="2600">
              <a:solidFill>
                <a:schemeClr val="lt1"/>
              </a:solidFill>
              <a:latin typeface="Times New Roman"/>
              <a:ea typeface="Times New Roman"/>
              <a:cs typeface="Times New Roman"/>
              <a:sym typeface="Times New Roman"/>
            </a:endParaRPr>
          </a:p>
        </p:txBody>
      </p:sp>
      <p:pic>
        <p:nvPicPr>
          <p:cNvPr id="334" name="Google Shape;334;p20"/>
          <p:cNvPicPr preferRelativeResize="0"/>
          <p:nvPr/>
        </p:nvPicPr>
        <p:blipFill>
          <a:blip r:embed="rId3">
            <a:alphaModFix/>
          </a:blip>
          <a:stretch>
            <a:fillRect/>
          </a:stretch>
        </p:blipFill>
        <p:spPr>
          <a:xfrm>
            <a:off x="152400" y="152400"/>
            <a:ext cx="4163234" cy="3122425"/>
          </a:xfrm>
          <a:prstGeom prst="rect">
            <a:avLst/>
          </a:prstGeom>
          <a:noFill/>
          <a:ln>
            <a:noFill/>
          </a:ln>
        </p:spPr>
      </p:pic>
      <p:pic>
        <p:nvPicPr>
          <p:cNvPr id="335" name="Google Shape;335;p20"/>
          <p:cNvPicPr preferRelativeResize="0"/>
          <p:nvPr/>
        </p:nvPicPr>
        <p:blipFill>
          <a:blip r:embed="rId4">
            <a:alphaModFix/>
          </a:blip>
          <a:stretch>
            <a:fillRect/>
          </a:stretch>
        </p:blipFill>
        <p:spPr>
          <a:xfrm>
            <a:off x="4468034" y="152400"/>
            <a:ext cx="4163234" cy="312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ctrTitle"/>
          </p:nvPr>
        </p:nvSpPr>
        <p:spPr>
          <a:xfrm>
            <a:off x="666950" y="377050"/>
            <a:ext cx="82263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Tìm F0 sử dụng FFT</a:t>
            </a:r>
            <a:endParaRPr/>
          </a:p>
        </p:txBody>
      </p:sp>
      <p:pic>
        <p:nvPicPr>
          <p:cNvPr id="341" name="Google Shape;341;p21"/>
          <p:cNvPicPr preferRelativeResize="0"/>
          <p:nvPr/>
        </p:nvPicPr>
        <p:blipFill>
          <a:blip r:embed="rId3">
            <a:alphaModFix/>
          </a:blip>
          <a:stretch>
            <a:fillRect/>
          </a:stretch>
        </p:blipFill>
        <p:spPr>
          <a:xfrm>
            <a:off x="1055625" y="1433050"/>
            <a:ext cx="3154025" cy="2207825"/>
          </a:xfrm>
          <a:prstGeom prst="rect">
            <a:avLst/>
          </a:prstGeom>
          <a:noFill/>
          <a:ln>
            <a:noFill/>
          </a:ln>
        </p:spPr>
      </p:pic>
      <p:sp>
        <p:nvSpPr>
          <p:cNvPr id="342" name="Google Shape;342;p21"/>
          <p:cNvSpPr txBox="1"/>
          <p:nvPr/>
        </p:nvSpPr>
        <p:spPr>
          <a:xfrm>
            <a:off x="674450" y="3779100"/>
            <a:ext cx="3897300" cy="10158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Times New Roman"/>
                <a:ea typeface="Times New Roman"/>
                <a:cs typeface="Times New Roman"/>
                <a:sym typeface="Times New Roman"/>
              </a:rPr>
              <a:t>Thuật toán FFT chuyển từ tín hiệu theo miền thời gian thành tín hiệu theo miền tần số</a:t>
            </a:r>
            <a:endParaRPr baseline="-25000" sz="1800">
              <a:solidFill>
                <a:schemeClr val="lt1"/>
              </a:solidFill>
              <a:latin typeface="Times New Roman"/>
              <a:ea typeface="Times New Roman"/>
              <a:cs typeface="Times New Roman"/>
              <a:sym typeface="Times New Roman"/>
            </a:endParaRPr>
          </a:p>
        </p:txBody>
      </p:sp>
      <p:pic>
        <p:nvPicPr>
          <p:cNvPr id="343" name="Google Shape;343;p21"/>
          <p:cNvPicPr preferRelativeResize="0"/>
          <p:nvPr/>
        </p:nvPicPr>
        <p:blipFill>
          <a:blip r:embed="rId4">
            <a:alphaModFix/>
          </a:blip>
          <a:stretch>
            <a:fillRect/>
          </a:stretch>
        </p:blipFill>
        <p:spPr>
          <a:xfrm>
            <a:off x="5439925" y="1433050"/>
            <a:ext cx="2758274" cy="2207825"/>
          </a:xfrm>
          <a:prstGeom prst="rect">
            <a:avLst/>
          </a:prstGeom>
          <a:noFill/>
          <a:ln>
            <a:noFill/>
          </a:ln>
        </p:spPr>
      </p:pic>
      <p:sp>
        <p:nvSpPr>
          <p:cNvPr id="344" name="Google Shape;344;p21"/>
          <p:cNvSpPr txBox="1"/>
          <p:nvPr/>
        </p:nvSpPr>
        <p:spPr>
          <a:xfrm>
            <a:off x="4736400" y="3788900"/>
            <a:ext cx="3897300" cy="4617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Times New Roman"/>
                <a:ea typeface="Times New Roman"/>
                <a:cs typeface="Times New Roman"/>
                <a:sym typeface="Times New Roman"/>
              </a:rPr>
              <a:t>Kết hợp với cửa sổ Hann</a:t>
            </a:r>
            <a:endParaRPr baseline="-25000"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