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Default Extension="jpg" ContentType="image/jpg"/>
  <Override PartName="/ppt/slides/slide5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94512" y="4782404"/>
            <a:ext cx="13115074" cy="1433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rgbClr val="C9394A"/>
                </a:solidFill>
                <a:latin typeface="Microsoft JhengHei UI"/>
                <a:cs typeface="Microsoft JhengHei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00" b="0" i="0">
                <a:solidFill>
                  <a:srgbClr val="C9394A"/>
                </a:solidFill>
                <a:latin typeface="Microsoft JhengHei UI"/>
                <a:cs typeface="Microsoft JhengHei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tx1"/>
                </a:solidFill>
                <a:latin typeface="Microsoft JhengHei UI"/>
                <a:cs typeface="Microsoft JhengHei U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00" b="0" i="0">
                <a:solidFill>
                  <a:srgbClr val="C9394A"/>
                </a:solidFill>
                <a:latin typeface="Microsoft JhengHei UI"/>
                <a:cs typeface="Microsoft JhengHei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00" b="0" i="0">
                <a:solidFill>
                  <a:srgbClr val="C9394A"/>
                </a:solidFill>
                <a:latin typeface="Microsoft JhengHei UI"/>
                <a:cs typeface="Microsoft JhengHei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88723" y="1312106"/>
            <a:ext cx="4926653" cy="1156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400" b="0" i="0">
                <a:solidFill>
                  <a:srgbClr val="C9394A"/>
                </a:solidFill>
                <a:latin typeface="Microsoft JhengHei UI"/>
                <a:cs typeface="Microsoft JhengHei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19628" y="3997648"/>
            <a:ext cx="12664843" cy="5290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tx1"/>
                </a:solidFill>
                <a:latin typeface="Microsoft JhengHei UI"/>
                <a:cs typeface="Microsoft JhengHei U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35"/>
              </a:spcBef>
            </a:pPr>
            <a:r>
              <a:rPr dirty="0" spc="30"/>
              <a:t>算法与数据结构体系课程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57570" y="8225330"/>
            <a:ext cx="2788920" cy="578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10" b="1">
                <a:solidFill>
                  <a:srgbClr val="474747"/>
                </a:solidFill>
                <a:latin typeface="Arial"/>
                <a:cs typeface="Arial"/>
              </a:rPr>
              <a:t>liuyubobobo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选择排序法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5582500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947851" y="614435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82500" y="84142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474490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839758" y="614435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60902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526337" y="614435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60902" y="84142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317727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683309" y="614435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47851" y="8710657"/>
            <a:ext cx="316865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26337" y="8710657"/>
            <a:ext cx="316865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选择排序法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5582500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947851" y="614435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82500" y="84142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474490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839758" y="614435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60902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526337" y="614435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60902" y="84142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317727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20" y="0"/>
                </a:moveTo>
                <a:lnTo>
                  <a:pt x="160068" y="0"/>
                </a:lnTo>
                <a:lnTo>
                  <a:pt x="128214" y="122"/>
                </a:lnTo>
                <a:lnTo>
                  <a:pt x="82121" y="3308"/>
                </a:lnTo>
                <a:lnTo>
                  <a:pt x="30523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1" y="1000112"/>
                </a:lnTo>
                <a:lnTo>
                  <a:pt x="46976" y="1029787"/>
                </a:lnTo>
                <a:lnTo>
                  <a:pt x="102525" y="1046108"/>
                </a:lnTo>
                <a:lnTo>
                  <a:pt x="160068" y="1047088"/>
                </a:lnTo>
                <a:lnTo>
                  <a:pt x="887020" y="1047088"/>
                </a:lnTo>
                <a:lnTo>
                  <a:pt x="944562" y="1046108"/>
                </a:lnTo>
                <a:lnTo>
                  <a:pt x="1000112" y="1029787"/>
                </a:lnTo>
                <a:lnTo>
                  <a:pt x="1029787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87" y="46976"/>
                </a:lnTo>
                <a:lnTo>
                  <a:pt x="1000112" y="17301"/>
                </a:lnTo>
                <a:lnTo>
                  <a:pt x="944562" y="980"/>
                </a:lnTo>
                <a:lnTo>
                  <a:pt x="887020" y="0"/>
                </a:lnTo>
                <a:close/>
              </a:path>
            </a:pathLst>
          </a:custGeom>
          <a:solidFill>
            <a:srgbClr val="76D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317727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683309" y="614435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47851" y="8710657"/>
            <a:ext cx="316865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26337" y="8710657"/>
            <a:ext cx="316865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选择排序法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5582500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947851" y="614435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82500" y="84142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474490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839758" y="614435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60902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526337" y="614435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60902" y="84142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739304" y="84142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947851" y="8710657"/>
            <a:ext cx="316865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26337" y="8710657"/>
            <a:ext cx="316865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04823" y="8710657"/>
            <a:ext cx="316865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选择排序法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5582500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947851" y="614435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82500" y="84142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474490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839758" y="614435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60902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9" y="30523"/>
                </a:lnTo>
                <a:lnTo>
                  <a:pt x="7853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1" y="944562"/>
                </a:lnTo>
                <a:lnTo>
                  <a:pt x="17306" y="1000112"/>
                </a:lnTo>
                <a:lnTo>
                  <a:pt x="46981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76D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60902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526337" y="614435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60902" y="84142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739304" y="84142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947851" y="8710657"/>
            <a:ext cx="316865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26337" y="8710657"/>
            <a:ext cx="316865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04823" y="8710657"/>
            <a:ext cx="316865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选择排序法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5582500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947851" y="614435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82500" y="84142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474490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839758" y="614435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317727" y="84142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60902" y="84142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739304" y="84142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947851" y="8710657"/>
            <a:ext cx="316865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26337" y="8710657"/>
            <a:ext cx="316865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04823" y="8710657"/>
            <a:ext cx="316865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83309" y="8710657"/>
            <a:ext cx="316865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选择排序法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5582500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947851" y="614435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82500" y="84142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474500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20" y="0"/>
                </a:moveTo>
                <a:lnTo>
                  <a:pt x="160057" y="0"/>
                </a:lnTo>
                <a:lnTo>
                  <a:pt x="128205" y="122"/>
                </a:lnTo>
                <a:lnTo>
                  <a:pt x="82120" y="3308"/>
                </a:lnTo>
                <a:lnTo>
                  <a:pt x="30520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296" y="1000112"/>
                </a:lnTo>
                <a:lnTo>
                  <a:pt x="46975" y="1029787"/>
                </a:lnTo>
                <a:lnTo>
                  <a:pt x="102520" y="1046108"/>
                </a:lnTo>
                <a:lnTo>
                  <a:pt x="160057" y="1047088"/>
                </a:lnTo>
                <a:lnTo>
                  <a:pt x="887020" y="1047088"/>
                </a:lnTo>
                <a:lnTo>
                  <a:pt x="944558" y="1046108"/>
                </a:lnTo>
                <a:lnTo>
                  <a:pt x="1000107" y="1029787"/>
                </a:lnTo>
                <a:lnTo>
                  <a:pt x="1029786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86" y="46976"/>
                </a:lnTo>
                <a:lnTo>
                  <a:pt x="1000107" y="17301"/>
                </a:lnTo>
                <a:lnTo>
                  <a:pt x="944558" y="980"/>
                </a:lnTo>
                <a:lnTo>
                  <a:pt x="887020" y="0"/>
                </a:lnTo>
                <a:close/>
              </a:path>
            </a:pathLst>
          </a:custGeom>
          <a:solidFill>
            <a:srgbClr val="76D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474490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839758" y="614435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317727" y="84142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160902" y="84142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739304" y="84142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947851" y="8710657"/>
            <a:ext cx="316865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26337" y="8710657"/>
            <a:ext cx="316865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04823" y="8710657"/>
            <a:ext cx="316865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83309" y="8710657"/>
            <a:ext cx="316865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选择排序法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5582500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947851" y="614435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82500" y="84142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896108" y="84142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317727" y="84142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60902" y="84142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739304" y="84142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947851" y="8710657"/>
            <a:ext cx="316865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26337" y="8710657"/>
            <a:ext cx="316865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04823" y="8710657"/>
            <a:ext cx="316865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83309" y="8710657"/>
            <a:ext cx="316865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61795" y="8710657"/>
            <a:ext cx="316865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选择排序法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5582500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76D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582500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947851" y="614435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82500" y="84142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896108" y="84142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317727" y="84142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60902" y="84142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739304" y="84142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947851" y="8710657"/>
            <a:ext cx="316865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26337" y="8710657"/>
            <a:ext cx="316865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04823" y="8710657"/>
            <a:ext cx="316865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83309" y="8710657"/>
            <a:ext cx="316865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261795" y="8710657"/>
            <a:ext cx="316865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选择排序法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13474490" y="84142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582500" y="84142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896108" y="84142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317727" y="84142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60902" y="84142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739304" y="84142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947851" y="8710657"/>
            <a:ext cx="316865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26337" y="8710657"/>
            <a:ext cx="316865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04823" y="8710657"/>
            <a:ext cx="316865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83309" y="8710657"/>
            <a:ext cx="316865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261795" y="8710657"/>
            <a:ext cx="316865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39758" y="8710657"/>
            <a:ext cx="316865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选择排序法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13474490" y="84142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582500" y="84142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896108" y="84142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317727" y="84142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60902" y="84142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739304" y="84142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24361" y="6529298"/>
            <a:ext cx="606023" cy="670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55773" y="6539769"/>
            <a:ext cx="543560" cy="607695"/>
          </a:xfrm>
          <a:custGeom>
            <a:avLst/>
            <a:gdLst/>
            <a:ahLst/>
            <a:cxnLst/>
            <a:rect l="l" t="t" r="r" b="b"/>
            <a:pathLst>
              <a:path w="543560" h="607695">
                <a:moveTo>
                  <a:pt x="0" y="0"/>
                </a:moveTo>
                <a:lnTo>
                  <a:pt x="0" y="607437"/>
                </a:lnTo>
                <a:lnTo>
                  <a:pt x="543198" y="303718"/>
                </a:lnTo>
                <a:lnTo>
                  <a:pt x="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24361" y="8623664"/>
            <a:ext cx="606023" cy="670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55773" y="8634124"/>
            <a:ext cx="543560" cy="607695"/>
          </a:xfrm>
          <a:custGeom>
            <a:avLst/>
            <a:gdLst/>
            <a:ahLst/>
            <a:cxnLst/>
            <a:rect l="l" t="t" r="r" b="b"/>
            <a:pathLst>
              <a:path w="543560" h="607695">
                <a:moveTo>
                  <a:pt x="0" y="0"/>
                </a:moveTo>
                <a:lnTo>
                  <a:pt x="0" y="607437"/>
                </a:lnTo>
                <a:lnTo>
                  <a:pt x="543198" y="303718"/>
                </a:lnTo>
                <a:lnTo>
                  <a:pt x="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582500" y="6319943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947851" y="6495897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896108" y="6319943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2261795" y="6495897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474490" y="6319943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3839758" y="6495897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160902" y="6319943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526337" y="6495897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739304" y="6319943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104823" y="6495897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317727" y="6319943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0683309" y="6495897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47851" y="8710657"/>
            <a:ext cx="316865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26337" y="8710657"/>
            <a:ext cx="316865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04823" y="8710657"/>
            <a:ext cx="316865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683309" y="8710657"/>
            <a:ext cx="316865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261795" y="8710657"/>
            <a:ext cx="316865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839758" y="8710657"/>
            <a:ext cx="316865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44198" y="3463633"/>
            <a:ext cx="6326505" cy="173291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20">
                <a:latin typeface="Microsoft JhengHei UI"/>
                <a:cs typeface="Microsoft JhengHei UI"/>
              </a:rPr>
              <a:t>排序过程占⽤了额外的空间</a:t>
            </a:r>
            <a:endParaRPr sz="4100">
              <a:latin typeface="Microsoft JhengHei UI"/>
              <a:cs typeface="Microsoft JhengHei UI"/>
            </a:endParaRPr>
          </a:p>
          <a:p>
            <a:pPr marL="12700">
              <a:lnSpc>
                <a:spcPct val="100000"/>
              </a:lnSpc>
              <a:spcBef>
                <a:spcPts val="3575"/>
              </a:spcBef>
              <a:tabLst>
                <a:tab pos="4218940" algn="l"/>
              </a:tabLst>
            </a:pPr>
            <a:r>
              <a:rPr dirty="0" sz="4100" spc="20">
                <a:latin typeface="Microsoft JhengHei UI"/>
                <a:cs typeface="Microsoft JhengHei UI"/>
              </a:rPr>
              <a:t>可否原地完成？</a:t>
            </a:r>
            <a:r>
              <a:rPr dirty="0" sz="4100" spc="20">
                <a:latin typeface="Microsoft JhengHei UI"/>
                <a:cs typeface="Microsoft JhengHei UI"/>
              </a:rPr>
              <a:t>	</a:t>
            </a:r>
            <a:r>
              <a:rPr dirty="0" sz="4100" spc="20">
                <a:solidFill>
                  <a:srgbClr val="BA454E"/>
                </a:solidFill>
                <a:latin typeface="Microsoft JhengHei UI"/>
                <a:cs typeface="Microsoft JhengHei UI"/>
              </a:rPr>
              <a:t>原地排序</a:t>
            </a:r>
            <a:endParaRPr sz="410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5375" y="4782404"/>
            <a:ext cx="7061834" cy="1433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200" spc="30">
                <a:solidFill>
                  <a:srgbClr val="C9394A"/>
                </a:solidFill>
                <a:latin typeface="Microsoft JhengHei UI"/>
                <a:cs typeface="Microsoft JhengHei UI"/>
              </a:rPr>
              <a:t>基础排序算法</a:t>
            </a:r>
            <a:endParaRPr sz="92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7570" y="8225330"/>
            <a:ext cx="2788920" cy="578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10" b="1">
                <a:solidFill>
                  <a:srgbClr val="474747"/>
                </a:solidFill>
                <a:latin typeface="Arial"/>
                <a:cs typeface="Arial"/>
              </a:rPr>
              <a:t>liuyubobobo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选择排序法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947851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52633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63615" y="6743020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95027" y="6753490"/>
            <a:ext cx="538768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979340" y="9876217"/>
            <a:ext cx="203835" cy="793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000" spc="10" i="1">
                <a:latin typeface="Times New Roman"/>
                <a:cs typeface="Times New Roman"/>
              </a:rPr>
              <a:t>j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86839" y="9369997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818252" y="9380468"/>
            <a:ext cx="538768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选择排序法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947851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52633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63615" y="6743020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95027" y="6753490"/>
            <a:ext cx="538768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252310" y="9449534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283722" y="9460005"/>
            <a:ext cx="538726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189890" y="9449534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221303" y="9460005"/>
            <a:ext cx="538831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5444705" y="9941049"/>
            <a:ext cx="203835" cy="87503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5000" spc="10" i="1">
                <a:latin typeface="Times New Roman"/>
                <a:cs typeface="Times New Roman"/>
              </a:rPr>
              <a:t>j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651866" y="10205664"/>
            <a:ext cx="2150110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latin typeface="Arial"/>
                <a:cs typeface="Arial"/>
              </a:rPr>
              <a:t>minIndex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选择排序法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76D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947851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96119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20" y="0"/>
                </a:moveTo>
                <a:lnTo>
                  <a:pt x="160057" y="0"/>
                </a:lnTo>
                <a:lnTo>
                  <a:pt x="128210" y="122"/>
                </a:lnTo>
                <a:lnTo>
                  <a:pt x="82121" y="3308"/>
                </a:lnTo>
                <a:lnTo>
                  <a:pt x="30520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296" y="1000112"/>
                </a:lnTo>
                <a:lnTo>
                  <a:pt x="46975" y="1029787"/>
                </a:lnTo>
                <a:lnTo>
                  <a:pt x="102524" y="1046108"/>
                </a:lnTo>
                <a:lnTo>
                  <a:pt x="160057" y="1047088"/>
                </a:lnTo>
                <a:lnTo>
                  <a:pt x="887020" y="1047088"/>
                </a:lnTo>
                <a:lnTo>
                  <a:pt x="944562" y="1046108"/>
                </a:lnTo>
                <a:lnTo>
                  <a:pt x="1000112" y="1029787"/>
                </a:lnTo>
                <a:lnTo>
                  <a:pt x="1029787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87" y="46976"/>
                </a:lnTo>
                <a:lnTo>
                  <a:pt x="1000112" y="17301"/>
                </a:lnTo>
                <a:lnTo>
                  <a:pt x="944562" y="980"/>
                </a:lnTo>
                <a:lnTo>
                  <a:pt x="887020" y="0"/>
                </a:lnTo>
                <a:close/>
              </a:path>
            </a:pathLst>
          </a:custGeom>
          <a:solidFill>
            <a:srgbClr val="76D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52633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63615" y="6743020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795027" y="6753490"/>
            <a:ext cx="538768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189890" y="9449534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221303" y="9460005"/>
            <a:ext cx="538831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252310" y="9449534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283722" y="9460005"/>
            <a:ext cx="538726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5444705" y="9941049"/>
            <a:ext cx="203835" cy="87503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5000" spc="10" i="1">
                <a:latin typeface="Times New Roman"/>
                <a:cs typeface="Times New Roman"/>
              </a:rPr>
              <a:t>j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651866" y="10205664"/>
            <a:ext cx="2150110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latin typeface="Arial"/>
                <a:cs typeface="Arial"/>
              </a:rPr>
              <a:t>minIndex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选择排序法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947851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52633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63615" y="6743020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95027" y="6753490"/>
            <a:ext cx="538768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252310" y="9449534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283722" y="9460005"/>
            <a:ext cx="538726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5444705" y="9941049"/>
            <a:ext cx="203835" cy="87503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5000" spc="10" i="1">
                <a:latin typeface="Times New Roman"/>
                <a:cs typeface="Times New Roman"/>
              </a:rPr>
              <a:t>j</a:t>
            </a:r>
            <a:endParaRPr sz="5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选择排序法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947851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52633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63615" y="6743020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95027" y="6753490"/>
            <a:ext cx="538768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252310" y="9449534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5283722" y="9460005"/>
            <a:ext cx="538726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5444705" y="9941049"/>
            <a:ext cx="203835" cy="87503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5000" spc="10" i="1">
                <a:latin typeface="Times New Roman"/>
                <a:cs typeface="Times New Roman"/>
              </a:rPr>
              <a:t>j</a:t>
            </a:r>
            <a:endParaRPr sz="5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选择排序法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947851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52633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334562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365974" y="6742768"/>
            <a:ext cx="538768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802306" y="2981450"/>
            <a:ext cx="9192895" cy="1729105"/>
          </a:xfrm>
          <a:prstGeom prst="rect">
            <a:avLst/>
          </a:prstGeom>
        </p:spPr>
        <p:txBody>
          <a:bodyPr wrap="square" lIns="0" tIns="238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未排序</a:t>
            </a:r>
            <a:endParaRPr sz="4100">
              <a:latin typeface="Microsoft JhengHei UI"/>
              <a:cs typeface="Microsoft JhengHei UI"/>
            </a:endParaRPr>
          </a:p>
          <a:p>
            <a:pPr marL="46355">
              <a:lnSpc>
                <a:spcPct val="100000"/>
              </a:lnSpc>
              <a:spcBef>
                <a:spcPts val="1790"/>
              </a:spcBef>
            </a:pPr>
            <a:r>
              <a:rPr dirty="0" sz="4100" spc="5">
                <a:latin typeface="Arial"/>
                <a:cs typeface="Arial"/>
              </a:rPr>
              <a:t>arr[i…n)</a:t>
            </a:r>
            <a:r>
              <a:rPr dirty="0" sz="4100" spc="-10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中的最⼩值要放到</a:t>
            </a:r>
            <a:r>
              <a:rPr dirty="0" sz="4100" spc="105">
                <a:latin typeface="Microsoft JhengHei UI"/>
                <a:cs typeface="Microsoft JhengHei UI"/>
              </a:rPr>
              <a:t> </a:t>
            </a:r>
            <a:r>
              <a:rPr dirty="0" sz="4100">
                <a:latin typeface="Arial"/>
                <a:cs typeface="Arial"/>
              </a:rPr>
              <a:t>arr[i]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的位置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252310" y="9449534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283722" y="9460005"/>
            <a:ext cx="538726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5444705" y="9941049"/>
            <a:ext cx="203835" cy="87503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5000" spc="10" i="1">
                <a:latin typeface="Times New Roman"/>
                <a:cs typeface="Times New Roman"/>
              </a:rPr>
              <a:t>j</a:t>
            </a:r>
            <a:endParaRPr sz="5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选择排序法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947851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52633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334562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365974" y="6742768"/>
            <a:ext cx="538768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802306" y="2981450"/>
            <a:ext cx="9192895" cy="1729105"/>
          </a:xfrm>
          <a:prstGeom prst="rect">
            <a:avLst/>
          </a:prstGeom>
        </p:spPr>
        <p:txBody>
          <a:bodyPr wrap="square" lIns="0" tIns="238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未排序</a:t>
            </a:r>
            <a:endParaRPr sz="4100">
              <a:latin typeface="Microsoft JhengHei UI"/>
              <a:cs typeface="Microsoft JhengHei UI"/>
            </a:endParaRPr>
          </a:p>
          <a:p>
            <a:pPr marL="46355">
              <a:lnSpc>
                <a:spcPct val="100000"/>
              </a:lnSpc>
              <a:spcBef>
                <a:spcPts val="1790"/>
              </a:spcBef>
            </a:pPr>
            <a:r>
              <a:rPr dirty="0" sz="4100" spc="5">
                <a:latin typeface="Arial"/>
                <a:cs typeface="Arial"/>
              </a:rPr>
              <a:t>arr[i…n)</a:t>
            </a:r>
            <a:r>
              <a:rPr dirty="0" sz="4100" spc="-10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中的最⼩值要放到</a:t>
            </a:r>
            <a:r>
              <a:rPr dirty="0" sz="4100" spc="105">
                <a:latin typeface="Microsoft JhengHei UI"/>
                <a:cs typeface="Microsoft JhengHei UI"/>
              </a:rPr>
              <a:t> </a:t>
            </a:r>
            <a:r>
              <a:rPr dirty="0" sz="4100">
                <a:latin typeface="Arial"/>
                <a:cs typeface="Arial"/>
              </a:rPr>
              <a:t>arr[i]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的位置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403848" y="9323172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435260" y="9333642"/>
            <a:ext cx="538768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596380" y="9814679"/>
            <a:ext cx="203835" cy="87503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5000" spc="10" i="1">
                <a:latin typeface="Times New Roman"/>
                <a:cs typeface="Times New Roman"/>
              </a:rPr>
              <a:t>j</a:t>
            </a:r>
            <a:endParaRPr sz="5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选择排序法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947851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52633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334562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365974" y="6742768"/>
            <a:ext cx="538768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802306" y="2981450"/>
            <a:ext cx="9192895" cy="1729105"/>
          </a:xfrm>
          <a:prstGeom prst="rect">
            <a:avLst/>
          </a:prstGeom>
        </p:spPr>
        <p:txBody>
          <a:bodyPr wrap="square" lIns="0" tIns="238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未排序</a:t>
            </a:r>
            <a:endParaRPr sz="4100">
              <a:latin typeface="Microsoft JhengHei UI"/>
              <a:cs typeface="Microsoft JhengHei UI"/>
            </a:endParaRPr>
          </a:p>
          <a:p>
            <a:pPr marL="46355">
              <a:lnSpc>
                <a:spcPct val="100000"/>
              </a:lnSpc>
              <a:spcBef>
                <a:spcPts val="1790"/>
              </a:spcBef>
            </a:pPr>
            <a:r>
              <a:rPr dirty="0" sz="4100" spc="5">
                <a:latin typeface="Arial"/>
                <a:cs typeface="Arial"/>
              </a:rPr>
              <a:t>arr[i…n)</a:t>
            </a:r>
            <a:r>
              <a:rPr dirty="0" sz="4100" spc="-10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中的最⼩值要放到</a:t>
            </a:r>
            <a:r>
              <a:rPr dirty="0" sz="4100" spc="105">
                <a:latin typeface="Microsoft JhengHei UI"/>
                <a:cs typeface="Microsoft JhengHei UI"/>
              </a:rPr>
              <a:t> </a:t>
            </a:r>
            <a:r>
              <a:rPr dirty="0" sz="4100">
                <a:latin typeface="Arial"/>
                <a:cs typeface="Arial"/>
              </a:rPr>
              <a:t>arr[i]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的位置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079645" y="9402708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111059" y="9413179"/>
            <a:ext cx="538726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988386" y="9409389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019799" y="9419859"/>
            <a:ext cx="538768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5271988" y="9894224"/>
            <a:ext cx="203835" cy="87503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5000" spc="10" i="1">
                <a:latin typeface="Times New Roman"/>
                <a:cs typeface="Times New Roman"/>
              </a:rPr>
              <a:t>j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49869" y="10165513"/>
            <a:ext cx="2150110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latin typeface="Arial"/>
                <a:cs typeface="Arial"/>
              </a:rPr>
              <a:t>minIndex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选择排序法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947851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9" y="30523"/>
                </a:lnTo>
                <a:lnTo>
                  <a:pt x="7853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1" y="944562"/>
                </a:lnTo>
                <a:lnTo>
                  <a:pt x="17306" y="1000112"/>
                </a:lnTo>
                <a:lnTo>
                  <a:pt x="46981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76D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52633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76D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34562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365974" y="6742768"/>
            <a:ext cx="538768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802306" y="2981450"/>
            <a:ext cx="9192895" cy="1729105"/>
          </a:xfrm>
          <a:prstGeom prst="rect">
            <a:avLst/>
          </a:prstGeom>
        </p:spPr>
        <p:txBody>
          <a:bodyPr wrap="square" lIns="0" tIns="238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未排序</a:t>
            </a:r>
            <a:endParaRPr sz="4100">
              <a:latin typeface="Microsoft JhengHei UI"/>
              <a:cs typeface="Microsoft JhengHei UI"/>
            </a:endParaRPr>
          </a:p>
          <a:p>
            <a:pPr marL="46355">
              <a:lnSpc>
                <a:spcPct val="100000"/>
              </a:lnSpc>
              <a:spcBef>
                <a:spcPts val="1790"/>
              </a:spcBef>
            </a:pPr>
            <a:r>
              <a:rPr dirty="0" sz="4100" spc="5">
                <a:latin typeface="Arial"/>
                <a:cs typeface="Arial"/>
              </a:rPr>
              <a:t>arr[i…n)</a:t>
            </a:r>
            <a:r>
              <a:rPr dirty="0" sz="4100" spc="-10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中的最⼩值要放到</a:t>
            </a:r>
            <a:r>
              <a:rPr dirty="0" sz="4100" spc="105">
                <a:latin typeface="Microsoft JhengHei UI"/>
                <a:cs typeface="Microsoft JhengHei UI"/>
              </a:rPr>
              <a:t> </a:t>
            </a:r>
            <a:r>
              <a:rPr dirty="0" sz="4100">
                <a:latin typeface="Arial"/>
                <a:cs typeface="Arial"/>
              </a:rPr>
              <a:t>arr[i]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的位置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079645" y="9402708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111059" y="9413179"/>
            <a:ext cx="538726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88386" y="9409389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019799" y="9419859"/>
            <a:ext cx="538768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5271988" y="9894224"/>
            <a:ext cx="203835" cy="87503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5000" spc="10" i="1">
                <a:latin typeface="Times New Roman"/>
                <a:cs typeface="Times New Roman"/>
              </a:rPr>
              <a:t>j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49869" y="10165513"/>
            <a:ext cx="2150110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latin typeface="Arial"/>
                <a:cs typeface="Arial"/>
              </a:rPr>
              <a:t>minIndex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选择排序法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947851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52633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334562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365974" y="6742768"/>
            <a:ext cx="538768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802306" y="2981450"/>
            <a:ext cx="9192895" cy="1729105"/>
          </a:xfrm>
          <a:prstGeom prst="rect">
            <a:avLst/>
          </a:prstGeom>
        </p:spPr>
        <p:txBody>
          <a:bodyPr wrap="square" lIns="0" tIns="238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未排序</a:t>
            </a:r>
            <a:endParaRPr sz="4100">
              <a:latin typeface="Microsoft JhengHei UI"/>
              <a:cs typeface="Microsoft JhengHei UI"/>
            </a:endParaRPr>
          </a:p>
          <a:p>
            <a:pPr marL="46355">
              <a:lnSpc>
                <a:spcPct val="100000"/>
              </a:lnSpc>
              <a:spcBef>
                <a:spcPts val="1790"/>
              </a:spcBef>
            </a:pPr>
            <a:r>
              <a:rPr dirty="0" sz="4100" spc="5">
                <a:latin typeface="Arial"/>
                <a:cs typeface="Arial"/>
              </a:rPr>
              <a:t>arr[i…n)</a:t>
            </a:r>
            <a:r>
              <a:rPr dirty="0" sz="4100" spc="-10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中的最⼩值要放到</a:t>
            </a:r>
            <a:r>
              <a:rPr dirty="0" sz="4100" spc="105">
                <a:latin typeface="Microsoft JhengHei UI"/>
                <a:cs typeface="Microsoft JhengHei UI"/>
              </a:rPr>
              <a:t> </a:t>
            </a:r>
            <a:r>
              <a:rPr dirty="0" sz="4100">
                <a:latin typeface="Arial"/>
                <a:cs typeface="Arial"/>
              </a:rPr>
              <a:t>arr[i]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的位置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079645" y="9402708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111059" y="9413179"/>
            <a:ext cx="538726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5271988" y="9894224"/>
            <a:ext cx="203835" cy="87503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5000" spc="10" i="1">
                <a:latin typeface="Times New Roman"/>
                <a:cs typeface="Times New Roman"/>
              </a:rPr>
              <a:t>j</a:t>
            </a:r>
            <a:endParaRPr sz="5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6451" y="1312106"/>
            <a:ext cx="5680075" cy="11563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基础排序算法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375094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排序算法：让数据有序</a:t>
            </a:r>
          </a:p>
          <a:p>
            <a:pPr marL="3738245">
              <a:lnSpc>
                <a:spcPct val="100000"/>
              </a:lnSpc>
              <a:spcBef>
                <a:spcPts val="50"/>
              </a:spcBef>
            </a:pPr>
            <a:endParaRPr sz="3000"/>
          </a:p>
          <a:p>
            <a:pPr marL="3750945">
              <a:lnSpc>
                <a:spcPct val="100000"/>
              </a:lnSpc>
            </a:pPr>
            <a:r>
              <a:rPr dirty="0" spc="20"/>
              <a:t>排序算法中蕴含着重要的算法设计思想</a:t>
            </a:r>
          </a:p>
          <a:p>
            <a:pPr marL="3738245">
              <a:lnSpc>
                <a:spcPct val="100000"/>
              </a:lnSpc>
              <a:spcBef>
                <a:spcPts val="75"/>
              </a:spcBef>
            </a:pPr>
            <a:endParaRPr sz="3700"/>
          </a:p>
          <a:p>
            <a:pPr marL="3750945" marR="6287135">
              <a:lnSpc>
                <a:spcPct val="198600"/>
              </a:lnSpc>
            </a:pPr>
            <a:r>
              <a:rPr dirty="0" spc="20"/>
              <a:t>选择排序法 插⼊排序法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选择排序法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947851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633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34562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365974" y="6742768"/>
            <a:ext cx="538768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802306" y="2981450"/>
            <a:ext cx="9192895" cy="1729105"/>
          </a:xfrm>
          <a:prstGeom prst="rect">
            <a:avLst/>
          </a:prstGeom>
        </p:spPr>
        <p:txBody>
          <a:bodyPr wrap="square" lIns="0" tIns="238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未排序</a:t>
            </a:r>
            <a:endParaRPr sz="4100">
              <a:latin typeface="Microsoft JhengHei UI"/>
              <a:cs typeface="Microsoft JhengHei UI"/>
            </a:endParaRPr>
          </a:p>
          <a:p>
            <a:pPr marL="46355">
              <a:lnSpc>
                <a:spcPct val="100000"/>
              </a:lnSpc>
              <a:spcBef>
                <a:spcPts val="1790"/>
              </a:spcBef>
            </a:pPr>
            <a:r>
              <a:rPr dirty="0" sz="4100" spc="5">
                <a:latin typeface="Arial"/>
                <a:cs typeface="Arial"/>
              </a:rPr>
              <a:t>arr[i…n)</a:t>
            </a:r>
            <a:r>
              <a:rPr dirty="0" sz="4100" spc="-10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中的最⼩值要放到</a:t>
            </a:r>
            <a:r>
              <a:rPr dirty="0" sz="4100" spc="105">
                <a:latin typeface="Microsoft JhengHei UI"/>
                <a:cs typeface="Microsoft JhengHei UI"/>
              </a:rPr>
              <a:t> </a:t>
            </a:r>
            <a:r>
              <a:rPr dirty="0" sz="4100">
                <a:latin typeface="Arial"/>
                <a:cs typeface="Arial"/>
              </a:rPr>
              <a:t>arr[i]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的位置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079645" y="9402708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111059" y="9413179"/>
            <a:ext cx="538726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5271988" y="9894224"/>
            <a:ext cx="203835" cy="87503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5000" spc="10" i="1">
                <a:latin typeface="Times New Roman"/>
                <a:cs typeface="Times New Roman"/>
              </a:rPr>
              <a:t>j</a:t>
            </a:r>
            <a:endParaRPr sz="5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选择排序法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947851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633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885614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917027" y="6742768"/>
            <a:ext cx="538779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802306" y="2981450"/>
            <a:ext cx="9192895" cy="1729105"/>
          </a:xfrm>
          <a:prstGeom prst="rect">
            <a:avLst/>
          </a:prstGeom>
        </p:spPr>
        <p:txBody>
          <a:bodyPr wrap="square" lIns="0" tIns="238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未排序</a:t>
            </a:r>
            <a:endParaRPr sz="4100">
              <a:latin typeface="Microsoft JhengHei UI"/>
              <a:cs typeface="Microsoft JhengHei UI"/>
            </a:endParaRPr>
          </a:p>
          <a:p>
            <a:pPr marL="46355">
              <a:lnSpc>
                <a:spcPct val="100000"/>
              </a:lnSpc>
              <a:spcBef>
                <a:spcPts val="1790"/>
              </a:spcBef>
            </a:pPr>
            <a:r>
              <a:rPr dirty="0" sz="4100" spc="5">
                <a:latin typeface="Arial"/>
                <a:cs typeface="Arial"/>
              </a:rPr>
              <a:t>arr[i…n)</a:t>
            </a:r>
            <a:r>
              <a:rPr dirty="0" sz="4100" spc="-10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中的最⼩值要放到</a:t>
            </a:r>
            <a:r>
              <a:rPr dirty="0" sz="4100" spc="105">
                <a:latin typeface="Microsoft JhengHei UI"/>
                <a:cs typeface="Microsoft JhengHei UI"/>
              </a:rPr>
              <a:t> </a:t>
            </a:r>
            <a:r>
              <a:rPr dirty="0" sz="4100">
                <a:latin typeface="Arial"/>
                <a:cs typeface="Arial"/>
              </a:rPr>
              <a:t>arr[i]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的位置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079645" y="9402708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111059" y="9413179"/>
            <a:ext cx="538726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5271988" y="9894224"/>
            <a:ext cx="203835" cy="87503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5000" spc="10" i="1">
                <a:latin typeface="Times New Roman"/>
                <a:cs typeface="Times New Roman"/>
              </a:rPr>
              <a:t>j</a:t>
            </a:r>
            <a:endParaRPr sz="5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选择排序法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947851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633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885614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917027" y="6742768"/>
            <a:ext cx="538779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802306" y="2981450"/>
            <a:ext cx="9192895" cy="1729105"/>
          </a:xfrm>
          <a:prstGeom prst="rect">
            <a:avLst/>
          </a:prstGeom>
        </p:spPr>
        <p:txBody>
          <a:bodyPr wrap="square" lIns="0" tIns="238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未排序</a:t>
            </a:r>
            <a:endParaRPr sz="4100">
              <a:latin typeface="Microsoft JhengHei UI"/>
              <a:cs typeface="Microsoft JhengHei UI"/>
            </a:endParaRPr>
          </a:p>
          <a:p>
            <a:pPr marL="46355">
              <a:lnSpc>
                <a:spcPct val="100000"/>
              </a:lnSpc>
              <a:spcBef>
                <a:spcPts val="1790"/>
              </a:spcBef>
            </a:pPr>
            <a:r>
              <a:rPr dirty="0" sz="4100" spc="5">
                <a:latin typeface="Arial"/>
                <a:cs typeface="Arial"/>
              </a:rPr>
              <a:t>arr[i…n)</a:t>
            </a:r>
            <a:r>
              <a:rPr dirty="0" sz="4100" spc="-10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中的最⼩值要放到</a:t>
            </a:r>
            <a:r>
              <a:rPr dirty="0" sz="4100" spc="105">
                <a:latin typeface="Microsoft JhengHei UI"/>
                <a:cs typeface="Microsoft JhengHei UI"/>
              </a:rPr>
              <a:t> </a:t>
            </a:r>
            <a:r>
              <a:rPr dirty="0" sz="4100">
                <a:latin typeface="Arial"/>
                <a:cs typeface="Arial"/>
              </a:rPr>
              <a:t>arr[i]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的位置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994678" y="9323172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026091" y="9333642"/>
            <a:ext cx="538768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187283" y="9814679"/>
            <a:ext cx="203835" cy="87503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5000" spc="10" i="1">
                <a:latin typeface="Times New Roman"/>
                <a:cs typeface="Times New Roman"/>
              </a:rPr>
              <a:t>j</a:t>
            </a:r>
            <a:endParaRPr sz="5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选择排序法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947851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633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885614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917027" y="6742768"/>
            <a:ext cx="538779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802306" y="2981450"/>
            <a:ext cx="9192895" cy="1729105"/>
          </a:xfrm>
          <a:prstGeom prst="rect">
            <a:avLst/>
          </a:prstGeom>
        </p:spPr>
        <p:txBody>
          <a:bodyPr wrap="square" lIns="0" tIns="238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未排序</a:t>
            </a:r>
            <a:endParaRPr sz="4100">
              <a:latin typeface="Microsoft JhengHei UI"/>
              <a:cs typeface="Microsoft JhengHei UI"/>
            </a:endParaRPr>
          </a:p>
          <a:p>
            <a:pPr marL="46355">
              <a:lnSpc>
                <a:spcPct val="100000"/>
              </a:lnSpc>
              <a:spcBef>
                <a:spcPts val="1790"/>
              </a:spcBef>
            </a:pPr>
            <a:r>
              <a:rPr dirty="0" sz="4100" spc="5">
                <a:latin typeface="Arial"/>
                <a:cs typeface="Arial"/>
              </a:rPr>
              <a:t>arr[i…n)</a:t>
            </a:r>
            <a:r>
              <a:rPr dirty="0" sz="4100" spc="-10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中的最⼩值要放到</a:t>
            </a:r>
            <a:r>
              <a:rPr dirty="0" sz="4100" spc="105">
                <a:latin typeface="Microsoft JhengHei UI"/>
                <a:cs typeface="Microsoft JhengHei UI"/>
              </a:rPr>
              <a:t> </a:t>
            </a:r>
            <a:r>
              <a:rPr dirty="0" sz="4100">
                <a:latin typeface="Arial"/>
                <a:cs typeface="Arial"/>
              </a:rPr>
              <a:t>arr[i]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的位置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139224" y="9243624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170638" y="9254095"/>
            <a:ext cx="538831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5331479" y="9735140"/>
            <a:ext cx="203835" cy="87503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5000" spc="10" i="1">
                <a:latin typeface="Times New Roman"/>
                <a:cs typeface="Times New Roman"/>
              </a:rPr>
              <a:t>j</a:t>
            </a:r>
            <a:endParaRPr sz="5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选择排序法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947851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633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885614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917027" y="6742768"/>
            <a:ext cx="538779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802306" y="2981450"/>
            <a:ext cx="9192895" cy="1729105"/>
          </a:xfrm>
          <a:prstGeom prst="rect">
            <a:avLst/>
          </a:prstGeom>
        </p:spPr>
        <p:txBody>
          <a:bodyPr wrap="square" lIns="0" tIns="238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未排序</a:t>
            </a:r>
            <a:endParaRPr sz="4100">
              <a:latin typeface="Microsoft JhengHei UI"/>
              <a:cs typeface="Microsoft JhengHei UI"/>
            </a:endParaRPr>
          </a:p>
          <a:p>
            <a:pPr marL="46355">
              <a:lnSpc>
                <a:spcPct val="100000"/>
              </a:lnSpc>
              <a:spcBef>
                <a:spcPts val="1790"/>
              </a:spcBef>
            </a:pPr>
            <a:r>
              <a:rPr dirty="0" sz="4100" spc="5">
                <a:latin typeface="Arial"/>
                <a:cs typeface="Arial"/>
              </a:rPr>
              <a:t>arr[i…n)</a:t>
            </a:r>
            <a:r>
              <a:rPr dirty="0" sz="4100" spc="-10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中的最⼩值要放到</a:t>
            </a:r>
            <a:r>
              <a:rPr dirty="0" sz="4100" spc="105">
                <a:latin typeface="Microsoft JhengHei UI"/>
                <a:cs typeface="Microsoft JhengHei UI"/>
              </a:rPr>
              <a:t> </a:t>
            </a:r>
            <a:r>
              <a:rPr dirty="0" sz="4100">
                <a:latin typeface="Arial"/>
                <a:cs typeface="Arial"/>
              </a:rPr>
              <a:t>arr[i]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的位置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139224" y="9243624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170638" y="9254095"/>
            <a:ext cx="538831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618944" y="9343056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650356" y="9353526"/>
            <a:ext cx="538831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5331479" y="9735140"/>
            <a:ext cx="203835" cy="87503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5000" spc="10" i="1">
                <a:latin typeface="Times New Roman"/>
                <a:cs typeface="Times New Roman"/>
              </a:rPr>
              <a:t>j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080710" y="10099181"/>
            <a:ext cx="2150110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latin typeface="Arial"/>
                <a:cs typeface="Arial"/>
              </a:rPr>
              <a:t>minIndex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选择排序法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947851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76D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52633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20" y="0"/>
                </a:moveTo>
                <a:lnTo>
                  <a:pt x="160068" y="0"/>
                </a:lnTo>
                <a:lnTo>
                  <a:pt x="128214" y="122"/>
                </a:lnTo>
                <a:lnTo>
                  <a:pt x="82121" y="3308"/>
                </a:lnTo>
                <a:lnTo>
                  <a:pt x="30523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1" y="1000112"/>
                </a:lnTo>
                <a:lnTo>
                  <a:pt x="46976" y="1029787"/>
                </a:lnTo>
                <a:lnTo>
                  <a:pt x="102525" y="1046108"/>
                </a:lnTo>
                <a:lnTo>
                  <a:pt x="160068" y="1047088"/>
                </a:lnTo>
                <a:lnTo>
                  <a:pt x="887020" y="1047088"/>
                </a:lnTo>
                <a:lnTo>
                  <a:pt x="944562" y="1046108"/>
                </a:lnTo>
                <a:lnTo>
                  <a:pt x="1000112" y="1029787"/>
                </a:lnTo>
                <a:lnTo>
                  <a:pt x="1029787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87" y="46976"/>
                </a:lnTo>
                <a:lnTo>
                  <a:pt x="1000112" y="17301"/>
                </a:lnTo>
                <a:lnTo>
                  <a:pt x="944562" y="980"/>
                </a:lnTo>
                <a:lnTo>
                  <a:pt x="887020" y="0"/>
                </a:lnTo>
                <a:close/>
              </a:path>
            </a:pathLst>
          </a:custGeom>
          <a:solidFill>
            <a:srgbClr val="76D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85614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917027" y="6742768"/>
            <a:ext cx="538779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802306" y="2981450"/>
            <a:ext cx="9192895" cy="1729105"/>
          </a:xfrm>
          <a:prstGeom prst="rect">
            <a:avLst/>
          </a:prstGeom>
        </p:spPr>
        <p:txBody>
          <a:bodyPr wrap="square" lIns="0" tIns="238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未排序</a:t>
            </a:r>
            <a:endParaRPr sz="4100">
              <a:latin typeface="Microsoft JhengHei UI"/>
              <a:cs typeface="Microsoft JhengHei UI"/>
            </a:endParaRPr>
          </a:p>
          <a:p>
            <a:pPr marL="46355">
              <a:lnSpc>
                <a:spcPct val="100000"/>
              </a:lnSpc>
              <a:spcBef>
                <a:spcPts val="1790"/>
              </a:spcBef>
            </a:pPr>
            <a:r>
              <a:rPr dirty="0" sz="4100" spc="5">
                <a:latin typeface="Arial"/>
                <a:cs typeface="Arial"/>
              </a:rPr>
              <a:t>arr[i…n)</a:t>
            </a:r>
            <a:r>
              <a:rPr dirty="0" sz="4100" spc="-10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中的最⼩值要放到</a:t>
            </a:r>
            <a:r>
              <a:rPr dirty="0" sz="4100" spc="105">
                <a:latin typeface="Microsoft JhengHei UI"/>
                <a:cs typeface="Microsoft JhengHei UI"/>
              </a:rPr>
              <a:t> </a:t>
            </a:r>
            <a:r>
              <a:rPr dirty="0" sz="4100">
                <a:latin typeface="Arial"/>
                <a:cs typeface="Arial"/>
              </a:rPr>
              <a:t>arr[i]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的位置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139224" y="9243624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170638" y="9254095"/>
            <a:ext cx="538831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618944" y="9343056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650356" y="9353526"/>
            <a:ext cx="538831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5331479" y="9735140"/>
            <a:ext cx="203835" cy="87503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5000" spc="10" i="1">
                <a:latin typeface="Times New Roman"/>
                <a:cs typeface="Times New Roman"/>
              </a:rPr>
              <a:t>j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080710" y="10099181"/>
            <a:ext cx="2150110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latin typeface="Arial"/>
                <a:cs typeface="Arial"/>
              </a:rPr>
              <a:t>minIndex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选择排序法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947851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633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885614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917027" y="6742768"/>
            <a:ext cx="538779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802306" y="2981450"/>
            <a:ext cx="9192895" cy="1729105"/>
          </a:xfrm>
          <a:prstGeom prst="rect">
            <a:avLst/>
          </a:prstGeom>
        </p:spPr>
        <p:txBody>
          <a:bodyPr wrap="square" lIns="0" tIns="238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未排序</a:t>
            </a:r>
            <a:endParaRPr sz="4100">
              <a:latin typeface="Microsoft JhengHei UI"/>
              <a:cs typeface="Microsoft JhengHei UI"/>
            </a:endParaRPr>
          </a:p>
          <a:p>
            <a:pPr marL="46355">
              <a:lnSpc>
                <a:spcPct val="100000"/>
              </a:lnSpc>
              <a:spcBef>
                <a:spcPts val="1790"/>
              </a:spcBef>
            </a:pPr>
            <a:r>
              <a:rPr dirty="0" sz="4100" spc="5">
                <a:latin typeface="Arial"/>
                <a:cs typeface="Arial"/>
              </a:rPr>
              <a:t>arr[i…n)</a:t>
            </a:r>
            <a:r>
              <a:rPr dirty="0" sz="4100" spc="-10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中的最⼩值要放到</a:t>
            </a:r>
            <a:r>
              <a:rPr dirty="0" sz="4100" spc="105">
                <a:latin typeface="Microsoft JhengHei UI"/>
                <a:cs typeface="Microsoft JhengHei UI"/>
              </a:rPr>
              <a:t> </a:t>
            </a:r>
            <a:r>
              <a:rPr dirty="0" sz="4100">
                <a:latin typeface="Arial"/>
                <a:cs typeface="Arial"/>
              </a:rPr>
              <a:t>arr[i]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的位置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139224" y="9243624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170638" y="9254095"/>
            <a:ext cx="538831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5331479" y="9735140"/>
            <a:ext cx="203835" cy="87503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5000" spc="10" i="1">
                <a:latin typeface="Times New Roman"/>
                <a:cs typeface="Times New Roman"/>
              </a:rPr>
              <a:t>j</a:t>
            </a:r>
            <a:endParaRPr sz="5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选择排序法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947851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633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885614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917027" y="6742768"/>
            <a:ext cx="538779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802306" y="2981450"/>
            <a:ext cx="9192895" cy="1729105"/>
          </a:xfrm>
          <a:prstGeom prst="rect">
            <a:avLst/>
          </a:prstGeom>
        </p:spPr>
        <p:txBody>
          <a:bodyPr wrap="square" lIns="0" tIns="238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未排序</a:t>
            </a:r>
            <a:endParaRPr sz="4100">
              <a:latin typeface="Microsoft JhengHei UI"/>
              <a:cs typeface="Microsoft JhengHei UI"/>
            </a:endParaRPr>
          </a:p>
          <a:p>
            <a:pPr marL="46355">
              <a:lnSpc>
                <a:spcPct val="100000"/>
              </a:lnSpc>
              <a:spcBef>
                <a:spcPts val="1790"/>
              </a:spcBef>
            </a:pPr>
            <a:r>
              <a:rPr dirty="0" sz="4100" spc="5">
                <a:latin typeface="Arial"/>
                <a:cs typeface="Arial"/>
              </a:rPr>
              <a:t>arr[i…n)</a:t>
            </a:r>
            <a:r>
              <a:rPr dirty="0" sz="4100" spc="-10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中的最⼩值要放到</a:t>
            </a:r>
            <a:r>
              <a:rPr dirty="0" sz="4100" spc="105">
                <a:latin typeface="Microsoft JhengHei UI"/>
                <a:cs typeface="Microsoft JhengHei UI"/>
              </a:rPr>
              <a:t> </a:t>
            </a:r>
            <a:r>
              <a:rPr dirty="0" sz="4100">
                <a:latin typeface="Arial"/>
                <a:cs typeface="Arial"/>
              </a:rPr>
              <a:t>arr[i]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的位置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139224" y="9243624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170638" y="9254095"/>
            <a:ext cx="538831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5331479" y="9735140"/>
            <a:ext cx="203835" cy="87503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5000" spc="10" i="1">
                <a:latin typeface="Times New Roman"/>
                <a:cs typeface="Times New Roman"/>
              </a:rPr>
              <a:t>j</a:t>
            </a:r>
            <a:endParaRPr sz="5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选择排序法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947851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633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412521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443933" y="6742768"/>
            <a:ext cx="538768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802306" y="2981450"/>
            <a:ext cx="9192895" cy="1729105"/>
          </a:xfrm>
          <a:prstGeom prst="rect">
            <a:avLst/>
          </a:prstGeom>
        </p:spPr>
        <p:txBody>
          <a:bodyPr wrap="square" lIns="0" tIns="238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未排序</a:t>
            </a:r>
            <a:endParaRPr sz="4100">
              <a:latin typeface="Microsoft JhengHei UI"/>
              <a:cs typeface="Microsoft JhengHei UI"/>
            </a:endParaRPr>
          </a:p>
          <a:p>
            <a:pPr marL="46355">
              <a:lnSpc>
                <a:spcPct val="100000"/>
              </a:lnSpc>
              <a:spcBef>
                <a:spcPts val="1790"/>
              </a:spcBef>
            </a:pPr>
            <a:r>
              <a:rPr dirty="0" sz="4100" spc="5">
                <a:latin typeface="Arial"/>
                <a:cs typeface="Arial"/>
              </a:rPr>
              <a:t>arr[i…n)</a:t>
            </a:r>
            <a:r>
              <a:rPr dirty="0" sz="4100" spc="-10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中的最⼩值要放到</a:t>
            </a:r>
            <a:r>
              <a:rPr dirty="0" sz="4100" spc="105">
                <a:latin typeface="Microsoft JhengHei UI"/>
                <a:cs typeface="Microsoft JhengHei UI"/>
              </a:rPr>
              <a:t> </a:t>
            </a:r>
            <a:r>
              <a:rPr dirty="0" sz="4100">
                <a:latin typeface="Arial"/>
                <a:cs typeface="Arial"/>
              </a:rPr>
              <a:t>arr[i]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的位置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139224" y="9243624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170638" y="9254095"/>
            <a:ext cx="538831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5331479" y="9735140"/>
            <a:ext cx="203835" cy="87503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5000" spc="10" i="1">
                <a:latin typeface="Times New Roman"/>
                <a:cs typeface="Times New Roman"/>
              </a:rPr>
              <a:t>j</a:t>
            </a:r>
            <a:endParaRPr sz="5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选择排序法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947851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633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412521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443933" y="6742768"/>
            <a:ext cx="538768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802306" y="2981450"/>
            <a:ext cx="9192895" cy="1729105"/>
          </a:xfrm>
          <a:prstGeom prst="rect">
            <a:avLst/>
          </a:prstGeom>
        </p:spPr>
        <p:txBody>
          <a:bodyPr wrap="square" lIns="0" tIns="238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未排序</a:t>
            </a:r>
            <a:endParaRPr sz="4100">
              <a:latin typeface="Microsoft JhengHei UI"/>
              <a:cs typeface="Microsoft JhengHei UI"/>
            </a:endParaRPr>
          </a:p>
          <a:p>
            <a:pPr marL="46355">
              <a:lnSpc>
                <a:spcPct val="100000"/>
              </a:lnSpc>
              <a:spcBef>
                <a:spcPts val="1790"/>
              </a:spcBef>
            </a:pPr>
            <a:r>
              <a:rPr dirty="0" sz="4100" spc="5">
                <a:latin typeface="Arial"/>
                <a:cs typeface="Arial"/>
              </a:rPr>
              <a:t>arr[i…n)</a:t>
            </a:r>
            <a:r>
              <a:rPr dirty="0" sz="4100" spc="-10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中的最⼩值要放到</a:t>
            </a:r>
            <a:r>
              <a:rPr dirty="0" sz="4100" spc="105">
                <a:latin typeface="Microsoft JhengHei UI"/>
                <a:cs typeface="Microsoft JhengHei UI"/>
              </a:rPr>
              <a:t> </a:t>
            </a:r>
            <a:r>
              <a:rPr dirty="0" sz="4100">
                <a:latin typeface="Arial"/>
                <a:cs typeface="Arial"/>
              </a:rPr>
              <a:t>arr[i]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的位置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545752" y="9243624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577165" y="9254095"/>
            <a:ext cx="538727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0738525" y="9735140"/>
            <a:ext cx="203835" cy="87503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5000" spc="10" i="1">
                <a:latin typeface="Times New Roman"/>
                <a:cs typeface="Times New Roman"/>
              </a:rPr>
              <a:t>j</a:t>
            </a:r>
            <a:endParaRPr sz="5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1744" y="4782404"/>
            <a:ext cx="5889625" cy="1433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200" spc="30">
                <a:solidFill>
                  <a:srgbClr val="C9394A"/>
                </a:solidFill>
                <a:latin typeface="Microsoft JhengHei UI"/>
                <a:cs typeface="Microsoft JhengHei UI"/>
              </a:rPr>
              <a:t>选择排序法</a:t>
            </a:r>
            <a:endParaRPr sz="92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7570" y="8225330"/>
            <a:ext cx="2788920" cy="578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10" b="1">
                <a:solidFill>
                  <a:srgbClr val="474747"/>
                </a:solidFill>
                <a:latin typeface="Arial"/>
                <a:cs typeface="Arial"/>
              </a:rPr>
              <a:t>liuyubobobo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选择排序法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947851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633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412521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443933" y="6742768"/>
            <a:ext cx="538768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802306" y="2981450"/>
            <a:ext cx="9192895" cy="1729105"/>
          </a:xfrm>
          <a:prstGeom prst="rect">
            <a:avLst/>
          </a:prstGeom>
        </p:spPr>
        <p:txBody>
          <a:bodyPr wrap="square" lIns="0" tIns="238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未排序</a:t>
            </a:r>
            <a:endParaRPr sz="4100">
              <a:latin typeface="Microsoft JhengHei UI"/>
              <a:cs typeface="Microsoft JhengHei UI"/>
            </a:endParaRPr>
          </a:p>
          <a:p>
            <a:pPr marL="46355">
              <a:lnSpc>
                <a:spcPct val="100000"/>
              </a:lnSpc>
              <a:spcBef>
                <a:spcPts val="1790"/>
              </a:spcBef>
            </a:pPr>
            <a:r>
              <a:rPr dirty="0" sz="4100" spc="5">
                <a:latin typeface="Arial"/>
                <a:cs typeface="Arial"/>
              </a:rPr>
              <a:t>arr[i…n)</a:t>
            </a:r>
            <a:r>
              <a:rPr dirty="0" sz="4100" spc="-10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中的最⼩值要放到</a:t>
            </a:r>
            <a:r>
              <a:rPr dirty="0" sz="4100" spc="105">
                <a:latin typeface="Microsoft JhengHei UI"/>
                <a:cs typeface="Microsoft JhengHei UI"/>
              </a:rPr>
              <a:t> </a:t>
            </a:r>
            <a:r>
              <a:rPr dirty="0" sz="4100">
                <a:latin typeface="Arial"/>
                <a:cs typeface="Arial"/>
              </a:rPr>
              <a:t>arr[i]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的位置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238697" y="9323172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270111" y="9333642"/>
            <a:ext cx="538726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618944" y="9343056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650356" y="9353526"/>
            <a:ext cx="538831" cy="440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5431270" y="9814679"/>
            <a:ext cx="203835" cy="87503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5000" spc="10" i="1">
                <a:latin typeface="Times New Roman"/>
                <a:cs typeface="Times New Roman"/>
              </a:rPr>
              <a:t>j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080710" y="10099181"/>
            <a:ext cx="2150110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latin typeface="Arial"/>
                <a:cs typeface="Arial"/>
              </a:rPr>
              <a:t>minIndex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选择排序法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947851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20" y="0"/>
                </a:moveTo>
                <a:lnTo>
                  <a:pt x="160068" y="0"/>
                </a:lnTo>
                <a:lnTo>
                  <a:pt x="128214" y="122"/>
                </a:lnTo>
                <a:lnTo>
                  <a:pt x="82121" y="3308"/>
                </a:lnTo>
                <a:lnTo>
                  <a:pt x="30523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1" y="1000112"/>
                </a:lnTo>
                <a:lnTo>
                  <a:pt x="46976" y="1029787"/>
                </a:lnTo>
                <a:lnTo>
                  <a:pt x="102525" y="1046108"/>
                </a:lnTo>
                <a:lnTo>
                  <a:pt x="160068" y="1047088"/>
                </a:lnTo>
                <a:lnTo>
                  <a:pt x="887020" y="1047088"/>
                </a:lnTo>
                <a:lnTo>
                  <a:pt x="944562" y="1046108"/>
                </a:lnTo>
                <a:lnTo>
                  <a:pt x="1000112" y="1029787"/>
                </a:lnTo>
                <a:lnTo>
                  <a:pt x="1029787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87" y="46976"/>
                </a:lnTo>
                <a:lnTo>
                  <a:pt x="1000112" y="17301"/>
                </a:lnTo>
                <a:lnTo>
                  <a:pt x="944562" y="980"/>
                </a:lnTo>
                <a:lnTo>
                  <a:pt x="887020" y="0"/>
                </a:lnTo>
                <a:close/>
              </a:path>
            </a:pathLst>
          </a:custGeom>
          <a:solidFill>
            <a:srgbClr val="76D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52633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412521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443933" y="6742768"/>
            <a:ext cx="538768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802306" y="2981450"/>
            <a:ext cx="9192895" cy="1729105"/>
          </a:xfrm>
          <a:prstGeom prst="rect">
            <a:avLst/>
          </a:prstGeom>
        </p:spPr>
        <p:txBody>
          <a:bodyPr wrap="square" lIns="0" tIns="238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未排序</a:t>
            </a:r>
            <a:endParaRPr sz="4100">
              <a:latin typeface="Microsoft JhengHei UI"/>
              <a:cs typeface="Microsoft JhengHei UI"/>
            </a:endParaRPr>
          </a:p>
          <a:p>
            <a:pPr marL="46355">
              <a:lnSpc>
                <a:spcPct val="100000"/>
              </a:lnSpc>
              <a:spcBef>
                <a:spcPts val="1790"/>
              </a:spcBef>
            </a:pPr>
            <a:r>
              <a:rPr dirty="0" sz="4100" spc="5">
                <a:latin typeface="Arial"/>
                <a:cs typeface="Arial"/>
              </a:rPr>
              <a:t>arr[i…n)</a:t>
            </a:r>
            <a:r>
              <a:rPr dirty="0" sz="4100" spc="-10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中的最⼩值要放到</a:t>
            </a:r>
            <a:r>
              <a:rPr dirty="0" sz="4100" spc="105">
                <a:latin typeface="Microsoft JhengHei UI"/>
                <a:cs typeface="Microsoft JhengHei UI"/>
              </a:rPr>
              <a:t> </a:t>
            </a:r>
            <a:r>
              <a:rPr dirty="0" sz="4100">
                <a:latin typeface="Arial"/>
                <a:cs typeface="Arial"/>
              </a:rPr>
              <a:t>arr[i]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的位置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238697" y="9323172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270111" y="9333642"/>
            <a:ext cx="538726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618944" y="9343056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650356" y="9353526"/>
            <a:ext cx="538831" cy="440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5431270" y="9814679"/>
            <a:ext cx="203835" cy="87503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5000" spc="10" i="1">
                <a:latin typeface="Times New Roman"/>
                <a:cs typeface="Times New Roman"/>
              </a:rPr>
              <a:t>j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080710" y="10099181"/>
            <a:ext cx="2150110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latin typeface="Arial"/>
                <a:cs typeface="Arial"/>
              </a:rPr>
              <a:t>minIndex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选择排序法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947851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20" y="0"/>
                </a:moveTo>
                <a:lnTo>
                  <a:pt x="160068" y="0"/>
                </a:lnTo>
                <a:lnTo>
                  <a:pt x="128214" y="122"/>
                </a:lnTo>
                <a:lnTo>
                  <a:pt x="82121" y="3308"/>
                </a:lnTo>
                <a:lnTo>
                  <a:pt x="30523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1" y="1000112"/>
                </a:lnTo>
                <a:lnTo>
                  <a:pt x="46976" y="1029787"/>
                </a:lnTo>
                <a:lnTo>
                  <a:pt x="102525" y="1046108"/>
                </a:lnTo>
                <a:lnTo>
                  <a:pt x="160068" y="1047088"/>
                </a:lnTo>
                <a:lnTo>
                  <a:pt x="887020" y="1047088"/>
                </a:lnTo>
                <a:lnTo>
                  <a:pt x="944562" y="1046108"/>
                </a:lnTo>
                <a:lnTo>
                  <a:pt x="1000112" y="1029787"/>
                </a:lnTo>
                <a:lnTo>
                  <a:pt x="1029787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87" y="46976"/>
                </a:lnTo>
                <a:lnTo>
                  <a:pt x="1000112" y="17301"/>
                </a:lnTo>
                <a:lnTo>
                  <a:pt x="944562" y="980"/>
                </a:lnTo>
                <a:lnTo>
                  <a:pt x="88702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52633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412521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443933" y="6742768"/>
            <a:ext cx="538768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802306" y="2981450"/>
            <a:ext cx="9192895" cy="1729105"/>
          </a:xfrm>
          <a:prstGeom prst="rect">
            <a:avLst/>
          </a:prstGeom>
        </p:spPr>
        <p:txBody>
          <a:bodyPr wrap="square" lIns="0" tIns="238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未排序</a:t>
            </a:r>
            <a:endParaRPr sz="4100">
              <a:latin typeface="Microsoft JhengHei UI"/>
              <a:cs typeface="Microsoft JhengHei UI"/>
            </a:endParaRPr>
          </a:p>
          <a:p>
            <a:pPr marL="46355">
              <a:lnSpc>
                <a:spcPct val="100000"/>
              </a:lnSpc>
              <a:spcBef>
                <a:spcPts val="1790"/>
              </a:spcBef>
            </a:pPr>
            <a:r>
              <a:rPr dirty="0" sz="4100" spc="5">
                <a:latin typeface="Arial"/>
                <a:cs typeface="Arial"/>
              </a:rPr>
              <a:t>arr[i…n)</a:t>
            </a:r>
            <a:r>
              <a:rPr dirty="0" sz="4100" spc="-10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中的最⼩值要放到</a:t>
            </a:r>
            <a:r>
              <a:rPr dirty="0" sz="4100" spc="105">
                <a:latin typeface="Microsoft JhengHei UI"/>
                <a:cs typeface="Microsoft JhengHei UI"/>
              </a:rPr>
              <a:t> </a:t>
            </a:r>
            <a:r>
              <a:rPr dirty="0" sz="4100">
                <a:latin typeface="Arial"/>
                <a:cs typeface="Arial"/>
              </a:rPr>
              <a:t>arr[i]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的位置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238697" y="9323172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270111" y="9333642"/>
            <a:ext cx="538726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5431270" y="9814679"/>
            <a:ext cx="203835" cy="87503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5000" spc="10" i="1">
                <a:latin typeface="Times New Roman"/>
                <a:cs typeface="Times New Roman"/>
              </a:rPr>
              <a:t>j</a:t>
            </a:r>
            <a:endParaRPr sz="5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选择排序法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947851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20" y="0"/>
                </a:moveTo>
                <a:lnTo>
                  <a:pt x="160068" y="0"/>
                </a:lnTo>
                <a:lnTo>
                  <a:pt x="128214" y="122"/>
                </a:lnTo>
                <a:lnTo>
                  <a:pt x="82121" y="3308"/>
                </a:lnTo>
                <a:lnTo>
                  <a:pt x="30523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1" y="1000112"/>
                </a:lnTo>
                <a:lnTo>
                  <a:pt x="46976" y="1029787"/>
                </a:lnTo>
                <a:lnTo>
                  <a:pt x="102525" y="1046108"/>
                </a:lnTo>
                <a:lnTo>
                  <a:pt x="160068" y="1047088"/>
                </a:lnTo>
                <a:lnTo>
                  <a:pt x="887020" y="1047088"/>
                </a:lnTo>
                <a:lnTo>
                  <a:pt x="944562" y="1046108"/>
                </a:lnTo>
                <a:lnTo>
                  <a:pt x="1000112" y="1029787"/>
                </a:lnTo>
                <a:lnTo>
                  <a:pt x="1029787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87" y="46976"/>
                </a:lnTo>
                <a:lnTo>
                  <a:pt x="1000112" y="17301"/>
                </a:lnTo>
                <a:lnTo>
                  <a:pt x="944562" y="980"/>
                </a:lnTo>
                <a:lnTo>
                  <a:pt x="88702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52633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043088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074501" y="6742768"/>
            <a:ext cx="538831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802306" y="2981450"/>
            <a:ext cx="9192895" cy="1729105"/>
          </a:xfrm>
          <a:prstGeom prst="rect">
            <a:avLst/>
          </a:prstGeom>
        </p:spPr>
        <p:txBody>
          <a:bodyPr wrap="square" lIns="0" tIns="238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未排序</a:t>
            </a:r>
            <a:endParaRPr sz="4100">
              <a:latin typeface="Microsoft JhengHei UI"/>
              <a:cs typeface="Microsoft JhengHei UI"/>
            </a:endParaRPr>
          </a:p>
          <a:p>
            <a:pPr marL="46355">
              <a:lnSpc>
                <a:spcPct val="100000"/>
              </a:lnSpc>
              <a:spcBef>
                <a:spcPts val="1790"/>
              </a:spcBef>
            </a:pPr>
            <a:r>
              <a:rPr dirty="0" sz="4100" spc="5">
                <a:latin typeface="Arial"/>
                <a:cs typeface="Arial"/>
              </a:rPr>
              <a:t>arr[i…n)</a:t>
            </a:r>
            <a:r>
              <a:rPr dirty="0" sz="4100" spc="-10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中的最⼩值要放到</a:t>
            </a:r>
            <a:r>
              <a:rPr dirty="0" sz="4100" spc="105">
                <a:latin typeface="Microsoft JhengHei UI"/>
                <a:cs typeface="Microsoft JhengHei UI"/>
              </a:rPr>
              <a:t> </a:t>
            </a:r>
            <a:r>
              <a:rPr dirty="0" sz="4100">
                <a:latin typeface="Arial"/>
                <a:cs typeface="Arial"/>
              </a:rPr>
              <a:t>arr[i]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的位置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218580" y="9343056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249993" y="9353526"/>
            <a:ext cx="538831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2411307" y="9834567"/>
            <a:ext cx="203835" cy="87503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5000" spc="10" i="1">
                <a:latin typeface="Times New Roman"/>
                <a:cs typeface="Times New Roman"/>
              </a:rPr>
              <a:t>j</a:t>
            </a:r>
            <a:endParaRPr sz="5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选择排序法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947851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20" y="0"/>
                </a:moveTo>
                <a:lnTo>
                  <a:pt x="160068" y="0"/>
                </a:lnTo>
                <a:lnTo>
                  <a:pt x="128214" y="122"/>
                </a:lnTo>
                <a:lnTo>
                  <a:pt x="82121" y="3308"/>
                </a:lnTo>
                <a:lnTo>
                  <a:pt x="30523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1" y="1000112"/>
                </a:lnTo>
                <a:lnTo>
                  <a:pt x="46976" y="1029787"/>
                </a:lnTo>
                <a:lnTo>
                  <a:pt x="102525" y="1046108"/>
                </a:lnTo>
                <a:lnTo>
                  <a:pt x="160068" y="1047088"/>
                </a:lnTo>
                <a:lnTo>
                  <a:pt x="887020" y="1047088"/>
                </a:lnTo>
                <a:lnTo>
                  <a:pt x="944562" y="1046108"/>
                </a:lnTo>
                <a:lnTo>
                  <a:pt x="1000112" y="1029787"/>
                </a:lnTo>
                <a:lnTo>
                  <a:pt x="1029787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87" y="46976"/>
                </a:lnTo>
                <a:lnTo>
                  <a:pt x="1000112" y="17301"/>
                </a:lnTo>
                <a:lnTo>
                  <a:pt x="944562" y="980"/>
                </a:lnTo>
                <a:lnTo>
                  <a:pt x="88702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52633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043088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074501" y="6742768"/>
            <a:ext cx="538831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218580" y="9343056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249993" y="9353526"/>
            <a:ext cx="538831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802306" y="2981450"/>
            <a:ext cx="11443970" cy="1729105"/>
          </a:xfrm>
          <a:prstGeom prst="rect">
            <a:avLst/>
          </a:prstGeom>
        </p:spPr>
        <p:txBody>
          <a:bodyPr wrap="square" lIns="0" tIns="238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80"/>
              </a:spcBef>
              <a:tabLst>
                <a:tab pos="4273550" algn="l"/>
                <a:tab pos="8812530" algn="l"/>
              </a:tabLst>
            </a:pPr>
            <a:r>
              <a:rPr dirty="0" sz="4100" spc="5">
                <a:latin typeface="Arial"/>
                <a:cs typeface="Arial"/>
              </a:rPr>
              <a:t>arr[i…n</a:t>
            </a:r>
            <a:r>
              <a:rPr dirty="0" sz="4100" spc="5">
                <a:latin typeface="Arial"/>
                <a:cs typeface="Arial"/>
              </a:rPr>
              <a:t>)</a:t>
            </a:r>
            <a:r>
              <a:rPr dirty="0" sz="4100" spc="10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未排序</a:t>
            </a:r>
            <a:r>
              <a:rPr dirty="0" sz="4100">
                <a:latin typeface="Microsoft JhengHei UI"/>
                <a:cs typeface="Microsoft JhengHei UI"/>
              </a:rPr>
              <a:t>	</a:t>
            </a:r>
            <a:r>
              <a:rPr dirty="0" sz="4100" spc="5">
                <a:latin typeface="Arial"/>
                <a:cs typeface="Arial"/>
              </a:rPr>
              <a:t>arr[0…i</a:t>
            </a:r>
            <a:r>
              <a:rPr dirty="0" sz="4100" spc="5">
                <a:latin typeface="Arial"/>
                <a:cs typeface="Arial"/>
              </a:rPr>
              <a:t>)</a:t>
            </a:r>
            <a:r>
              <a:rPr dirty="0" sz="4100" spc="10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已排序</a:t>
            </a:r>
            <a:r>
              <a:rPr dirty="0" sz="4100">
                <a:latin typeface="Microsoft JhengHei UI"/>
                <a:cs typeface="Microsoft JhengHei UI"/>
              </a:rPr>
              <a:t>	</a:t>
            </a:r>
            <a:r>
              <a:rPr dirty="0" sz="4100" spc="20">
                <a:solidFill>
                  <a:srgbClr val="BA454E"/>
                </a:solidFill>
                <a:latin typeface="Microsoft JhengHei UI"/>
                <a:cs typeface="Microsoft JhengHei UI"/>
              </a:rPr>
              <a:t>循环不变量</a:t>
            </a:r>
            <a:endParaRPr sz="4100">
              <a:latin typeface="Microsoft JhengHei UI"/>
              <a:cs typeface="Microsoft JhengHei UI"/>
            </a:endParaRPr>
          </a:p>
          <a:p>
            <a:pPr marL="46355">
              <a:lnSpc>
                <a:spcPct val="100000"/>
              </a:lnSpc>
              <a:spcBef>
                <a:spcPts val="1790"/>
              </a:spcBef>
            </a:pP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中的最⼩值要放到</a:t>
            </a:r>
            <a:r>
              <a:rPr dirty="0" sz="4100" spc="114">
                <a:latin typeface="Microsoft JhengHei UI"/>
                <a:cs typeface="Microsoft JhengHei UI"/>
              </a:rPr>
              <a:t> </a:t>
            </a:r>
            <a:r>
              <a:rPr dirty="0" sz="4100">
                <a:latin typeface="Arial"/>
                <a:cs typeface="Arial"/>
              </a:rPr>
              <a:t>arr[i]</a:t>
            </a:r>
            <a:r>
              <a:rPr dirty="0" sz="4100" spc="10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的位置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411307" y="9834567"/>
            <a:ext cx="203835" cy="87503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5000" spc="10" i="1">
                <a:latin typeface="Times New Roman"/>
                <a:cs typeface="Times New Roman"/>
              </a:rPr>
              <a:t>j</a:t>
            </a:r>
            <a:endParaRPr sz="5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9006" y="4782404"/>
            <a:ext cx="8234680" cy="1433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200" spc="30">
                <a:solidFill>
                  <a:srgbClr val="C9394A"/>
                </a:solidFill>
                <a:latin typeface="Microsoft JhengHei UI"/>
                <a:cs typeface="Microsoft JhengHei UI"/>
              </a:rPr>
              <a:t>实现选择排序法</a:t>
            </a:r>
            <a:endParaRPr sz="92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7570" y="8225330"/>
            <a:ext cx="2788920" cy="578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10" b="1">
                <a:solidFill>
                  <a:srgbClr val="474747"/>
                </a:solidFill>
                <a:latin typeface="Arial"/>
                <a:cs typeface="Arial"/>
              </a:rPr>
              <a:t>liuyubobobo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52142" y="1050574"/>
            <a:ext cx="7988300" cy="1390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950" spc="5">
                <a:solidFill>
                  <a:srgbClr val="C9394A"/>
                </a:solidFill>
                <a:latin typeface="Microsoft JhengHei UI"/>
                <a:cs typeface="Microsoft JhengHei UI"/>
              </a:rPr>
              <a:t>实现选择排序法</a:t>
            </a:r>
            <a:endParaRPr sz="895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4701" y="6170805"/>
            <a:ext cx="4423410" cy="779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950" spc="-5">
                <a:solidFill>
                  <a:srgbClr val="C9394A"/>
                </a:solidFill>
                <a:latin typeface="Microsoft JhengHei UI"/>
                <a:cs typeface="Microsoft JhengHei UI"/>
              </a:rPr>
              <a:t>实现选择排序法</a:t>
            </a:r>
            <a:endParaRPr sz="495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88114" y="4782404"/>
            <a:ext cx="4716780" cy="1433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200" spc="30">
                <a:solidFill>
                  <a:srgbClr val="C9394A"/>
                </a:solidFill>
                <a:latin typeface="Microsoft JhengHei UI"/>
                <a:cs typeface="Microsoft JhengHei UI"/>
              </a:rPr>
              <a:t>使⽤泛型</a:t>
            </a:r>
            <a:endParaRPr sz="92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7570" y="8225330"/>
            <a:ext cx="2788920" cy="578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10" b="1">
                <a:solidFill>
                  <a:srgbClr val="474747"/>
                </a:solidFill>
                <a:latin typeface="Arial"/>
                <a:cs typeface="Arial"/>
              </a:rPr>
              <a:t>liuyubobobo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58477" y="1050574"/>
            <a:ext cx="4575810" cy="1390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950" spc="5">
                <a:solidFill>
                  <a:srgbClr val="C9394A"/>
                </a:solidFill>
                <a:latin typeface="Microsoft JhengHei UI"/>
                <a:cs typeface="Microsoft JhengHei UI"/>
              </a:rPr>
              <a:t>使⽤泛型</a:t>
            </a:r>
            <a:endParaRPr sz="895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77081" y="6170805"/>
            <a:ext cx="2538730" cy="779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950" spc="-5">
                <a:solidFill>
                  <a:srgbClr val="C9394A"/>
                </a:solidFill>
                <a:latin typeface="Microsoft JhengHei UI"/>
                <a:cs typeface="Microsoft JhengHei UI"/>
              </a:rPr>
              <a:t>使⽤泛型</a:t>
            </a:r>
            <a:endParaRPr sz="495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9897" y="4782404"/>
            <a:ext cx="11753215" cy="1433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200" spc="30">
                <a:solidFill>
                  <a:srgbClr val="C9394A"/>
                </a:solidFill>
                <a:latin typeface="Microsoft JhengHei UI"/>
                <a:cs typeface="Microsoft JhengHei UI"/>
              </a:rPr>
              <a:t>在算法中使⽤⾃定义类</a:t>
            </a:r>
            <a:endParaRPr sz="92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7570" y="8225330"/>
            <a:ext cx="2788920" cy="578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10" b="1">
                <a:solidFill>
                  <a:srgbClr val="474747"/>
                </a:solidFill>
                <a:latin typeface="Arial"/>
                <a:cs typeface="Arial"/>
              </a:rPr>
              <a:t>liuyubobobo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选择排序法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46237" y="4053668"/>
            <a:ext cx="9070340" cy="6287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20">
                <a:latin typeface="Microsoft JhengHei UI"/>
                <a:cs typeface="Microsoft JhengHei UI"/>
              </a:rPr>
              <a:t>先把最⼩的拿出来</a:t>
            </a:r>
            <a:endParaRPr sz="4100">
              <a:latin typeface="Microsoft JhengHei UI"/>
              <a:cs typeface="Microsoft JhengHei UI"/>
            </a:endParaRPr>
          </a:p>
          <a:p>
            <a:pPr marL="12700" marR="2767330">
              <a:lnSpc>
                <a:spcPct val="200500"/>
              </a:lnSpc>
            </a:pPr>
            <a:r>
              <a:rPr dirty="0" sz="4100" spc="20">
                <a:latin typeface="Microsoft JhengHei UI"/>
                <a:cs typeface="Microsoft JhengHei UI"/>
              </a:rPr>
              <a:t>剩下的，再把最⼩的拿出来 剩下的，再把最⼩的拿出来</a:t>
            </a:r>
            <a:endParaRPr sz="4100">
              <a:latin typeface="Microsoft JhengHei UI"/>
              <a:cs typeface="Microsoft JhengHei UI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3200">
              <a:latin typeface="Microsoft JhengHei UI"/>
              <a:cs typeface="Microsoft JhengHei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100" spc="10">
                <a:latin typeface="Arial"/>
                <a:cs typeface="Arial"/>
              </a:rPr>
              <a:t>….</a:t>
            </a:r>
            <a:endParaRPr sz="4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>
              <a:latin typeface="Arial"/>
              <a:cs typeface="Arial"/>
            </a:endParaRPr>
          </a:p>
          <a:p>
            <a:pPr marL="156845">
              <a:lnSpc>
                <a:spcPct val="100000"/>
              </a:lnSpc>
            </a:pPr>
            <a:r>
              <a:rPr dirty="0" sz="4100" spc="20">
                <a:latin typeface="Microsoft JhengHei UI"/>
                <a:cs typeface="Microsoft JhengHei UI"/>
              </a:rPr>
              <a:t>每次选择还没处理的元素⾥最⼩的元素</a:t>
            </a:r>
            <a:endParaRPr sz="410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806" y="1050574"/>
            <a:ext cx="11401425" cy="1390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950" spc="5">
                <a:solidFill>
                  <a:srgbClr val="C9394A"/>
                </a:solidFill>
                <a:latin typeface="Microsoft JhengHei UI"/>
                <a:cs typeface="Microsoft JhengHei UI"/>
              </a:rPr>
              <a:t>在算法中使⽤⾃定义类</a:t>
            </a:r>
            <a:endParaRPr sz="895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4073" y="6170805"/>
            <a:ext cx="4425315" cy="779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950" spc="-5">
                <a:solidFill>
                  <a:srgbClr val="C9394A"/>
                </a:solidFill>
                <a:latin typeface="Microsoft JhengHei UI"/>
                <a:cs typeface="Microsoft JhengHei UI"/>
              </a:rPr>
              <a:t>设计</a:t>
            </a:r>
            <a:r>
              <a:rPr dirty="0" sz="4950" spc="100">
                <a:solidFill>
                  <a:srgbClr val="C9394A"/>
                </a:solidFill>
                <a:latin typeface="Microsoft JhengHei UI"/>
                <a:cs typeface="Microsoft JhengHei UI"/>
              </a:rPr>
              <a:t> </a:t>
            </a:r>
            <a:r>
              <a:rPr dirty="0" sz="4950" spc="-5">
                <a:solidFill>
                  <a:srgbClr val="C9394A"/>
                </a:solidFill>
                <a:latin typeface="Arial"/>
                <a:cs typeface="Arial"/>
              </a:rPr>
              <a:t>Student</a:t>
            </a:r>
            <a:r>
              <a:rPr dirty="0" sz="4950" spc="-40">
                <a:solidFill>
                  <a:srgbClr val="C9394A"/>
                </a:solidFill>
                <a:latin typeface="Arial"/>
                <a:cs typeface="Arial"/>
              </a:rPr>
              <a:t> </a:t>
            </a:r>
            <a:r>
              <a:rPr dirty="0" sz="4950" spc="-5">
                <a:solidFill>
                  <a:srgbClr val="C9394A"/>
                </a:solidFill>
                <a:latin typeface="Microsoft JhengHei UI"/>
                <a:cs typeface="Microsoft JhengHei UI"/>
              </a:rPr>
              <a:t>类</a:t>
            </a:r>
            <a:endParaRPr sz="495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35"/>
              </a:spcBef>
            </a:pPr>
            <a:r>
              <a:rPr dirty="0" spc="30"/>
              <a:t>选择排序法的复杂度分析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57570" y="8225330"/>
            <a:ext cx="2788920" cy="578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10" b="1">
                <a:solidFill>
                  <a:srgbClr val="474747"/>
                </a:solidFill>
                <a:latin typeface="Arial"/>
                <a:cs typeface="Arial"/>
              </a:rPr>
              <a:t>liuyubobobo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502" y="1312106"/>
            <a:ext cx="10391775" cy="11563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选择排序法的复杂度分析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78410" y="3409185"/>
            <a:ext cx="6031230" cy="528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300" spc="-5" b="1">
                <a:solidFill>
                  <a:srgbClr val="011480"/>
                </a:solidFill>
                <a:latin typeface="Arial"/>
                <a:cs typeface="Arial"/>
              </a:rPr>
              <a:t>for</a:t>
            </a:r>
            <a:r>
              <a:rPr dirty="0" sz="3300" spc="-5">
                <a:latin typeface="Arial"/>
                <a:cs typeface="Arial"/>
              </a:rPr>
              <a:t>(</a:t>
            </a:r>
            <a:r>
              <a:rPr dirty="0" sz="3300" spc="-5" b="1">
                <a:solidFill>
                  <a:srgbClr val="011480"/>
                </a:solidFill>
                <a:latin typeface="Arial"/>
                <a:cs typeface="Arial"/>
              </a:rPr>
              <a:t>int </a:t>
            </a:r>
            <a:r>
              <a:rPr dirty="0" sz="3300" spc="-5">
                <a:latin typeface="Arial"/>
                <a:cs typeface="Arial"/>
              </a:rPr>
              <a:t>i = </a:t>
            </a:r>
            <a:r>
              <a:rPr dirty="0" sz="3300" spc="-5">
                <a:solidFill>
                  <a:srgbClr val="0432FE"/>
                </a:solidFill>
                <a:latin typeface="Arial"/>
                <a:cs typeface="Arial"/>
              </a:rPr>
              <a:t>0</a:t>
            </a:r>
            <a:r>
              <a:rPr dirty="0" sz="3300" spc="-5">
                <a:latin typeface="Arial"/>
                <a:cs typeface="Arial"/>
              </a:rPr>
              <a:t>; i &lt; </a:t>
            </a:r>
            <a:r>
              <a:rPr dirty="0" sz="3300" spc="-20">
                <a:latin typeface="Arial"/>
                <a:cs typeface="Arial"/>
              </a:rPr>
              <a:t>arr.</a:t>
            </a:r>
            <a:r>
              <a:rPr dirty="0" sz="3300" spc="-20" b="1">
                <a:solidFill>
                  <a:srgbClr val="66177A"/>
                </a:solidFill>
                <a:latin typeface="Arial"/>
                <a:cs typeface="Arial"/>
              </a:rPr>
              <a:t>length</a:t>
            </a:r>
            <a:r>
              <a:rPr dirty="0" sz="3300" spc="-20">
                <a:latin typeface="Arial"/>
                <a:cs typeface="Arial"/>
              </a:rPr>
              <a:t>; </a:t>
            </a:r>
            <a:r>
              <a:rPr dirty="0" sz="3300" spc="-5">
                <a:latin typeface="Arial"/>
                <a:cs typeface="Arial"/>
              </a:rPr>
              <a:t>i</a:t>
            </a:r>
            <a:r>
              <a:rPr dirty="0" sz="3300" spc="5">
                <a:latin typeface="Arial"/>
                <a:cs typeface="Arial"/>
              </a:rPr>
              <a:t> </a:t>
            </a:r>
            <a:r>
              <a:rPr dirty="0" sz="3300" spc="-5">
                <a:latin typeface="Arial"/>
                <a:cs typeface="Arial"/>
              </a:rPr>
              <a:t>++){</a:t>
            </a:r>
            <a:endParaRPr sz="3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3820" y="4406013"/>
            <a:ext cx="7484745" cy="313372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3300" spc="-5" i="1">
                <a:solidFill>
                  <a:srgbClr val="808080"/>
                </a:solidFill>
                <a:latin typeface="Arial"/>
                <a:cs typeface="Arial"/>
              </a:rPr>
              <a:t>//</a:t>
            </a:r>
            <a:r>
              <a:rPr dirty="0" sz="3300" spc="-10" i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3300" spc="-5">
                <a:solidFill>
                  <a:srgbClr val="808080"/>
                </a:solidFill>
                <a:latin typeface="Microsoft JhengHei UI"/>
                <a:cs typeface="Microsoft JhengHei UI"/>
              </a:rPr>
              <a:t>选择</a:t>
            </a:r>
            <a:r>
              <a:rPr dirty="0" sz="3300" spc="90">
                <a:solidFill>
                  <a:srgbClr val="808080"/>
                </a:solidFill>
                <a:latin typeface="Microsoft JhengHei UI"/>
                <a:cs typeface="Microsoft JhengHei UI"/>
              </a:rPr>
              <a:t> </a:t>
            </a:r>
            <a:r>
              <a:rPr dirty="0" sz="3300" spc="-10" i="1">
                <a:solidFill>
                  <a:srgbClr val="808080"/>
                </a:solidFill>
                <a:latin typeface="Arial"/>
                <a:cs typeface="Arial"/>
              </a:rPr>
              <a:t>arr[i...n)</a:t>
            </a:r>
            <a:r>
              <a:rPr dirty="0" sz="3300" spc="5" i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3300" spc="-5">
                <a:solidFill>
                  <a:srgbClr val="808080"/>
                </a:solidFill>
                <a:latin typeface="Microsoft JhengHei UI"/>
                <a:cs typeface="Microsoft JhengHei UI"/>
              </a:rPr>
              <a:t>中的最⼩值的索引</a:t>
            </a:r>
            <a:endParaRPr sz="3300">
              <a:latin typeface="Microsoft JhengHei UI"/>
              <a:cs typeface="Microsoft JhengHei UI"/>
            </a:endParaRPr>
          </a:p>
          <a:p>
            <a:pPr marL="12700">
              <a:lnSpc>
                <a:spcPts val="3960"/>
              </a:lnSpc>
              <a:spcBef>
                <a:spcPts val="360"/>
              </a:spcBef>
            </a:pPr>
            <a:r>
              <a:rPr dirty="0" sz="3300" spc="-5" b="1">
                <a:solidFill>
                  <a:srgbClr val="011480"/>
                </a:solidFill>
                <a:latin typeface="Arial"/>
                <a:cs typeface="Arial"/>
              </a:rPr>
              <a:t>int </a:t>
            </a:r>
            <a:r>
              <a:rPr dirty="0" sz="3300" spc="-10">
                <a:latin typeface="Arial"/>
                <a:cs typeface="Arial"/>
              </a:rPr>
              <a:t>minIndex </a:t>
            </a:r>
            <a:r>
              <a:rPr dirty="0" sz="3300" spc="-5">
                <a:latin typeface="Arial"/>
                <a:cs typeface="Arial"/>
              </a:rPr>
              <a:t>=</a:t>
            </a:r>
            <a:r>
              <a:rPr dirty="0" sz="3300" spc="5">
                <a:latin typeface="Arial"/>
                <a:cs typeface="Arial"/>
              </a:rPr>
              <a:t> </a:t>
            </a:r>
            <a:r>
              <a:rPr dirty="0" sz="3300" spc="-10">
                <a:latin typeface="Arial"/>
                <a:cs typeface="Arial"/>
              </a:rPr>
              <a:t>i;</a:t>
            </a:r>
            <a:endParaRPr sz="3300">
              <a:latin typeface="Arial"/>
              <a:cs typeface="Arial"/>
            </a:endParaRPr>
          </a:p>
          <a:p>
            <a:pPr marL="12700">
              <a:lnSpc>
                <a:spcPts val="3960"/>
              </a:lnSpc>
            </a:pPr>
            <a:r>
              <a:rPr dirty="0" sz="3300" spc="-5" b="1">
                <a:solidFill>
                  <a:srgbClr val="011480"/>
                </a:solidFill>
                <a:latin typeface="Arial"/>
                <a:cs typeface="Arial"/>
              </a:rPr>
              <a:t>for</a:t>
            </a:r>
            <a:r>
              <a:rPr dirty="0" sz="3300" spc="-5">
                <a:latin typeface="Arial"/>
                <a:cs typeface="Arial"/>
              </a:rPr>
              <a:t>(</a:t>
            </a:r>
            <a:r>
              <a:rPr dirty="0" sz="3300" spc="-5" b="1">
                <a:solidFill>
                  <a:srgbClr val="011480"/>
                </a:solidFill>
                <a:latin typeface="Arial"/>
                <a:cs typeface="Arial"/>
              </a:rPr>
              <a:t>int </a:t>
            </a:r>
            <a:r>
              <a:rPr dirty="0" sz="3300" spc="-5">
                <a:latin typeface="Arial"/>
                <a:cs typeface="Arial"/>
              </a:rPr>
              <a:t>j = i; j &lt; </a:t>
            </a:r>
            <a:r>
              <a:rPr dirty="0" sz="3300" spc="-20">
                <a:latin typeface="Arial"/>
                <a:cs typeface="Arial"/>
              </a:rPr>
              <a:t>arr.</a:t>
            </a:r>
            <a:r>
              <a:rPr dirty="0" sz="3300" spc="-20" b="1">
                <a:solidFill>
                  <a:srgbClr val="66177A"/>
                </a:solidFill>
                <a:latin typeface="Arial"/>
                <a:cs typeface="Arial"/>
              </a:rPr>
              <a:t>length</a:t>
            </a:r>
            <a:r>
              <a:rPr dirty="0" sz="3300" spc="-20">
                <a:latin typeface="Arial"/>
                <a:cs typeface="Arial"/>
              </a:rPr>
              <a:t>; </a:t>
            </a:r>
            <a:r>
              <a:rPr dirty="0" sz="3300" spc="-5">
                <a:latin typeface="Arial"/>
                <a:cs typeface="Arial"/>
              </a:rPr>
              <a:t>j</a:t>
            </a:r>
            <a:r>
              <a:rPr dirty="0" sz="3300" spc="15">
                <a:latin typeface="Arial"/>
                <a:cs typeface="Arial"/>
              </a:rPr>
              <a:t> </a:t>
            </a:r>
            <a:r>
              <a:rPr dirty="0" sz="3300" spc="-5">
                <a:latin typeface="Arial"/>
                <a:cs typeface="Arial"/>
              </a:rPr>
              <a:t>++){</a:t>
            </a:r>
            <a:endParaRPr sz="3300">
              <a:latin typeface="Arial"/>
              <a:cs typeface="Arial"/>
            </a:endParaRPr>
          </a:p>
          <a:p>
            <a:pPr marL="944244" marR="5080" indent="-466725">
              <a:lnSpc>
                <a:spcPts val="3960"/>
              </a:lnSpc>
              <a:spcBef>
                <a:spcPts val="130"/>
              </a:spcBef>
            </a:pPr>
            <a:r>
              <a:rPr dirty="0" sz="3300" spc="-15" b="1">
                <a:solidFill>
                  <a:srgbClr val="011480"/>
                </a:solidFill>
                <a:latin typeface="Arial"/>
                <a:cs typeface="Arial"/>
              </a:rPr>
              <a:t>if</a:t>
            </a:r>
            <a:r>
              <a:rPr dirty="0" sz="3300" spc="-15">
                <a:latin typeface="Arial"/>
                <a:cs typeface="Arial"/>
              </a:rPr>
              <a:t>(arr[j].compareTo(arr[minIndex]) </a:t>
            </a:r>
            <a:r>
              <a:rPr dirty="0" sz="3300" spc="-5">
                <a:latin typeface="Arial"/>
                <a:cs typeface="Arial"/>
              </a:rPr>
              <a:t>&lt; </a:t>
            </a:r>
            <a:r>
              <a:rPr dirty="0" sz="3300" spc="-5">
                <a:solidFill>
                  <a:srgbClr val="0432FE"/>
                </a:solidFill>
                <a:latin typeface="Arial"/>
                <a:cs typeface="Arial"/>
              </a:rPr>
              <a:t>0</a:t>
            </a:r>
            <a:r>
              <a:rPr dirty="0" sz="3300" spc="-5">
                <a:latin typeface="Arial"/>
                <a:cs typeface="Arial"/>
              </a:rPr>
              <a:t>)  </a:t>
            </a:r>
            <a:r>
              <a:rPr dirty="0" sz="3300" spc="-10">
                <a:latin typeface="Arial"/>
                <a:cs typeface="Arial"/>
              </a:rPr>
              <a:t>minIndex </a:t>
            </a:r>
            <a:r>
              <a:rPr dirty="0" sz="3300" spc="-5">
                <a:latin typeface="Arial"/>
                <a:cs typeface="Arial"/>
              </a:rPr>
              <a:t>=</a:t>
            </a:r>
            <a:r>
              <a:rPr dirty="0" sz="3300" spc="5">
                <a:latin typeface="Arial"/>
                <a:cs typeface="Arial"/>
              </a:rPr>
              <a:t> </a:t>
            </a:r>
            <a:r>
              <a:rPr dirty="0" sz="3300" spc="-10">
                <a:latin typeface="Arial"/>
                <a:cs typeface="Arial"/>
              </a:rPr>
              <a:t>j;</a:t>
            </a:r>
            <a:endParaRPr sz="3300">
              <a:latin typeface="Arial"/>
              <a:cs typeface="Arial"/>
            </a:endParaRPr>
          </a:p>
          <a:p>
            <a:pPr marL="12700">
              <a:lnSpc>
                <a:spcPts val="3825"/>
              </a:lnSpc>
            </a:pPr>
            <a:r>
              <a:rPr dirty="0" sz="3300" spc="-5">
                <a:latin typeface="Arial"/>
                <a:cs typeface="Arial"/>
              </a:rPr>
              <a:t>}</a:t>
            </a:r>
            <a:endParaRPr sz="3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8410" y="8016383"/>
            <a:ext cx="4611370" cy="1030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78155">
              <a:lnSpc>
                <a:spcPts val="3960"/>
              </a:lnSpc>
              <a:spcBef>
                <a:spcPts val="95"/>
              </a:spcBef>
            </a:pPr>
            <a:r>
              <a:rPr dirty="0" sz="3300" spc="-25" i="1">
                <a:latin typeface="Arial"/>
                <a:cs typeface="Arial"/>
              </a:rPr>
              <a:t>swap</a:t>
            </a:r>
            <a:r>
              <a:rPr dirty="0" sz="3300" spc="-25">
                <a:latin typeface="Arial"/>
                <a:cs typeface="Arial"/>
              </a:rPr>
              <a:t>(arr, </a:t>
            </a:r>
            <a:r>
              <a:rPr dirty="0" sz="3300" spc="-5">
                <a:latin typeface="Arial"/>
                <a:cs typeface="Arial"/>
              </a:rPr>
              <a:t>i,</a:t>
            </a:r>
            <a:r>
              <a:rPr dirty="0" sz="3300" spc="-10">
                <a:latin typeface="Arial"/>
                <a:cs typeface="Arial"/>
              </a:rPr>
              <a:t> </a:t>
            </a:r>
            <a:r>
              <a:rPr dirty="0" sz="3300" spc="-5">
                <a:latin typeface="Arial"/>
                <a:cs typeface="Arial"/>
              </a:rPr>
              <a:t>minIndex);</a:t>
            </a:r>
            <a:endParaRPr sz="3300">
              <a:latin typeface="Arial"/>
              <a:cs typeface="Arial"/>
            </a:endParaRPr>
          </a:p>
          <a:p>
            <a:pPr marL="12700">
              <a:lnSpc>
                <a:spcPts val="3960"/>
              </a:lnSpc>
            </a:pPr>
            <a:r>
              <a:rPr dirty="0" sz="3300" spc="-5">
                <a:latin typeface="Arial"/>
                <a:cs typeface="Arial"/>
              </a:rPr>
              <a:t>}</a:t>
            </a:r>
            <a:endParaRPr sz="3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55461" y="9052688"/>
            <a:ext cx="1610360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latin typeface="Arial"/>
                <a:cs typeface="Arial"/>
              </a:rPr>
              <a:t>O(n^2)</a:t>
            </a:r>
            <a:endParaRPr sz="4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55461" y="3468869"/>
            <a:ext cx="4100829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latin typeface="Arial"/>
                <a:cs typeface="Arial"/>
              </a:rPr>
              <a:t>1 + 2 + 3 + </a:t>
            </a:r>
            <a:r>
              <a:rPr dirty="0" sz="4100" spc="20">
                <a:latin typeface="Arial"/>
                <a:cs typeface="Arial"/>
              </a:rPr>
              <a:t>… </a:t>
            </a:r>
            <a:r>
              <a:rPr dirty="0" sz="4100" spc="10">
                <a:latin typeface="Arial"/>
                <a:cs typeface="Arial"/>
              </a:rPr>
              <a:t>+</a:t>
            </a:r>
            <a:r>
              <a:rPr dirty="0" sz="4100" spc="-114">
                <a:latin typeface="Arial"/>
                <a:cs typeface="Arial"/>
              </a:rPr>
              <a:t> </a:t>
            </a:r>
            <a:r>
              <a:rPr dirty="0" sz="4100" spc="10">
                <a:latin typeface="Arial"/>
                <a:cs typeface="Arial"/>
              </a:rPr>
              <a:t>n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7357" y="5033219"/>
            <a:ext cx="331470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latin typeface="Arial"/>
                <a:cs typeface="Arial"/>
              </a:rPr>
              <a:t>=</a:t>
            </a:r>
            <a:endParaRPr sz="4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12875" y="4302775"/>
            <a:ext cx="2667000" cy="1887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72845" marR="5080" indent="-1160780">
              <a:lnSpc>
                <a:spcPct val="122100"/>
              </a:lnSpc>
              <a:spcBef>
                <a:spcPts val="95"/>
              </a:spcBef>
            </a:pPr>
            <a:r>
              <a:rPr dirty="0" u="heavy" sz="5000" spc="-2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(1</a:t>
            </a:r>
            <a:r>
              <a:rPr dirty="0" u="heavy" sz="5000" spc="-47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5000" spc="-19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dirty="0" u="heavy" sz="5000" spc="-47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5000" spc="-1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heavy" sz="5000" spc="-1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dirty="0" u="heavy" sz="5000" spc="-7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5000" spc="-2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*</a:t>
            </a:r>
            <a:r>
              <a:rPr dirty="0" u="heavy" sz="5000" spc="-7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5000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 </a:t>
            </a:r>
            <a:r>
              <a:rPr dirty="0" sz="5000" spc="15" i="1">
                <a:latin typeface="Times New Roman"/>
                <a:cs typeface="Times New Roman"/>
              </a:rPr>
              <a:t> </a:t>
            </a:r>
            <a:r>
              <a:rPr dirty="0" sz="5000" spc="-215">
                <a:latin typeface="Tahoma"/>
                <a:cs typeface="Tahoma"/>
              </a:rPr>
              <a:t>2</a:t>
            </a:r>
            <a:endParaRPr sz="5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41855" y="6957124"/>
            <a:ext cx="331470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latin typeface="Arial"/>
                <a:cs typeface="Arial"/>
              </a:rPr>
              <a:t>=</a:t>
            </a:r>
            <a:endParaRPr sz="4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88789" y="6226891"/>
            <a:ext cx="345440" cy="1887220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dirty="0" u="heavy" sz="5000" spc="-2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endParaRPr sz="5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sz="5000" spc="-215">
                <a:latin typeface="Tahoma"/>
                <a:cs typeface="Tahoma"/>
              </a:rPr>
              <a:t>2</a:t>
            </a:r>
            <a:endParaRPr sz="5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059886" y="6789749"/>
            <a:ext cx="252729" cy="5708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550" spc="-150">
                <a:latin typeface="Tahoma"/>
                <a:cs typeface="Tahoma"/>
              </a:rPr>
              <a:t>2</a:t>
            </a:r>
            <a:endParaRPr sz="35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05865" y="6840990"/>
            <a:ext cx="1186815" cy="793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35330" algn="l"/>
              </a:tabLst>
            </a:pPr>
            <a:r>
              <a:rPr dirty="0" sz="5000" spc="15" i="1">
                <a:latin typeface="Times New Roman"/>
                <a:cs typeface="Times New Roman"/>
              </a:rPr>
              <a:t>n</a:t>
            </a:r>
            <a:r>
              <a:rPr dirty="0" sz="5000" spc="15" i="1">
                <a:latin typeface="Times New Roman"/>
                <a:cs typeface="Times New Roman"/>
              </a:rPr>
              <a:t>	</a:t>
            </a:r>
            <a:r>
              <a:rPr dirty="0" sz="5000" spc="-190">
                <a:latin typeface="Tahoma"/>
                <a:cs typeface="Tahoma"/>
              </a:rPr>
              <a:t>+</a:t>
            </a:r>
            <a:endParaRPr sz="5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072877" y="6226891"/>
            <a:ext cx="345440" cy="1887220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dirty="0" u="heavy" sz="5000" spc="-2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endParaRPr sz="5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sz="5000" spc="-215">
                <a:latin typeface="Tahoma"/>
                <a:cs typeface="Tahoma"/>
              </a:rPr>
              <a:t>2</a:t>
            </a:r>
            <a:endParaRPr sz="5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489953" y="6840990"/>
            <a:ext cx="345440" cy="793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000" spc="15" i="1">
                <a:latin typeface="Times New Roman"/>
                <a:cs typeface="Times New Roman"/>
              </a:rPr>
              <a:t>n</a:t>
            </a:r>
            <a:endParaRPr sz="5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0502" y="1312106"/>
            <a:ext cx="10391775" cy="1156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400" spc="20">
                <a:solidFill>
                  <a:srgbClr val="C9394A"/>
                </a:solidFill>
                <a:latin typeface="Microsoft JhengHei UI"/>
                <a:cs typeface="Microsoft JhengHei UI"/>
              </a:rPr>
              <a:t>选择排序法的复杂度分析</a:t>
            </a:r>
            <a:endParaRPr sz="74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78195" y="6170805"/>
            <a:ext cx="6936740" cy="779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950" spc="-5">
                <a:solidFill>
                  <a:srgbClr val="C9394A"/>
                </a:solidFill>
                <a:latin typeface="Microsoft JhengHei UI"/>
                <a:cs typeface="Microsoft JhengHei UI"/>
              </a:rPr>
              <a:t>选择排序法性能测试代码</a:t>
            </a:r>
            <a:endParaRPr sz="495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0423" y="4950782"/>
            <a:ext cx="15732125" cy="1282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250" spc="-10">
                <a:solidFill>
                  <a:srgbClr val="C9394A"/>
                </a:solidFill>
                <a:latin typeface="Microsoft JhengHei UI"/>
                <a:cs typeface="Microsoft JhengHei UI"/>
              </a:rPr>
              <a:t>作业：换个⽅式实现选择排序法？</a:t>
            </a:r>
            <a:endParaRPr sz="825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7570" y="8225330"/>
            <a:ext cx="2788920" cy="578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10" b="1">
                <a:solidFill>
                  <a:srgbClr val="474747"/>
                </a:solidFill>
                <a:latin typeface="Arial"/>
                <a:cs typeface="Arial"/>
              </a:rPr>
              <a:t>liuyubobobo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9313" y="1312106"/>
            <a:ext cx="11334115" cy="11563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换个⽅式实现选择排序法？</a:t>
            </a:r>
          </a:p>
        </p:txBody>
      </p:sp>
      <p:sp>
        <p:nvSpPr>
          <p:cNvPr id="3" name="object 3"/>
          <p:cNvSpPr/>
          <p:nvPr/>
        </p:nvSpPr>
        <p:spPr>
          <a:xfrm>
            <a:off x="10683057" y="7791459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048743" y="7967412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69489" y="7791459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69489" y="7791459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734951" y="7967412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261543" y="7791459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626706" y="7967412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04696" y="7791459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104696" y="7791459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470257" y="7967412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47892" y="7791459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47892" y="7791459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313285" y="7967412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26294" y="7791459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526294" y="7791459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891771" y="7967412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830141" y="6791950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861554" y="6802431"/>
            <a:ext cx="538726" cy="4144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1197820" y="9908937"/>
            <a:ext cx="203835" cy="793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000" spc="10" i="1">
                <a:latin typeface="Times New Roman"/>
                <a:cs typeface="Times New Roman"/>
              </a:rPr>
              <a:t>j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005633" y="9402708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037046" y="9413179"/>
            <a:ext cx="538726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589447" y="3264687"/>
            <a:ext cx="11443335" cy="197103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273550" algn="l"/>
                <a:tab pos="8812530" algn="l"/>
              </a:tabLst>
            </a:pPr>
            <a:r>
              <a:rPr dirty="0" sz="4100" spc="5">
                <a:latin typeface="Arial"/>
                <a:cs typeface="Arial"/>
              </a:rPr>
              <a:t>arr[i…n</a:t>
            </a:r>
            <a:r>
              <a:rPr dirty="0" sz="4100" spc="5">
                <a:latin typeface="Arial"/>
                <a:cs typeface="Arial"/>
              </a:rPr>
              <a:t>)</a:t>
            </a:r>
            <a:r>
              <a:rPr dirty="0" sz="4100" spc="10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未排序</a:t>
            </a:r>
            <a:r>
              <a:rPr dirty="0" sz="4100">
                <a:latin typeface="Microsoft JhengHei UI"/>
                <a:cs typeface="Microsoft JhengHei UI"/>
              </a:rPr>
              <a:t>	</a:t>
            </a:r>
            <a:r>
              <a:rPr dirty="0" sz="4100" spc="5">
                <a:latin typeface="Arial"/>
                <a:cs typeface="Arial"/>
              </a:rPr>
              <a:t>arr[0…i</a:t>
            </a:r>
            <a:r>
              <a:rPr dirty="0" sz="4100" spc="5">
                <a:latin typeface="Arial"/>
                <a:cs typeface="Arial"/>
              </a:rPr>
              <a:t>)</a:t>
            </a:r>
            <a:r>
              <a:rPr dirty="0" sz="4100" spc="10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已排序</a:t>
            </a:r>
            <a:r>
              <a:rPr dirty="0" sz="4100">
                <a:latin typeface="Microsoft JhengHei UI"/>
                <a:cs typeface="Microsoft JhengHei UI"/>
              </a:rPr>
              <a:t>	</a:t>
            </a:r>
            <a:r>
              <a:rPr dirty="0" sz="4100" spc="20">
                <a:solidFill>
                  <a:srgbClr val="BA454E"/>
                </a:solidFill>
                <a:latin typeface="Microsoft JhengHei UI"/>
                <a:cs typeface="Microsoft JhengHei UI"/>
              </a:rPr>
              <a:t>循环不变量</a:t>
            </a:r>
            <a:endParaRPr sz="4100">
              <a:latin typeface="Microsoft JhengHei UI"/>
              <a:cs typeface="Microsoft JhengHei U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Microsoft JhengHei UI"/>
              <a:cs typeface="Microsoft JhengHei UI"/>
            </a:endParaRPr>
          </a:p>
          <a:p>
            <a:pPr marL="61594">
              <a:lnSpc>
                <a:spcPct val="100000"/>
              </a:lnSpc>
              <a:tabLst>
                <a:tab pos="4321810" algn="l"/>
              </a:tabLst>
            </a:pPr>
            <a:r>
              <a:rPr dirty="0" sz="4100" spc="5">
                <a:latin typeface="Arial"/>
                <a:cs typeface="Arial"/>
              </a:rPr>
              <a:t>arr[i…n)</a:t>
            </a:r>
            <a:r>
              <a:rPr dirty="0" sz="4100" spc="1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已排序	</a:t>
            </a:r>
            <a:r>
              <a:rPr dirty="0" sz="4100" spc="5">
                <a:latin typeface="Arial"/>
                <a:cs typeface="Arial"/>
              </a:rPr>
              <a:t>arr[0…i) </a:t>
            </a:r>
            <a:r>
              <a:rPr dirty="0" sz="4100" spc="20">
                <a:latin typeface="Microsoft JhengHei UI"/>
                <a:cs typeface="Microsoft JhengHei UI"/>
              </a:rPr>
              <a:t>未排序</a:t>
            </a:r>
            <a:endParaRPr sz="410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9313" y="1312106"/>
            <a:ext cx="11334115" cy="11563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换个⽅式实现选择排序法？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8499" y="6144180"/>
            <a:ext cx="3632200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5">
                <a:latin typeface="Arial"/>
                <a:cs typeface="Arial"/>
              </a:rPr>
              <a:t>arr[i…n)</a:t>
            </a:r>
            <a:r>
              <a:rPr dirty="0" sz="4100" spc="-70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已排序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9175" y="6144180"/>
            <a:ext cx="3632200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5">
                <a:latin typeface="Arial"/>
                <a:cs typeface="Arial"/>
              </a:rPr>
              <a:t>arr[0…i)</a:t>
            </a:r>
            <a:r>
              <a:rPr dirty="0" sz="4100" spc="-70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未排序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10984" y="6144180"/>
            <a:ext cx="264350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20">
                <a:solidFill>
                  <a:srgbClr val="BA454E"/>
                </a:solidFill>
                <a:latin typeface="Microsoft JhengHei UI"/>
                <a:cs typeface="Microsoft JhengHei UI"/>
              </a:rPr>
              <a:t>循环不变量</a:t>
            </a:r>
            <a:endParaRPr sz="410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3968" y="4950782"/>
            <a:ext cx="14685010" cy="1282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250" spc="-10">
                <a:solidFill>
                  <a:srgbClr val="C9394A"/>
                </a:solidFill>
                <a:latin typeface="Microsoft JhengHei UI"/>
                <a:cs typeface="Microsoft JhengHei UI"/>
              </a:rPr>
              <a:t>解析：换个⽅式实现选择排序法</a:t>
            </a:r>
            <a:endParaRPr sz="825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7570" y="8225330"/>
            <a:ext cx="2788920" cy="578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10" b="1">
                <a:solidFill>
                  <a:srgbClr val="474747"/>
                </a:solidFill>
                <a:latin typeface="Arial"/>
                <a:cs typeface="Arial"/>
              </a:rPr>
              <a:t>liuyubobobo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86499" y="1171797"/>
            <a:ext cx="2119630" cy="1282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250" spc="-10">
                <a:solidFill>
                  <a:srgbClr val="C9394A"/>
                </a:solidFill>
                <a:latin typeface="Microsoft JhengHei UI"/>
                <a:cs typeface="Microsoft JhengHei UI"/>
              </a:rPr>
              <a:t>其他</a:t>
            </a:r>
            <a:endParaRPr sz="825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23416" y="4648536"/>
            <a:ext cx="5962126" cy="5962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65183" y="3396829"/>
            <a:ext cx="11962765" cy="779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950" spc="-5">
                <a:latin typeface="Microsoft JhengHei UI"/>
                <a:cs typeface="Microsoft JhengHei UI"/>
              </a:rPr>
              <a:t>欢迎⼤家关注我的个⼈公众号：是不是很酷</a:t>
            </a:r>
            <a:endParaRPr sz="495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35"/>
              </a:spcBef>
            </a:pPr>
            <a:r>
              <a:rPr dirty="0" spc="30"/>
              <a:t>算法与数据结构体系课程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57570" y="8225330"/>
            <a:ext cx="2788920" cy="578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10" b="1">
                <a:solidFill>
                  <a:srgbClr val="474747"/>
                </a:solidFill>
                <a:latin typeface="Arial"/>
                <a:cs typeface="Arial"/>
              </a:rPr>
              <a:t>liuyubobobo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选择排序法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5582500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947851" y="614435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96108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261795" y="614435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474490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839758" y="614435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60902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526337" y="614435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739304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104823" y="614435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317727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683309" y="614435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选择排序法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5582500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947851" y="614435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96119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20" y="0"/>
                </a:moveTo>
                <a:lnTo>
                  <a:pt x="160057" y="0"/>
                </a:lnTo>
                <a:lnTo>
                  <a:pt x="128210" y="122"/>
                </a:lnTo>
                <a:lnTo>
                  <a:pt x="82121" y="3308"/>
                </a:lnTo>
                <a:lnTo>
                  <a:pt x="30520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296" y="1000112"/>
                </a:lnTo>
                <a:lnTo>
                  <a:pt x="46975" y="1029787"/>
                </a:lnTo>
                <a:lnTo>
                  <a:pt x="102524" y="1046108"/>
                </a:lnTo>
                <a:lnTo>
                  <a:pt x="160057" y="1047088"/>
                </a:lnTo>
                <a:lnTo>
                  <a:pt x="887020" y="1047088"/>
                </a:lnTo>
                <a:lnTo>
                  <a:pt x="944562" y="1046108"/>
                </a:lnTo>
                <a:lnTo>
                  <a:pt x="1000112" y="1029787"/>
                </a:lnTo>
                <a:lnTo>
                  <a:pt x="1029787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87" y="46976"/>
                </a:lnTo>
                <a:lnTo>
                  <a:pt x="1000112" y="17301"/>
                </a:lnTo>
                <a:lnTo>
                  <a:pt x="944562" y="980"/>
                </a:lnTo>
                <a:lnTo>
                  <a:pt x="887020" y="0"/>
                </a:lnTo>
                <a:close/>
              </a:path>
            </a:pathLst>
          </a:custGeom>
          <a:solidFill>
            <a:srgbClr val="76D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896108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261795" y="614435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614435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60902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526337" y="614435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39304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104823" y="614435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317727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683309" y="614435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选择排序法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5582500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947851" y="614435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82500" y="84142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474490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839758" y="614435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60902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526337" y="614435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39304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104823" y="614435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317727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683309" y="614435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47851" y="8710657"/>
            <a:ext cx="316865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选择排序法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5582500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947851" y="614435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82500" y="8414298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474490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839758" y="614435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60902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526337" y="614435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39304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76D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739304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104823" y="614435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317727" y="596840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683309" y="614435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47851" y="8710657"/>
            <a:ext cx="316865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95"/>
              </a:lnSpc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Chapter-03</dc:title>
  <dcterms:created xsi:type="dcterms:W3CDTF">2020-07-19T08:45:36Z</dcterms:created>
  <dcterms:modified xsi:type="dcterms:W3CDTF">2020-07-19T08:45:36Z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2020-07-16T00:00:00Z</vt:filetime>
  </property>
  <property fmtid="{D5CDD505-2E9C-101B-9397-08002B2CF9AE}" pid="3" name="Creator">
    <vt:lpwstr>Keynote</vt:lpwstr>
  </property>
  <property fmtid="{D5CDD505-2E9C-101B-9397-08002B2CF9AE}" pid="4" name="LastSaved">
    <vt:filetime>2020-07-19T00:00:00Z</vt:filetime>
  </property>
</Properties>
</file>