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4512" y="4782404"/>
            <a:ext cx="13115074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8723" y="1312106"/>
            <a:ext cx="4926653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C9394A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3698" y="3662057"/>
            <a:ext cx="15316703" cy="561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Microsoft JhengHei UI"/>
                <a:cs typeface="Microsoft Jheng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算法与数据结构体系课程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14677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46090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5702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83385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4797" y="9353526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14677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46090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7484" y="9829392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4982" y="9323172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36395" y="9333642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4677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46090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5393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56805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6917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24220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55633" y="9353526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5393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56805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8169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45818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77231" y="9353526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5393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56805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8868" y="9869168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16366" y="9362940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47778" y="9373410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8613779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13779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79172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261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7261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3786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25393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56805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13577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520831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552244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7654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4199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1969" y="9889049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9593" y="93828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31005" y="9393294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058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84980" y="7927644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5179" y="990893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42743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74155" y="9413179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4855475" y="3406395"/>
            <a:ext cx="10393139" cy="7898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058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84980" y="7927644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1013737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57" y="0"/>
                </a:lnTo>
                <a:lnTo>
                  <a:pt x="128210" y="122"/>
                </a:lnTo>
                <a:lnTo>
                  <a:pt x="82121" y="3308"/>
                </a:lnTo>
                <a:lnTo>
                  <a:pt x="30520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296" y="1000112"/>
                </a:lnTo>
                <a:lnTo>
                  <a:pt x="46975" y="1029787"/>
                </a:lnTo>
                <a:lnTo>
                  <a:pt x="102524" y="1046108"/>
                </a:lnTo>
                <a:lnTo>
                  <a:pt x="160057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3727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79100" y="9279849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92108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7585" y="9279849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70490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536072" y="9279849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1149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41139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706375" y="9279849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0201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0201" y="910390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55689" y="9279849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5670" y="91237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15670" y="91237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081294" y="929973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168141" y="8104381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199554" y="8114862"/>
            <a:ext cx="538831" cy="41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61137" y="4785583"/>
            <a:ext cx="211963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选择排序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4805" y="9279676"/>
            <a:ext cx="211963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插⼊排序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93793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659165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80205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80205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45745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72174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237651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715411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715411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080679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58607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8607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924231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37009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37009" y="4609807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4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02716" y="478558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039035" y="3650066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70448" y="3660537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9006" y="4782404"/>
            <a:ext cx="8234680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实现插⼊排序法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261" y="1312106"/>
            <a:ext cx="6622415" cy="1156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20">
                <a:solidFill>
                  <a:srgbClr val="C9394A"/>
                </a:solidFill>
                <a:latin typeface="Microsoft JhengHei UI"/>
                <a:cs typeface="Microsoft JhengHei UI"/>
              </a:rPr>
              <a:t>实现插⼊排序法</a:t>
            </a:r>
            <a:endParaRPr sz="74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2322" y="6170805"/>
            <a:ext cx="630809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实践：实现插⼊排序法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插⼊排序法的⼀个⼩优化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13577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520831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552244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7654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4199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1969" y="9889049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99593" y="9382824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31005" y="9393294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058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384980" y="7927644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5179" y="990893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42743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74155" y="9413179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058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84980" y="7927644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3570" y="9848759"/>
            <a:ext cx="473773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每次交换是三次操作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插⼊排序法的⼀个⼩优化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3577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20831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52244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6781479" y="5067908"/>
            <a:ext cx="1978997" cy="284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080" y="5094085"/>
            <a:ext cx="2073235" cy="279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9116" y="5094085"/>
            <a:ext cx="2104647" cy="2795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0366" y="5104556"/>
            <a:ext cx="2104647" cy="2774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16930" y="5115027"/>
            <a:ext cx="1978997" cy="2753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插⼊排序法的⼀个⼩优化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3577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20831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52244" y="9353526"/>
            <a:ext cx="538831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插⼊排序法的⼀个⼩优化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2335" y="9869168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69821" y="9362940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01233" y="9373410"/>
            <a:ext cx="538768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20982" y="77379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286250" y="791393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212121"/>
                </a:solidFill>
                <a:latin typeface="Arial"/>
                <a:cs typeface="Arial"/>
              </a:rPr>
              <a:t>3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插⼊排序法的⼀个⼩优化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2281" y="990893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79558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10970" y="9413179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212121"/>
                </a:solidFill>
                <a:latin typeface="Arial"/>
                <a:cs typeface="Arial"/>
              </a:rPr>
              <a:t>3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920982" y="7737984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286250" y="7913933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502" y="1312106"/>
            <a:ext cx="1039177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插⼊排序法的⼀个⼩优化</a:t>
            </a:r>
          </a:p>
        </p:txBody>
      </p:sp>
      <p:sp>
        <p:nvSpPr>
          <p:cNvPr id="3" name="object 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145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9707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2281" y="9908937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79558" y="9402708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0970" y="9413179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212121"/>
                </a:solidFill>
                <a:latin typeface="Arial"/>
                <a:cs typeface="Arial"/>
              </a:rPr>
              <a:t>3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3537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40068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-228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1692" y="1312106"/>
            <a:ext cx="9449435" cy="1156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20">
                <a:solidFill>
                  <a:srgbClr val="C9394A"/>
                </a:solidFill>
                <a:latin typeface="Microsoft JhengHei UI"/>
                <a:cs typeface="Microsoft JhengHei UI"/>
              </a:rPr>
              <a:t>实现插⼊排序法的优化</a:t>
            </a:r>
            <a:endParaRPr sz="74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9942" y="6170805"/>
            <a:ext cx="819277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实践：实现插⼊排序法的优化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9897" y="4782404"/>
            <a:ext cx="11753215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插⼊排序法的重要特性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13565" y="9702433"/>
            <a:ext cx="161036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latin typeface="Arial"/>
                <a:cs typeface="Arial"/>
              </a:rPr>
              <a:t>O(n^2)</a:t>
            </a:r>
            <a:endParaRPr sz="4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215" y="3729903"/>
            <a:ext cx="13516705" cy="5315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4385238" y="5067908"/>
            <a:ext cx="1978997" cy="284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52080" y="5094085"/>
            <a:ext cx="2073235" cy="279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55828" y="5094085"/>
            <a:ext cx="2104647" cy="2795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0366" y="5104556"/>
            <a:ext cx="2104647" cy="2774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16930" y="5115027"/>
            <a:ext cx="1978997" cy="2753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3456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65974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65730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97142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65730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97142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1692" y="1312106"/>
            <a:ext cx="944943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插⼊排序法的重要特性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9" y="30523"/>
                </a:lnTo>
                <a:lnTo>
                  <a:pt x="7853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1" y="944562"/>
                </a:lnTo>
                <a:lnTo>
                  <a:pt x="17306" y="1000112"/>
                </a:lnTo>
                <a:lnTo>
                  <a:pt x="46981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65730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97142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23254" y="3463633"/>
            <a:ext cx="10264140" cy="1712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对于有序数组，插⼊排序的复杂度是</a:t>
            </a:r>
            <a:r>
              <a:rPr dirty="0" sz="4100" spc="90">
                <a:latin typeface="Microsoft JhengHei UI"/>
                <a:cs typeface="Microsoft JhengHei UI"/>
              </a:rPr>
              <a:t> </a:t>
            </a:r>
            <a:r>
              <a:rPr dirty="0" sz="4100" spc="10">
                <a:latin typeface="Arial"/>
                <a:cs typeface="Arial"/>
              </a:rPr>
              <a:t>O(n)</a:t>
            </a:r>
            <a:r>
              <a:rPr dirty="0" sz="4100" spc="-2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</a:t>
            </a:r>
            <a:endParaRPr sz="41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3415"/>
              </a:spcBef>
            </a:pPr>
            <a:r>
              <a:rPr dirty="0" sz="4100" spc="20">
                <a:latin typeface="Microsoft JhengHei UI"/>
                <a:cs typeface="Microsoft JhengHei UI"/>
              </a:rPr>
              <a:t>整体，插⼊排序的复杂度依然是</a:t>
            </a:r>
            <a:r>
              <a:rPr dirty="0" sz="4100" spc="105">
                <a:latin typeface="Microsoft JhengHei UI"/>
                <a:cs typeface="Microsoft JhengHei UI"/>
              </a:rPr>
              <a:t> </a:t>
            </a:r>
            <a:r>
              <a:rPr dirty="0" sz="4100" spc="10">
                <a:latin typeface="Arial"/>
                <a:cs typeface="Arial"/>
              </a:rPr>
              <a:t>O(n^2)</a:t>
            </a:r>
            <a:r>
              <a:rPr dirty="0" sz="4100" spc="-1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3254" y="9916348"/>
            <a:ext cx="975360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对⽐，选择排序的复杂度</a:t>
            </a: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永远</a:t>
            </a:r>
            <a:r>
              <a:rPr dirty="0" sz="4100" spc="20">
                <a:latin typeface="Microsoft JhengHei UI"/>
                <a:cs typeface="Microsoft JhengHei UI"/>
              </a:rPr>
              <a:t>是</a:t>
            </a:r>
            <a:r>
              <a:rPr dirty="0" sz="4100" spc="90">
                <a:latin typeface="Microsoft JhengHei UI"/>
                <a:cs typeface="Microsoft JhengHei UI"/>
              </a:rPr>
              <a:t> </a:t>
            </a:r>
            <a:r>
              <a:rPr dirty="0" sz="4100" spc="10">
                <a:latin typeface="Arial"/>
                <a:cs typeface="Arial"/>
              </a:rPr>
              <a:t>O(n^2)</a:t>
            </a:r>
            <a:r>
              <a:rPr dirty="0" sz="4100" spc="-3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的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1692" y="1312106"/>
            <a:ext cx="9449435" cy="1156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20">
                <a:solidFill>
                  <a:srgbClr val="C9394A"/>
                </a:solidFill>
                <a:latin typeface="Microsoft JhengHei UI"/>
                <a:cs typeface="Microsoft JhengHei UI"/>
              </a:rPr>
              <a:t>插⼊排序法的重要特性</a:t>
            </a:r>
            <a:endParaRPr sz="74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9942" y="6170805"/>
            <a:ext cx="819277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solidFill>
                  <a:srgbClr val="C9394A"/>
                </a:solidFill>
                <a:latin typeface="Microsoft JhengHei UI"/>
                <a:cs typeface="Microsoft JhengHei UI"/>
              </a:rPr>
              <a:t>实践：验证插⼊排序法的特性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423" y="4950782"/>
            <a:ext cx="15732125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作业：换个⽅式实现插⼊排序法？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313" y="1312106"/>
            <a:ext cx="1133411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换个⽅式实现插⼊排序法？</a:t>
            </a:r>
          </a:p>
        </p:txBody>
      </p:sp>
      <p:sp>
        <p:nvSpPr>
          <p:cNvPr id="3" name="object 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20" y="0"/>
                </a:moveTo>
                <a:lnTo>
                  <a:pt x="160068" y="0"/>
                </a:lnTo>
                <a:lnTo>
                  <a:pt x="128214" y="122"/>
                </a:lnTo>
                <a:lnTo>
                  <a:pt x="82121" y="3308"/>
                </a:lnTo>
                <a:lnTo>
                  <a:pt x="30523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1" y="1000112"/>
                </a:lnTo>
                <a:lnTo>
                  <a:pt x="46976" y="1029787"/>
                </a:lnTo>
                <a:lnTo>
                  <a:pt x="102525" y="1046108"/>
                </a:lnTo>
                <a:lnTo>
                  <a:pt x="160068" y="1047088"/>
                </a:lnTo>
                <a:lnTo>
                  <a:pt x="887020" y="1047088"/>
                </a:lnTo>
                <a:lnTo>
                  <a:pt x="944562" y="1046108"/>
                </a:lnTo>
                <a:lnTo>
                  <a:pt x="1000112" y="1029787"/>
                </a:lnTo>
                <a:lnTo>
                  <a:pt x="1029787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87" y="46976"/>
                </a:lnTo>
                <a:lnTo>
                  <a:pt x="1000112" y="17301"/>
                </a:lnTo>
                <a:lnTo>
                  <a:pt x="944562" y="980"/>
                </a:lnTo>
                <a:lnTo>
                  <a:pt x="88702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4516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058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421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4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5989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4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4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19681" y="7751690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84980" y="7927644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472142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03554" y="6742768"/>
            <a:ext cx="538831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04409" y="3284582"/>
            <a:ext cx="8053705" cy="1713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endParaRPr sz="41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  <a:spcBef>
                <a:spcPts val="3420"/>
              </a:spcBef>
            </a:pPr>
            <a:r>
              <a:rPr dirty="0" sz="4100">
                <a:latin typeface="Arial"/>
                <a:cs typeface="Arial"/>
              </a:rPr>
              <a:t>arr[0, i)</a:t>
            </a:r>
            <a:r>
              <a:rPr dirty="0" sz="4100" spc="1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已排序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313" y="1312106"/>
            <a:ext cx="1133411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换个⽅式实现插⼊排序法？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8416" y="6144180"/>
            <a:ext cx="7529830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 </a:t>
            </a:r>
            <a:r>
              <a:rPr dirty="0" sz="4100" spc="20">
                <a:latin typeface="Microsoft JhengHei UI"/>
                <a:cs typeface="Microsoft JhengHei UI"/>
              </a:rPr>
              <a:t>未排序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</a:t>
            </a:r>
            <a:r>
              <a:rPr dirty="0" sz="4100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已排序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1511" y="6144180"/>
            <a:ext cx="264350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solidFill>
                  <a:srgbClr val="BA454E"/>
                </a:solidFill>
                <a:latin typeface="Microsoft JhengHei UI"/>
                <a:cs typeface="Microsoft JhengHei UI"/>
              </a:rPr>
              <a:t>循环不变量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3968" y="4950782"/>
            <a:ext cx="14685010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解析：换个⽅式实现插⼊排序法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8114" y="4782404"/>
            <a:ext cx="4716780" cy="1433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200" spc="30">
                <a:solidFill>
                  <a:srgbClr val="C9394A"/>
                </a:solidFill>
                <a:latin typeface="Microsoft JhengHei UI"/>
                <a:cs typeface="Microsoft JhengHei UI"/>
              </a:rPr>
              <a:t>本章⼩结</a:t>
            </a:r>
            <a:endParaRPr sz="92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4385238" y="5067908"/>
            <a:ext cx="1978997" cy="284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38446" y="5094085"/>
            <a:ext cx="2073235" cy="279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85904" y="5094085"/>
            <a:ext cx="2104647" cy="2795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50366" y="5104556"/>
            <a:ext cx="2104647" cy="2774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16930" y="5115027"/>
            <a:ext cx="1978997" cy="2753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831" y="1312106"/>
            <a:ext cx="3795395" cy="1156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本章⼩结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1764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选择排序法</a:t>
            </a:r>
          </a:p>
          <a:p>
            <a:pPr marL="4048125" marR="8641715" indent="-31115">
              <a:lnSpc>
                <a:spcPct val="198600"/>
              </a:lnSpc>
              <a:spcBef>
                <a:spcPts val="5"/>
              </a:spcBef>
            </a:pPr>
            <a:r>
              <a:rPr dirty="0" spc="20"/>
              <a:t>插⼊排序法 </a:t>
            </a:r>
            <a:r>
              <a:rPr dirty="0" spc="20">
                <a:solidFill>
                  <a:srgbClr val="BA454E"/>
                </a:solidFill>
              </a:rPr>
              <a:t>循环不变量</a:t>
            </a:r>
          </a:p>
          <a:p>
            <a:pPr marL="4004945">
              <a:lnSpc>
                <a:spcPct val="100000"/>
              </a:lnSpc>
              <a:spcBef>
                <a:spcPts val="50"/>
              </a:spcBef>
            </a:pPr>
            <a:endParaRPr sz="2450"/>
          </a:p>
          <a:p>
            <a:pPr marL="4017645">
              <a:lnSpc>
                <a:spcPct val="100000"/>
              </a:lnSpc>
              <a:spcBef>
                <a:spcPts val="5"/>
              </a:spcBef>
            </a:pPr>
            <a:r>
              <a:rPr dirty="0" spc="20"/>
              <a:t>均是</a:t>
            </a:r>
            <a:r>
              <a:rPr dirty="0" spc="114"/>
              <a:t> </a:t>
            </a:r>
            <a:r>
              <a:rPr dirty="0" spc="10">
                <a:latin typeface="Arial"/>
                <a:cs typeface="Arial"/>
              </a:rPr>
              <a:t>O(n^2)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20"/>
              <a:t>算法</a:t>
            </a:r>
          </a:p>
          <a:p>
            <a:pPr marL="4004945">
              <a:lnSpc>
                <a:spcPct val="100000"/>
              </a:lnSpc>
              <a:spcBef>
                <a:spcPts val="40"/>
              </a:spcBef>
            </a:pPr>
            <a:endParaRPr sz="2950"/>
          </a:p>
          <a:p>
            <a:pPr marL="4017645">
              <a:lnSpc>
                <a:spcPct val="100000"/>
              </a:lnSpc>
            </a:pPr>
            <a:r>
              <a:rPr dirty="0" spc="20"/>
              <a:t>对于完全有序的数组，插⼊排序成为</a:t>
            </a:r>
            <a:r>
              <a:rPr dirty="0" spc="95"/>
              <a:t> </a:t>
            </a:r>
            <a:r>
              <a:rPr dirty="0" spc="10">
                <a:latin typeface="Arial"/>
                <a:cs typeface="Arial"/>
              </a:rPr>
              <a:t>O(n)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 spc="20"/>
              <a:t>的算法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6499" y="1171797"/>
            <a:ext cx="2119630" cy="1282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spc="-10">
                <a:solidFill>
                  <a:srgbClr val="C9394A"/>
                </a:solidFill>
                <a:latin typeface="Microsoft JhengHei UI"/>
                <a:cs typeface="Microsoft JhengHei UI"/>
              </a:rPr>
              <a:t>其他</a:t>
            </a:r>
            <a:endParaRPr sz="825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3416" y="4648536"/>
            <a:ext cx="5962126" cy="5962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65183" y="3396829"/>
            <a:ext cx="1196276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50" spc="-5">
                <a:latin typeface="Microsoft JhengHei UI"/>
                <a:cs typeface="Microsoft JhengHei UI"/>
              </a:rPr>
              <a:t>欢迎⼤家关注我的个⼈公众号：是不是很酷</a:t>
            </a:r>
            <a:endParaRPr sz="495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dirty="0" spc="30"/>
              <a:t>算法与数据结构体系课程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7570" y="8225330"/>
            <a:ext cx="278892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0" b="1">
                <a:solidFill>
                  <a:srgbClr val="474747"/>
                </a:solidFill>
                <a:latin typeface="Arial"/>
                <a:cs typeface="Arial"/>
              </a:rPr>
              <a:t>liuyubobobo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4385238" y="5067908"/>
            <a:ext cx="1978997" cy="284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38446" y="5094085"/>
            <a:ext cx="2073235" cy="279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85904" y="5094085"/>
            <a:ext cx="2104647" cy="2795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64784" y="5104556"/>
            <a:ext cx="2104647" cy="2774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43664" y="5115027"/>
            <a:ext cx="1978997" cy="2753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09905" y="8852564"/>
            <a:ext cx="13114019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20">
                <a:latin typeface="Microsoft JhengHei UI"/>
                <a:cs typeface="Microsoft JhengHei UI"/>
              </a:rPr>
              <a:t>每次处理⼀张牌，把这张牌插⼊到前⾯已经排好序的牌中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3615" y="6743020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5027" y="6753490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dirty="0" spc="20"/>
              <a:t>插⼊排序法</a:t>
            </a:r>
          </a:p>
        </p:txBody>
      </p:sp>
      <p:sp>
        <p:nvSpPr>
          <p:cNvPr id="3" name="object 3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887030" y="0"/>
                </a:moveTo>
                <a:lnTo>
                  <a:pt x="160068" y="0"/>
                </a:lnTo>
                <a:lnTo>
                  <a:pt x="128216" y="122"/>
                </a:lnTo>
                <a:lnTo>
                  <a:pt x="82126" y="3308"/>
                </a:lnTo>
                <a:lnTo>
                  <a:pt x="30527" y="30523"/>
                </a:lnTo>
                <a:lnTo>
                  <a:pt x="7842" y="66123"/>
                </a:lnTo>
                <a:lnTo>
                  <a:pt x="122" y="128214"/>
                </a:lnTo>
                <a:lnTo>
                  <a:pt x="0" y="160068"/>
                </a:lnTo>
                <a:lnTo>
                  <a:pt x="0" y="887020"/>
                </a:lnTo>
                <a:lnTo>
                  <a:pt x="980" y="944562"/>
                </a:lnTo>
                <a:lnTo>
                  <a:pt x="17302" y="1000112"/>
                </a:lnTo>
                <a:lnTo>
                  <a:pt x="46980" y="1029787"/>
                </a:lnTo>
                <a:lnTo>
                  <a:pt x="102529" y="1046108"/>
                </a:lnTo>
                <a:lnTo>
                  <a:pt x="160068" y="1047088"/>
                </a:lnTo>
                <a:lnTo>
                  <a:pt x="887030" y="1047088"/>
                </a:lnTo>
                <a:lnTo>
                  <a:pt x="944568" y="1046108"/>
                </a:lnTo>
                <a:lnTo>
                  <a:pt x="1000113" y="1029787"/>
                </a:lnTo>
                <a:lnTo>
                  <a:pt x="1029791" y="1000112"/>
                </a:lnTo>
                <a:lnTo>
                  <a:pt x="1046108" y="944562"/>
                </a:lnTo>
                <a:lnTo>
                  <a:pt x="1047088" y="887020"/>
                </a:lnTo>
                <a:lnTo>
                  <a:pt x="1047088" y="160068"/>
                </a:lnTo>
                <a:lnTo>
                  <a:pt x="1046108" y="102525"/>
                </a:lnTo>
                <a:lnTo>
                  <a:pt x="1029791" y="46976"/>
                </a:lnTo>
                <a:lnTo>
                  <a:pt x="1000113" y="17301"/>
                </a:lnTo>
                <a:lnTo>
                  <a:pt x="944568" y="980"/>
                </a:lnTo>
                <a:lnTo>
                  <a:pt x="887030" y="0"/>
                </a:lnTo>
                <a:close/>
              </a:path>
            </a:pathLst>
          </a:custGeom>
          <a:solidFill>
            <a:srgbClr val="BA45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8250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7851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96108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61795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74490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839758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5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902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6337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39304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04823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4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17727" y="7731806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60068" y="0"/>
                </a:moveTo>
                <a:lnTo>
                  <a:pt x="887030" y="0"/>
                </a:lnTo>
                <a:lnTo>
                  <a:pt x="918882" y="122"/>
                </a:lnTo>
                <a:lnTo>
                  <a:pt x="964968" y="3308"/>
                </a:lnTo>
                <a:lnTo>
                  <a:pt x="1016568" y="30523"/>
                </a:lnTo>
                <a:lnTo>
                  <a:pt x="1039245" y="66123"/>
                </a:lnTo>
                <a:lnTo>
                  <a:pt x="1046965" y="128214"/>
                </a:lnTo>
                <a:lnTo>
                  <a:pt x="1047088" y="160068"/>
                </a:lnTo>
                <a:lnTo>
                  <a:pt x="1047088" y="887020"/>
                </a:lnTo>
                <a:lnTo>
                  <a:pt x="1046108" y="944562"/>
                </a:lnTo>
                <a:lnTo>
                  <a:pt x="1029791" y="1000112"/>
                </a:lnTo>
                <a:lnTo>
                  <a:pt x="1000113" y="1029787"/>
                </a:lnTo>
                <a:lnTo>
                  <a:pt x="944568" y="1046108"/>
                </a:lnTo>
                <a:lnTo>
                  <a:pt x="887030" y="1047088"/>
                </a:lnTo>
                <a:lnTo>
                  <a:pt x="160068" y="1047088"/>
                </a:lnTo>
                <a:lnTo>
                  <a:pt x="102529" y="1046108"/>
                </a:lnTo>
                <a:lnTo>
                  <a:pt x="46980" y="1029787"/>
                </a:lnTo>
                <a:lnTo>
                  <a:pt x="17302" y="1000112"/>
                </a:lnTo>
                <a:lnTo>
                  <a:pt x="980" y="944562"/>
                </a:lnTo>
                <a:lnTo>
                  <a:pt x="0" y="887020"/>
                </a:lnTo>
                <a:lnTo>
                  <a:pt x="0" y="160068"/>
                </a:lnTo>
                <a:lnTo>
                  <a:pt x="980" y="102525"/>
                </a:lnTo>
                <a:lnTo>
                  <a:pt x="17302" y="46976"/>
                </a:lnTo>
                <a:lnTo>
                  <a:pt x="46980" y="17301"/>
                </a:lnTo>
                <a:lnTo>
                  <a:pt x="102529" y="980"/>
                </a:lnTo>
                <a:lnTo>
                  <a:pt x="160068" y="0"/>
                </a:lnTo>
                <a:close/>
              </a:path>
            </a:pathLst>
          </a:custGeom>
          <a:ln w="5235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83309" y="7907760"/>
            <a:ext cx="316865" cy="654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1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14677" y="6732297"/>
            <a:ext cx="601594" cy="477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46090" y="6742768"/>
            <a:ext cx="538768" cy="41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02306" y="2981450"/>
            <a:ext cx="8053705" cy="172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" marR="5080" indent="-34290">
              <a:lnSpc>
                <a:spcPct val="136300"/>
              </a:lnSpc>
              <a:spcBef>
                <a:spcPts val="95"/>
              </a:spcBef>
            </a:pPr>
            <a:r>
              <a:rPr dirty="0" sz="4100">
                <a:latin typeface="Arial"/>
                <a:cs typeface="Arial"/>
              </a:rPr>
              <a:t>arr[0,</a:t>
            </a:r>
            <a:r>
              <a:rPr dirty="0" sz="4100" spc="-5">
                <a:latin typeface="Arial"/>
                <a:cs typeface="Arial"/>
              </a:rPr>
              <a:t> </a:t>
            </a:r>
            <a:r>
              <a:rPr dirty="0" sz="4100">
                <a:latin typeface="Arial"/>
                <a:cs typeface="Arial"/>
              </a:rPr>
              <a:t>i)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已排好序</a:t>
            </a:r>
            <a:r>
              <a:rPr dirty="0" sz="4100" spc="5">
                <a:latin typeface="Microsoft JhengHei UI"/>
                <a:cs typeface="Microsoft JhengHei UI"/>
              </a:rPr>
              <a:t>；</a:t>
            </a:r>
            <a:r>
              <a:rPr dirty="0" sz="4100" spc="5">
                <a:latin typeface="Arial"/>
                <a:cs typeface="Arial"/>
              </a:rPr>
              <a:t>arr[i…n) </a:t>
            </a:r>
            <a:r>
              <a:rPr dirty="0" sz="4100" spc="20">
                <a:latin typeface="Microsoft JhengHei UI"/>
                <a:cs typeface="Microsoft JhengHei UI"/>
              </a:rPr>
              <a:t>未排序 把</a:t>
            </a:r>
            <a:r>
              <a:rPr dirty="0" sz="4100" spc="114">
                <a:latin typeface="Microsoft JhengHei UI"/>
                <a:cs typeface="Microsoft JhengHei UI"/>
              </a:rPr>
              <a:t> </a:t>
            </a:r>
            <a:r>
              <a:rPr dirty="0" sz="4100">
                <a:latin typeface="Arial"/>
                <a:cs typeface="Arial"/>
              </a:rPr>
              <a:t>arr[i]</a:t>
            </a:r>
            <a:r>
              <a:rPr dirty="0" sz="4100" spc="5">
                <a:latin typeface="Arial"/>
                <a:cs typeface="Arial"/>
              </a:rPr>
              <a:t> </a:t>
            </a:r>
            <a:r>
              <a:rPr dirty="0" sz="4100" spc="20">
                <a:latin typeface="Microsoft JhengHei UI"/>
                <a:cs typeface="Microsoft JhengHei UI"/>
              </a:rPr>
              <a:t>放到合适的位置</a:t>
            </a:r>
            <a:endParaRPr sz="4100">
              <a:latin typeface="Microsoft JhengHei UI"/>
              <a:cs typeface="Microsoft Jheng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5702" y="9849280"/>
            <a:ext cx="203835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10" i="1">
                <a:latin typeface="Palatino Linotype"/>
                <a:cs typeface="Palatino Linotype"/>
              </a:rPr>
              <a:t>j</a:t>
            </a:r>
            <a:endParaRPr sz="5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83385" y="9343056"/>
            <a:ext cx="601594" cy="503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4797" y="9353526"/>
            <a:ext cx="538779" cy="44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Chapter-04</dc:title>
  <dcterms:created xsi:type="dcterms:W3CDTF">2020-07-19T11:19:49Z</dcterms:created>
  <dcterms:modified xsi:type="dcterms:W3CDTF">2020-07-19T11:19:49Z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2020-07-16T00:00:00Z</vt:filetime>
  </property>
  <property fmtid="{D5CDD505-2E9C-101B-9397-08002B2CF9AE}" pid="3" name="Creator">
    <vt:lpwstr>Keynote</vt:lpwstr>
  </property>
  <property fmtid="{D5CDD505-2E9C-101B-9397-08002B2CF9AE}" pid="4" name="LastSaved">
    <vt:filetime>2020-07-19T00:00:00Z</vt:filetime>
  </property>
</Properties>
</file>