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378" r:id="rId3"/>
    <p:sldId id="420" r:id="rId5"/>
    <p:sldId id="386" r:id="rId6"/>
    <p:sldId id="419" r:id="rId7"/>
    <p:sldId id="42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F55"/>
    <a:srgbClr val="8BD3E6"/>
    <a:srgbClr val="D2D755"/>
    <a:srgbClr val="FFD100"/>
    <a:srgbClr val="DBDBDD"/>
    <a:srgbClr val="007096"/>
    <a:srgbClr val="5E6A71"/>
    <a:srgbClr val="FDBF57"/>
    <a:srgbClr val="7A003C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9" autoAdjust="0"/>
    <p:restoredTop sz="83771" autoAdjust="0"/>
  </p:normalViewPr>
  <p:slideViewPr>
    <p:cSldViewPr snapToGrid="0" snapToObjects="1">
      <p:cViewPr varScale="1">
        <p:scale>
          <a:sx n="147" d="100"/>
          <a:sy n="147" d="100"/>
        </p:scale>
        <p:origin x="3288" y="200"/>
      </p:cViewPr>
      <p:guideLst>
        <p:guide orient="horz" pos="2137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9F3A7FF-300E-B84F-A2D0-CDCDE713DCB9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/>
          <p:cNvPicPr>
            <a:picLocks noChangeAspect="1"/>
          </p:cNvPicPr>
          <p:nvPr userDrawn="1"/>
        </p:nvPicPr>
        <p:blipFill rotWithShape="1">
          <a:blip r:embed="rId2"/>
          <a:srcRect l="12407" r="12407" b="-251"/>
          <a:stretch>
            <a:fillRect/>
          </a:stretch>
        </p:blipFill>
        <p:spPr>
          <a:xfrm>
            <a:off x="0" y="0"/>
            <a:ext cx="9144000" cy="6858025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2050791" y="778199"/>
            <a:ext cx="3957101" cy="2666171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2050791" y="3444370"/>
            <a:ext cx="3712940" cy="911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Meeting Information" descr="Meering or Audience Data"/>
          <p:cNvSpPr>
            <a:spLocks noGrp="1"/>
          </p:cNvSpPr>
          <p:nvPr>
            <p:ph type="body" sz="quarter" idx="10" hasCustomPrompt="1"/>
          </p:nvPr>
        </p:nvSpPr>
        <p:spPr>
          <a:xfrm>
            <a:off x="704631" y="4212600"/>
            <a:ext cx="1364672" cy="13591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65">
                <a:solidFill>
                  <a:srgbClr val="464F55"/>
                </a:solidFill>
              </a:defRPr>
            </a:lvl1pPr>
            <a:lvl2pPr marL="457200" indent="0">
              <a:buNone/>
              <a:defRPr sz="1465"/>
            </a:lvl2pPr>
            <a:lvl3pPr marL="914400" indent="0">
              <a:buNone/>
              <a:defRPr sz="1465"/>
            </a:lvl3pPr>
            <a:lvl4pPr marL="1371600" indent="0">
              <a:buNone/>
              <a:defRPr sz="1465"/>
            </a:lvl4pPr>
            <a:lvl5pPr marL="1828800" indent="0">
              <a:buNone/>
              <a:defRPr sz="1465"/>
            </a:lvl5pPr>
          </a:lstStyle>
          <a:p>
            <a:pPr lvl="0"/>
            <a:r>
              <a:rPr lang="en-US" dirty="0"/>
              <a:t>Meeting or Audience Date</a:t>
            </a:r>
            <a:endParaRPr lang="en-US" dirty="0"/>
          </a:p>
        </p:txBody>
      </p:sp>
      <p:cxnSp>
        <p:nvCxnSpPr>
          <p:cNvPr id="13" name="Brighter World Divider"/>
          <p:cNvCxnSpPr/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200599"/>
            <a:ext cx="1019175" cy="561975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>
            <a:fillRect/>
          </a:stretch>
        </p:blipFill>
        <p:spPr>
          <a:xfrm>
            <a:off x="200893" y="6460658"/>
            <a:ext cx="1136064" cy="136841"/>
          </a:xfrm>
          <a:prstGeom prst="rect">
            <a:avLst/>
          </a:prstGeom>
        </p:spPr>
      </p:pic>
      <p:sp>
        <p:nvSpPr>
          <p:cNvPr id="18" name="URL"/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  <a:endParaRPr lang="en-US" sz="1300" spc="27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65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the picture icon to insert a picture. </a:t>
            </a:r>
            <a:br>
              <a:rPr lang="en-US" dirty="0"/>
            </a:br>
            <a:r>
              <a:rPr lang="en-US" dirty="0"/>
              <a:t>Make sure to include an image description by right clicking on your image and selecting ‘Edit Alt Text…’ </a:t>
            </a:r>
            <a:endParaRPr lang="en-US" dirty="0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  <a:endParaRPr lang="en-US" dirty="0"/>
          </a:p>
          <a:p>
            <a:endParaRPr lang="en-US" dirty="0"/>
          </a:p>
        </p:txBody>
      </p:sp>
      <p:sp>
        <p:nvSpPr>
          <p:cNvPr id="8" name="Background Circle"/>
          <p:cNvSpPr>
            <a:spLocks noGrp="1"/>
          </p:cNvSpPr>
          <p:nvPr>
            <p:ph type="pic" sz="quarter" idx="13"/>
          </p:nvPr>
        </p:nvSpPr>
        <p:spPr>
          <a:xfrm>
            <a:off x="6515293" y="278607"/>
            <a:ext cx="4169663" cy="416966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>
          <a:xfrm>
            <a:off x="6978764" y="940271"/>
            <a:ext cx="2029237" cy="2753784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</a:t>
            </a:r>
            <a:br>
              <a:rPr lang="en-US" dirty="0"/>
            </a:br>
            <a:r>
              <a:rPr lang="en-US" dirty="0"/>
              <a:t>Title, </a:t>
            </a:r>
            <a:br>
              <a:rPr lang="en-US" dirty="0"/>
            </a:br>
            <a:r>
              <a:rPr lang="en-US" dirty="0"/>
              <a:t>Contact Details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  <a:endParaRPr lang="en-US" dirty="0"/>
          </a:p>
          <a:p>
            <a:endParaRPr lang="en-US" dirty="0"/>
          </a:p>
        </p:txBody>
      </p:sp>
      <p:sp>
        <p:nvSpPr>
          <p:cNvPr id="20" name="Background Circle"/>
          <p:cNvSpPr>
            <a:spLocks noGrp="1"/>
          </p:cNvSpPr>
          <p:nvPr>
            <p:ph type="pic" sz="quarter" idx="13"/>
          </p:nvPr>
        </p:nvSpPr>
        <p:spPr>
          <a:xfrm>
            <a:off x="5842982" y="1185858"/>
            <a:ext cx="4090649" cy="409064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6307932" y="1552917"/>
            <a:ext cx="2707481" cy="1929348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Subtitle Placeholder" descr="Master subtitle"/>
          <p:cNvSpPr>
            <a:spLocks noGrp="1"/>
          </p:cNvSpPr>
          <p:nvPr>
            <p:ph type="subTitle" idx="1" hasCustomPrompt="1"/>
          </p:nvPr>
        </p:nvSpPr>
        <p:spPr>
          <a:xfrm>
            <a:off x="6307932" y="3486884"/>
            <a:ext cx="2707481" cy="1491288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Subtitle Placeholder" descr="Slide sub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7"/>
            <a:ext cx="8780462" cy="753256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00894" y="1421441"/>
            <a:ext cx="8781051" cy="4536015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  <a:endParaRPr lang="en-US" dirty="0"/>
          </a:p>
        </p:txBody>
      </p:sp>
      <p:sp>
        <p:nvSpPr>
          <p:cNvPr id="19" name="Slide Number" descr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8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  <a:endParaRPr lang="en-US" dirty="0"/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  <a:endParaRPr lang="en-US" dirty="0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Picture" descr="circle image collage depicting a rending of the human brain and a student smiling while reading a book beside a window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60" y="524107"/>
            <a:ext cx="7486151" cy="5296574"/>
          </a:xfrm>
          <a:prstGeom prst="rect">
            <a:avLst/>
          </a:prstGeom>
        </p:spPr>
      </p:pic>
      <p:sp>
        <p:nvSpPr>
          <p:cNvPr id="5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2786062" y="2734472"/>
            <a:ext cx="2978943" cy="256751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</a:defRPr>
            </a:lvl2pPr>
            <a:lvl3pPr marL="914400" indent="0" algn="ctr">
              <a:buNone/>
              <a:defRPr sz="3200">
                <a:solidFill>
                  <a:schemeClr val="bg1"/>
                </a:solidFill>
              </a:defRPr>
            </a:lvl3pPr>
            <a:lvl4pPr marL="1371600" indent="0" algn="ctr">
              <a:buNone/>
              <a:defRPr sz="3200">
                <a:solidFill>
                  <a:schemeClr val="bg1"/>
                </a:solidFill>
              </a:defRPr>
            </a:lvl4pPr>
            <a:lvl5pPr marL="1828800" indent="0" algn="ctr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" descr="colourful circles with text overlayed. Im image of a boy and a girl walking together on campus engaged in coversation and smiling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702095"/>
            <a:ext cx="8124571" cy="4865497"/>
          </a:xfrm>
          <a:prstGeom prst="rect">
            <a:avLst/>
          </a:prstGeom>
        </p:spPr>
      </p:pic>
      <p:sp>
        <p:nvSpPr>
          <p:cNvPr id="5" name="Title Placeholder"/>
          <p:cNvSpPr>
            <a:spLocks noGrp="1"/>
          </p:cNvSpPr>
          <p:nvPr>
            <p:ph type="title"/>
          </p:nvPr>
        </p:nvSpPr>
        <p:spPr>
          <a:xfrm>
            <a:off x="2928936" y="1209111"/>
            <a:ext cx="3921919" cy="3964120"/>
          </a:xfrm>
        </p:spPr>
        <p:txBody>
          <a:bodyPr bIns="0" anchor="ctr" anchorCtr="0"/>
          <a:lstStyle>
            <a:lvl1pPr algn="ctr">
              <a:lnSpc>
                <a:spcPct val="112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6517482" y="3539979"/>
            <a:ext cx="1897854" cy="20475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0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/>
          <p:cNvSpPr>
            <a:spLocks noChangeArrowheads="1"/>
          </p:cNvSpPr>
          <p:nvPr userDrawn="1"/>
        </p:nvSpPr>
        <p:spPr bwMode="auto">
          <a:xfrm>
            <a:off x="-741600" y="1092989"/>
            <a:ext cx="3956289" cy="39562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42671" y="2091029"/>
            <a:ext cx="2376054" cy="11620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42671" y="3280790"/>
            <a:ext cx="2376054" cy="1418935"/>
          </a:xfrm>
        </p:spPr>
        <p:txBody>
          <a:bodyPr>
            <a:normAutofit/>
          </a:bodyPr>
          <a:lstStyle>
            <a:lvl1pPr marL="0" indent="0">
              <a:buNone/>
              <a:defRPr sz="1865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575050" y="683492"/>
            <a:ext cx="5111750" cy="52000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  <a:endParaRPr lang="en-US" dirty="0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8" name="Background Circle"/>
          <p:cNvSpPr>
            <a:spLocks noChangeArrowheads="1"/>
          </p:cNvSpPr>
          <p:nvPr userDrawn="1"/>
        </p:nvSpPr>
        <p:spPr bwMode="auto">
          <a:xfrm>
            <a:off x="591434" y="1808873"/>
            <a:ext cx="2980944" cy="298094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16" name="Subjec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91290" y="1808873"/>
            <a:ext cx="2980944" cy="298094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465"/>
            </a:lvl1pPr>
          </a:lstStyle>
          <a:p>
            <a:pPr lvl="0"/>
            <a:r>
              <a:rPr lang="en-US" dirty="0"/>
              <a:t>Subject Headline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844925" y="1013513"/>
            <a:ext cx="5111750" cy="4505508"/>
          </a:xfrm>
        </p:spPr>
        <p:txBody>
          <a:bodyPr anchor="ctr" anchorCtr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</a:t>
            </a:r>
            <a:br>
              <a:rPr lang="en-US" dirty="0"/>
            </a:br>
            <a:r>
              <a:rPr lang="en-US" dirty="0"/>
              <a:t>select a content icon</a:t>
            </a:r>
            <a:endParaRPr lang="en-US" dirty="0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00894" y="0"/>
            <a:ext cx="8781051" cy="100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00894" y="1137999"/>
            <a:ext cx="8781051" cy="4988165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11" name="Brighter World Line"/>
          <p:cNvCxnSpPr/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righter World Logo" descr="Brighter World Logo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>
            <a:fillRect/>
          </a:stretch>
        </p:blipFill>
        <p:spPr>
          <a:xfrm>
            <a:off x="200893" y="6461484"/>
            <a:ext cx="1136064" cy="136841"/>
          </a:xfrm>
          <a:prstGeom prst="rect">
            <a:avLst/>
          </a:prstGeom>
        </p:spPr>
      </p:pic>
      <p:sp>
        <p:nvSpPr>
          <p:cNvPr id="14" name="URL"/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  <a:endParaRPr lang="en-US" sz="1300" spc="27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McMaster University Logo" descr="McMaster University Logo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194279"/>
            <a:ext cx="1019175" cy="561975"/>
          </a:xfrm>
          <a:prstGeom prst="rect">
            <a:avLst/>
          </a:prstGeom>
        </p:spPr>
      </p:pic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20" name="Divider Line"/>
          <p:cNvSpPr txBox="1"/>
          <p:nvPr userDrawn="1"/>
        </p:nvSpPr>
        <p:spPr>
          <a:xfrm>
            <a:off x="7242058" y="6346519"/>
            <a:ext cx="224451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tx1"/>
                </a:solidFill>
              </a:rPr>
              <a:t>|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ate"/>
          <p:cNvSpPr>
            <a:spLocks noGrp="1"/>
          </p:cNvSpPr>
          <p:nvPr>
            <p:ph type="dt" sz="half" idx="2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sz="2400" b="0" i="0" kern="120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Font typeface="Arial" panose="020B0604020202020204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47065" indent="-28575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02970" indent="-2286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168400" indent="-2286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433195" indent="-2286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ctrTitle"/>
          </p:nvPr>
        </p:nvSpPr>
        <p:spPr>
          <a:xfrm>
            <a:off x="1703070" y="805815"/>
            <a:ext cx="4887595" cy="2647315"/>
          </a:xfrm>
        </p:spPr>
        <p:txBody>
          <a:bodyPr/>
          <a:lstStyle/>
          <a:p>
            <a:r>
              <a:rPr lang="en-US" dirty="0"/>
              <a:t>Exploratory Analysis of Airbnb's Data in Victoria, BC</a:t>
            </a:r>
            <a:endParaRPr lang="en-US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2146587" y="3453079"/>
            <a:ext cx="3712940" cy="911624"/>
          </a:xfrm>
        </p:spPr>
        <p:txBody>
          <a:bodyPr/>
          <a:lstStyle/>
          <a:p>
            <a:r>
              <a:rPr lang="en-US" dirty="0"/>
              <a:t>Stats 744 Project Presentation</a:t>
            </a:r>
            <a:endParaRPr lang="en-US" dirty="0"/>
          </a:p>
        </p:txBody>
      </p:sp>
      <p:sp>
        <p:nvSpPr>
          <p:cNvPr id="4" name="Meeting Information Placehol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Chenxi Yu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Frank Cai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Yusang Hu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2" name="Content Placeholder"/>
          <p:cNvSpPr>
            <a:spLocks noGrp="1"/>
          </p:cNvSpPr>
          <p:nvPr>
            <p:ph idx="1"/>
          </p:nvPr>
        </p:nvSpPr>
        <p:spPr>
          <a:xfrm>
            <a:off x="132314" y="784536"/>
            <a:ext cx="8781051" cy="4536015"/>
          </a:xfrm>
        </p:spPr>
        <p:txBody>
          <a:bodyPr/>
          <a:lstStyle/>
          <a:p>
            <a:r>
              <a:rPr lang="en-US" dirty="0">
                <a:sym typeface="+mn-ea"/>
              </a:rPr>
              <a:t>An online marketplace for offering primarily homestays or tourism experiences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increasingly popular in recent years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goal:</a:t>
            </a:r>
            <a:endParaRPr lang="en-US" dirty="0">
              <a:sym typeface="+mn-ea"/>
            </a:endParaRPr>
          </a:p>
          <a:p>
            <a:pPr lvl="2"/>
            <a:r>
              <a:rPr lang="en-US" dirty="0">
                <a:sym typeface="+mn-ea"/>
              </a:rPr>
              <a:t>helping potential renters to find the most valuable property to invest in</a:t>
            </a:r>
            <a:endParaRPr lang="en-US" dirty="0">
              <a:sym typeface="+mn-ea"/>
            </a:endParaRPr>
          </a:p>
          <a:p>
            <a:pPr lvl="2"/>
            <a:r>
              <a:rPr lang="en-US" dirty="0">
                <a:sym typeface="+mn-ea"/>
              </a:rPr>
              <a:t>helpint potential tenants to understand their preferred listing</a:t>
            </a:r>
            <a:endParaRPr lang="en-US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marL="36131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en-US" dirty="0"/>
          </a:p>
        </p:txBody>
      </p:sp>
      <p:sp>
        <p:nvSpPr>
          <p:cNvPr id="2" name="Content Placeholder"/>
          <p:cNvSpPr>
            <a:spLocks noGrp="1"/>
          </p:cNvSpPr>
          <p:nvPr>
            <p:ph idx="1"/>
          </p:nvPr>
        </p:nvSpPr>
        <p:spPr>
          <a:xfrm>
            <a:off x="132314" y="784536"/>
            <a:ext cx="8781051" cy="4536015"/>
          </a:xfrm>
        </p:spPr>
        <p:txBody>
          <a:bodyPr/>
          <a:lstStyle/>
          <a:p>
            <a:endParaRPr lang="en-US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marL="36131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620" y="1035685"/>
            <a:ext cx="76612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Sourced from Inside Airbnb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listings in Victoria, BC from September, 2018 to September, 2019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variables: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price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room type: private room, entire home/apt, shared room, hotel room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neighbourhood group: 16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latitude &amp; longitude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plot</a:t>
            </a:r>
            <a:endParaRPr lang="en-US" dirty="0"/>
          </a:p>
        </p:txBody>
      </p:sp>
      <p:sp>
        <p:nvSpPr>
          <p:cNvPr id="2" name="Content Placeholder"/>
          <p:cNvSpPr>
            <a:spLocks noGrp="1"/>
          </p:cNvSpPr>
          <p:nvPr>
            <p:ph idx="1"/>
          </p:nvPr>
        </p:nvSpPr>
        <p:spPr>
          <a:xfrm>
            <a:off x="239395" y="901065"/>
            <a:ext cx="8541385" cy="62884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goal: showing monthly average price fluctuation for each room type for each neighbourhood</a:t>
            </a:r>
            <a:endParaRPr lang="en-US" sz="12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data set clean</a:t>
            </a:r>
            <a:endParaRPr lang="en-US" sz="1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some extremely high price</a:t>
            </a:r>
            <a:endParaRPr lang="en-US" sz="1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'hotel room', first appear in August, 2019</a:t>
            </a:r>
            <a:endParaRPr lang="en-US" sz="12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shiny &amp; plotly</a:t>
            </a:r>
            <a:endParaRPr lang="en-US" sz="1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two inputs: 'neighbourhood' &amp; 'room type'</a:t>
            </a:r>
            <a:endParaRPr lang="en-US" sz="1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i.e. compare multiple room type in one neighbourhood; compare multiple neighbourhood with one room type, etc..</a:t>
            </a:r>
            <a:endParaRPr lang="en-US" sz="12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line plot</a:t>
            </a:r>
            <a:endParaRPr lang="en-US" sz="1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x-axis: time; y-axis: average price</a:t>
            </a:r>
            <a:endParaRPr lang="en-US" sz="1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color: neighbourhood; line type: room type</a:t>
            </a:r>
            <a:endParaRPr lang="en-US" sz="1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easy to observe the trend of price fluctuation</a:t>
            </a:r>
            <a:endParaRPr lang="en-US" sz="12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bar plot</a:t>
            </a:r>
            <a:endParaRPr lang="en-US" sz="1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x-axis: neighbourhood; y-axis: log-price difference (%)</a:t>
            </a:r>
            <a:endParaRPr lang="en-US" sz="1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position: 'dodge'</a:t>
            </a:r>
            <a:endParaRPr lang="en-US" sz="1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color: room type</a:t>
            </a:r>
            <a:endParaRPr lang="en-US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marL="36131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US" dirty="0"/>
          </a:p>
        </p:txBody>
      </p:sp>
      <p:sp>
        <p:nvSpPr>
          <p:cNvPr id="2" name="Content Placeholder"/>
          <p:cNvSpPr>
            <a:spLocks noGrp="1"/>
          </p:cNvSpPr>
          <p:nvPr>
            <p:ph idx="1"/>
          </p:nvPr>
        </p:nvSpPr>
        <p:spPr>
          <a:xfrm>
            <a:off x="132314" y="784536"/>
            <a:ext cx="8781051" cy="4536015"/>
          </a:xfrm>
        </p:spPr>
        <p:txBody>
          <a:bodyPr/>
          <a:lstStyle/>
          <a:p>
            <a:endParaRPr lang="en-US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marL="36131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WPS 演示</Application>
  <PresentationFormat>On-screen Show (4:3)</PresentationFormat>
  <Paragraphs>86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Arial</vt:lpstr>
      <vt:lpstr>Courier New</vt:lpstr>
      <vt:lpstr>Osaka</vt:lpstr>
      <vt:lpstr>MS PGothic</vt:lpstr>
      <vt:lpstr>微软雅黑</vt:lpstr>
      <vt:lpstr>Arial Unicode MS</vt:lpstr>
      <vt:lpstr>等线</vt:lpstr>
      <vt:lpstr>Calibri</vt:lpstr>
      <vt:lpstr>黑体</vt:lpstr>
      <vt:lpstr>Yu Gothic</vt:lpstr>
      <vt:lpstr>Wingdings</vt:lpstr>
      <vt:lpstr>MingLiU-ExtB</vt:lpstr>
      <vt:lpstr>Consolas</vt:lpstr>
      <vt:lpstr>McMaster Brighter World Theme</vt:lpstr>
      <vt:lpstr>Presentation Header Title</vt:lpstr>
      <vt:lpstr>Data set</vt:lpstr>
      <vt:lpstr>Slide 3 Header Title</vt:lpstr>
      <vt:lpstr>Data set</vt:lpstr>
      <vt:lpstr>Data set</vt:lpstr>
    </vt:vector>
  </TitlesOfParts>
  <Company>Ariad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admin</cp:lastModifiedBy>
  <cp:revision>157</cp:revision>
  <cp:lastPrinted>2017-06-06T20:04:00Z</cp:lastPrinted>
  <dcterms:created xsi:type="dcterms:W3CDTF">2017-04-21T15:41:00Z</dcterms:created>
  <dcterms:modified xsi:type="dcterms:W3CDTF">2019-12-01T20:14:04Z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