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378" r:id="rId2"/>
    <p:sldId id="420" r:id="rId3"/>
    <p:sldId id="386" r:id="rId4"/>
    <p:sldId id="419" r:id="rId5"/>
    <p:sldId id="422" r:id="rId6"/>
    <p:sldId id="42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F55"/>
    <a:srgbClr val="8BD3E6"/>
    <a:srgbClr val="D2D755"/>
    <a:srgbClr val="FFD100"/>
    <a:srgbClr val="DBDBDD"/>
    <a:srgbClr val="007096"/>
    <a:srgbClr val="5E6A71"/>
    <a:srgbClr val="FDBF57"/>
    <a:srgbClr val="7A003C"/>
    <a:srgbClr val="D5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9" autoAdjust="0"/>
    <p:restoredTop sz="83841" autoAdjust="0"/>
  </p:normalViewPr>
  <p:slideViewPr>
    <p:cSldViewPr snapToGrid="0" snapToObjects="1">
      <p:cViewPr>
        <p:scale>
          <a:sx n="110" d="100"/>
          <a:sy n="110" d="100"/>
        </p:scale>
        <p:origin x="2184" y="-488"/>
      </p:cViewPr>
      <p:guideLst>
        <p:guide orient="horz" pos="2137"/>
        <p:guide pos="2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E9F3A7FF-300E-B84F-A2D0-CDCDE713DCB9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7C11621C-3EA7-C342-A130-13C6D43C8C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7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0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 Image" descr="McMaster University Brighter World themed background image featuring overlayed circles, radiences and an image of the McMaster Iconic Archway"/>
          <p:cNvPicPr>
            <a:picLocks noChangeAspect="1"/>
          </p:cNvPicPr>
          <p:nvPr userDrawn="1"/>
        </p:nvPicPr>
        <p:blipFill rotWithShape="1">
          <a:blip r:embed="rId2"/>
          <a:srcRect l="12407" r="12407" b="-251"/>
          <a:stretch>
            <a:fillRect/>
          </a:stretch>
        </p:blipFill>
        <p:spPr>
          <a:xfrm>
            <a:off x="0" y="0"/>
            <a:ext cx="9144000" cy="6858025"/>
          </a:xfrm>
          <a:prstGeom prst="rect">
            <a:avLst/>
          </a:prstGeom>
        </p:spPr>
      </p:pic>
      <p:sp>
        <p:nvSpPr>
          <p:cNvPr id="2" name="Title Placeholder" descr="Master title"/>
          <p:cNvSpPr>
            <a:spLocks noGrp="1"/>
          </p:cNvSpPr>
          <p:nvPr>
            <p:ph type="ctrTitle"/>
          </p:nvPr>
        </p:nvSpPr>
        <p:spPr>
          <a:xfrm>
            <a:off x="2050791" y="778199"/>
            <a:ext cx="3957101" cy="2666171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Placeholder" descr="Master subtitle"/>
          <p:cNvSpPr>
            <a:spLocks noGrp="1"/>
          </p:cNvSpPr>
          <p:nvPr>
            <p:ph type="subTitle" idx="1"/>
          </p:nvPr>
        </p:nvSpPr>
        <p:spPr>
          <a:xfrm>
            <a:off x="2050791" y="3444370"/>
            <a:ext cx="3712940" cy="9116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Meeting Information" descr="Meering or Audience Data"/>
          <p:cNvSpPr>
            <a:spLocks noGrp="1"/>
          </p:cNvSpPr>
          <p:nvPr>
            <p:ph type="body" sz="quarter" idx="10" hasCustomPrompt="1"/>
          </p:nvPr>
        </p:nvSpPr>
        <p:spPr>
          <a:xfrm>
            <a:off x="704631" y="4212600"/>
            <a:ext cx="1364672" cy="13591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65">
                <a:solidFill>
                  <a:srgbClr val="464F55"/>
                </a:solidFill>
              </a:defRPr>
            </a:lvl1pPr>
            <a:lvl2pPr marL="457200" indent="0">
              <a:buNone/>
              <a:defRPr sz="1465"/>
            </a:lvl2pPr>
            <a:lvl3pPr marL="914400" indent="0">
              <a:buNone/>
              <a:defRPr sz="1465"/>
            </a:lvl3pPr>
            <a:lvl4pPr marL="1371600" indent="0">
              <a:buNone/>
              <a:defRPr sz="1465"/>
            </a:lvl4pPr>
            <a:lvl5pPr marL="1828800" indent="0">
              <a:buNone/>
              <a:defRPr sz="1465"/>
            </a:lvl5pPr>
          </a:lstStyle>
          <a:p>
            <a:pPr lvl="0"/>
            <a:r>
              <a:rPr lang="en-US" dirty="0"/>
              <a:t>Meeting or Audience Date</a:t>
            </a:r>
          </a:p>
        </p:txBody>
      </p:sp>
      <p:cxnSp>
        <p:nvCxnSpPr>
          <p:cNvPr id="13" name="Brighter World Divider"/>
          <p:cNvCxnSpPr/>
          <p:nvPr userDrawn="1"/>
        </p:nvCxnSpPr>
        <p:spPr>
          <a:xfrm>
            <a:off x="1" y="6214887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McMaster Logo" descr="McMaster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0" y="6200599"/>
            <a:ext cx="1019175" cy="561975"/>
          </a:xfrm>
          <a:prstGeom prst="rect">
            <a:avLst/>
          </a:prstGeom>
        </p:spPr>
      </p:pic>
      <p:pic>
        <p:nvPicPr>
          <p:cNvPr id="15" name="Brighter World Logo" descr="Brighter World Logo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>
            <a:fillRect/>
          </a:stretch>
        </p:blipFill>
        <p:spPr>
          <a:xfrm>
            <a:off x="200893" y="6460658"/>
            <a:ext cx="1136064" cy="136841"/>
          </a:xfrm>
          <a:prstGeom prst="rect">
            <a:avLst/>
          </a:prstGeom>
        </p:spPr>
      </p:pic>
      <p:sp>
        <p:nvSpPr>
          <p:cNvPr id="18" name="URL"/>
          <p:cNvSpPr txBox="1"/>
          <p:nvPr userDrawn="1"/>
        </p:nvSpPr>
        <p:spPr>
          <a:xfrm>
            <a:off x="1277516" y="6365625"/>
            <a:ext cx="2504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pc="27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  <a:solidFill>
            <a:schemeClr val="tx1"/>
          </a:solidFill>
          <a:effectLst>
            <a:outerShdw blurRad="393700" dist="50800" dir="5400000" sx="105000" sy="105000" algn="ctr" rotWithShape="0">
              <a:srgbClr val="000000">
                <a:alpha val="20000"/>
              </a:srgb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65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the picture icon to insert a picture. </a:t>
            </a:r>
            <a:br>
              <a:rPr lang="en-US" dirty="0"/>
            </a:br>
            <a:r>
              <a:rPr lang="en-US" dirty="0"/>
              <a:t>Make sure to include an image description by right clicking on your image and selecting ‘Edit Alt Text…’ 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t>December 2, 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Picture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</a:p>
          <a:p>
            <a:endParaRPr lang="en-US" dirty="0"/>
          </a:p>
        </p:txBody>
      </p:sp>
      <p:sp>
        <p:nvSpPr>
          <p:cNvPr id="8" name="Background Circle"/>
          <p:cNvSpPr>
            <a:spLocks noGrp="1"/>
          </p:cNvSpPr>
          <p:nvPr>
            <p:ph type="pic" sz="quarter" idx="13"/>
          </p:nvPr>
        </p:nvSpPr>
        <p:spPr>
          <a:xfrm>
            <a:off x="6515293" y="278607"/>
            <a:ext cx="4169663" cy="416966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 hasCustomPrompt="1"/>
          </p:nvPr>
        </p:nvSpPr>
        <p:spPr>
          <a:xfrm>
            <a:off x="6978764" y="940271"/>
            <a:ext cx="2029237" cy="2753784"/>
          </a:xfrm>
        </p:spPr>
        <p:txBody>
          <a:bodyPr>
            <a:normAutofit/>
          </a:bodyPr>
          <a:lstStyle>
            <a:lvl1pPr>
              <a:lnSpc>
                <a:spcPct val="112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Name, </a:t>
            </a:r>
            <a:br>
              <a:rPr lang="en-US" dirty="0"/>
            </a:br>
            <a:r>
              <a:rPr lang="en-US" dirty="0"/>
              <a:t>Title, </a:t>
            </a:r>
            <a:br>
              <a:rPr lang="en-US" dirty="0"/>
            </a:br>
            <a:r>
              <a:rPr lang="en-US" dirty="0"/>
              <a:t>Contact Details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 Picture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</a:p>
          <a:p>
            <a:endParaRPr lang="en-US" dirty="0"/>
          </a:p>
        </p:txBody>
      </p:sp>
      <p:sp>
        <p:nvSpPr>
          <p:cNvPr id="20" name="Background Circle"/>
          <p:cNvSpPr>
            <a:spLocks noGrp="1"/>
          </p:cNvSpPr>
          <p:nvPr>
            <p:ph type="pic" sz="quarter" idx="13"/>
          </p:nvPr>
        </p:nvSpPr>
        <p:spPr>
          <a:xfrm>
            <a:off x="5842982" y="1185858"/>
            <a:ext cx="4090649" cy="4090649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6307932" y="1552917"/>
            <a:ext cx="2707481" cy="1929348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Placeholder" descr="Master subtitle"/>
          <p:cNvSpPr>
            <a:spLocks noGrp="1"/>
          </p:cNvSpPr>
          <p:nvPr>
            <p:ph type="subTitle" idx="1" hasCustomPrompt="1"/>
          </p:nvPr>
        </p:nvSpPr>
        <p:spPr>
          <a:xfrm>
            <a:off x="6307932" y="3486884"/>
            <a:ext cx="2707481" cy="1491288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" descr="Slide title"/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Placeholder" descr="Slide sub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7"/>
            <a:ext cx="8780462" cy="753256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idx="1" hasCustomPrompt="1"/>
          </p:nvPr>
        </p:nvSpPr>
        <p:spPr>
          <a:xfrm>
            <a:off x="200894" y="1421441"/>
            <a:ext cx="8781051" cy="4536015"/>
          </a:xfrm>
        </p:spPr>
        <p:txBody>
          <a:bodyPr lIns="108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9" name="Slide Number" descr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t>December 2, 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/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Left Content Placeholder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4" name="Right Content Placeholder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t>December 2, 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/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t>December 2, 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Picture" descr="circle image collage depicting a rending of the human brain and a student smiling while reading a book beside a window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60" y="524107"/>
            <a:ext cx="7486151" cy="5296574"/>
          </a:xfrm>
          <a:prstGeom prst="rect">
            <a:avLst/>
          </a:prstGeom>
        </p:spPr>
      </p:pic>
      <p:sp>
        <p:nvSpPr>
          <p:cNvPr id="5" name="Title Placeholder"/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2786062" y="2734472"/>
            <a:ext cx="2978943" cy="256751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</a:defRPr>
            </a:lvl2pPr>
            <a:lvl3pPr marL="914400" indent="0" algn="ctr">
              <a:buNone/>
              <a:defRPr sz="3200">
                <a:solidFill>
                  <a:schemeClr val="bg1"/>
                </a:solidFill>
              </a:defRPr>
            </a:lvl3pPr>
            <a:lvl4pPr marL="1371600" indent="0" algn="ctr">
              <a:buNone/>
              <a:defRPr sz="3200">
                <a:solidFill>
                  <a:schemeClr val="bg1"/>
                </a:solidFill>
              </a:defRPr>
            </a:lvl4pPr>
            <a:lvl5pPr marL="1828800" indent="0" algn="ctr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t>December 2, 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Picture" descr="colourful circles with text overlayed. Im image of a boy and a girl walking together on campus engaged in coversation and smiling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702095"/>
            <a:ext cx="8124571" cy="4865497"/>
          </a:xfrm>
          <a:prstGeom prst="rect">
            <a:avLst/>
          </a:prstGeom>
        </p:spPr>
      </p:pic>
      <p:sp>
        <p:nvSpPr>
          <p:cNvPr id="5" name="Title Placeholder"/>
          <p:cNvSpPr>
            <a:spLocks noGrp="1"/>
          </p:cNvSpPr>
          <p:nvPr>
            <p:ph type="title"/>
          </p:nvPr>
        </p:nvSpPr>
        <p:spPr>
          <a:xfrm>
            <a:off x="2928936" y="1209111"/>
            <a:ext cx="3921919" cy="3964120"/>
          </a:xfrm>
        </p:spPr>
        <p:txBody>
          <a:bodyPr bIns="0" anchor="ctr" anchorCtr="0"/>
          <a:lstStyle>
            <a:lvl1pPr algn="ctr">
              <a:lnSpc>
                <a:spcPct val="112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6517482" y="3539979"/>
            <a:ext cx="1897854" cy="20475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t>December 2, 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Circle"/>
          <p:cNvSpPr>
            <a:spLocks noChangeArrowheads="1"/>
          </p:cNvSpPr>
          <p:nvPr userDrawn="1"/>
        </p:nvSpPr>
        <p:spPr bwMode="auto">
          <a:xfrm>
            <a:off x="-741600" y="1092989"/>
            <a:ext cx="3956289" cy="395628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5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42671" y="2091029"/>
            <a:ext cx="2376054" cy="116205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242671" y="3280790"/>
            <a:ext cx="2376054" cy="1418935"/>
          </a:xfrm>
        </p:spPr>
        <p:txBody>
          <a:bodyPr>
            <a:normAutofit/>
          </a:bodyPr>
          <a:lstStyle>
            <a:lvl1pPr marL="0" indent="0">
              <a:buNone/>
              <a:defRPr sz="1865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575050" y="683492"/>
            <a:ext cx="5111750" cy="52000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t>December 2, 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/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Placeholder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Background Circle"/>
          <p:cNvSpPr>
            <a:spLocks noChangeArrowheads="1"/>
          </p:cNvSpPr>
          <p:nvPr userDrawn="1"/>
        </p:nvSpPr>
        <p:spPr bwMode="auto">
          <a:xfrm>
            <a:off x="591434" y="1808873"/>
            <a:ext cx="2980944" cy="2980944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5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  <p:sp>
        <p:nvSpPr>
          <p:cNvPr id="16" name="Subjec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91290" y="1808873"/>
            <a:ext cx="2980944" cy="298094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465"/>
            </a:lvl1pPr>
          </a:lstStyle>
          <a:p>
            <a:pPr lvl="0"/>
            <a:r>
              <a:rPr lang="en-US" dirty="0"/>
              <a:t>Subject Headline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844925" y="1013513"/>
            <a:ext cx="5111750" cy="4505508"/>
          </a:xfrm>
        </p:spPr>
        <p:txBody>
          <a:bodyPr anchor="ctr" anchorCtr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or</a:t>
            </a:r>
            <a:br>
              <a:rPr lang="en-US" dirty="0"/>
            </a:br>
            <a:r>
              <a:rPr lang="en-US" dirty="0"/>
              <a:t>select a content icon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t>December 2, 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Master Title"/>
          <p:cNvSpPr>
            <a:spLocks noGrp="1"/>
          </p:cNvSpPr>
          <p:nvPr>
            <p:ph type="title"/>
          </p:nvPr>
        </p:nvSpPr>
        <p:spPr>
          <a:xfrm>
            <a:off x="200894" y="0"/>
            <a:ext cx="8781051" cy="1006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type="body" idx="1"/>
          </p:nvPr>
        </p:nvSpPr>
        <p:spPr>
          <a:xfrm>
            <a:off x="200894" y="1137999"/>
            <a:ext cx="8781051" cy="4988165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Brighter World Line"/>
          <p:cNvCxnSpPr/>
          <p:nvPr userDrawn="1"/>
        </p:nvCxnSpPr>
        <p:spPr>
          <a:xfrm>
            <a:off x="1" y="6214887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righter World Logo" descr="Brighter World Logo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>
            <a:fillRect/>
          </a:stretch>
        </p:blipFill>
        <p:spPr>
          <a:xfrm>
            <a:off x="200893" y="6461484"/>
            <a:ext cx="1136064" cy="136841"/>
          </a:xfrm>
          <a:prstGeom prst="rect">
            <a:avLst/>
          </a:prstGeom>
        </p:spPr>
      </p:pic>
      <p:sp>
        <p:nvSpPr>
          <p:cNvPr id="14" name="URL"/>
          <p:cNvSpPr txBox="1"/>
          <p:nvPr userDrawn="1"/>
        </p:nvSpPr>
        <p:spPr>
          <a:xfrm>
            <a:off x="1277516" y="6365625"/>
            <a:ext cx="2504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pc="27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  <p:pic>
        <p:nvPicPr>
          <p:cNvPr id="12" name="McMaster University Logo" descr="McMaster University Logo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0" y="6194279"/>
            <a:ext cx="1019175" cy="561975"/>
          </a:xfrm>
          <a:prstGeom prst="rect">
            <a:avLst/>
          </a:prstGeom>
        </p:spPr>
      </p:pic>
      <p:sp>
        <p:nvSpPr>
          <p:cNvPr id="15" name="Slide Number" descr="Page Number"/>
          <p:cNvSpPr>
            <a:spLocks noGrp="1"/>
          </p:cNvSpPr>
          <p:nvPr>
            <p:ph type="sldNum" sz="quarter" idx="4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CB33EA-91D6-F140-A440-0A130B2A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Divider Line"/>
          <p:cNvSpPr txBox="1"/>
          <p:nvPr userDrawn="1"/>
        </p:nvSpPr>
        <p:spPr>
          <a:xfrm>
            <a:off x="7242058" y="6346519"/>
            <a:ext cx="224451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92929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tx1"/>
                </a:solidFill>
              </a:rPr>
              <a:t>|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Date"/>
          <p:cNvSpPr>
            <a:spLocks noGrp="1"/>
          </p:cNvSpPr>
          <p:nvPr>
            <p:ph type="dt" sz="half" idx="2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CEF10F-437A-1E47-9122-F08C813F0AE8}" type="datetime4">
              <a:rPr lang="en-CA" smtClean="0"/>
              <a:t>December 2, 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lnSpc>
          <a:spcPct val="150000"/>
        </a:lnSpc>
        <a:spcBef>
          <a:spcPct val="0"/>
        </a:spcBef>
        <a:buNone/>
        <a:defRPr sz="2400" b="0" i="0" kern="120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rgbClr val="7C0040"/>
        </a:buClr>
        <a:buFont typeface="Arial" panose="020B0604020202020204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47065" indent="-285750" algn="l" defTabSz="457200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rgbClr val="7C0040"/>
        </a:buClr>
        <a:buSzPct val="65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02970" indent="-228600" algn="l" defTabSz="457200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Font typeface="Arial" panose="020B0604020202020204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168400" indent="-228600" algn="l" defTabSz="457200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SzPct val="65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433195" indent="-228600" algn="l" defTabSz="457200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ctrTitle"/>
          </p:nvPr>
        </p:nvSpPr>
        <p:spPr>
          <a:xfrm>
            <a:off x="1703070" y="805815"/>
            <a:ext cx="4887595" cy="2647315"/>
          </a:xfrm>
        </p:spPr>
        <p:txBody>
          <a:bodyPr/>
          <a:lstStyle/>
          <a:p>
            <a:r>
              <a:rPr lang="en-US" dirty="0"/>
              <a:t>Exploratory Analysis of Airbnb's Data in Victoria, BC</a:t>
            </a:r>
          </a:p>
        </p:txBody>
      </p:sp>
      <p:sp>
        <p:nvSpPr>
          <p:cNvPr id="3" name="Subtitle Placeholder"/>
          <p:cNvSpPr>
            <a:spLocks noGrp="1"/>
          </p:cNvSpPr>
          <p:nvPr>
            <p:ph type="subTitle" idx="1"/>
          </p:nvPr>
        </p:nvSpPr>
        <p:spPr>
          <a:xfrm>
            <a:off x="2146587" y="3453079"/>
            <a:ext cx="3712940" cy="911624"/>
          </a:xfrm>
        </p:spPr>
        <p:txBody>
          <a:bodyPr/>
          <a:lstStyle/>
          <a:p>
            <a:r>
              <a:rPr lang="en-US" dirty="0"/>
              <a:t>Stats 744 Project Presentation</a:t>
            </a:r>
          </a:p>
        </p:txBody>
      </p:sp>
      <p:sp>
        <p:nvSpPr>
          <p:cNvPr id="4" name="Meeting Information Placehol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Chenxi Yu</a:t>
            </a:r>
          </a:p>
          <a:p>
            <a:r>
              <a:rPr lang="en-US" dirty="0">
                <a:solidFill>
                  <a:schemeClr val="tx1"/>
                </a:solidFill>
              </a:rPr>
              <a:t>Frank Cai</a:t>
            </a:r>
          </a:p>
          <a:p>
            <a:r>
              <a:rPr lang="en-US" dirty="0">
                <a:solidFill>
                  <a:schemeClr val="tx1"/>
                </a:solidFill>
              </a:rPr>
              <a:t>Yusang Hu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"/>
          <p:cNvSpPr>
            <a:spLocks noGrp="1"/>
          </p:cNvSpPr>
          <p:nvPr>
            <p:ph idx="1"/>
          </p:nvPr>
        </p:nvSpPr>
        <p:spPr>
          <a:xfrm>
            <a:off x="132314" y="784536"/>
            <a:ext cx="8781051" cy="4536015"/>
          </a:xfrm>
        </p:spPr>
        <p:txBody>
          <a:bodyPr/>
          <a:lstStyle/>
          <a:p>
            <a:r>
              <a:rPr lang="en-US" dirty="0">
                <a:sym typeface="+mn-ea"/>
              </a:rPr>
              <a:t>An online marketplace for offering primarily homestays or tourism experiences</a:t>
            </a:r>
          </a:p>
          <a:p>
            <a:r>
              <a:rPr lang="en-US" dirty="0">
                <a:sym typeface="+mn-ea"/>
              </a:rPr>
              <a:t>increasingly popular in recent years</a:t>
            </a:r>
          </a:p>
          <a:p>
            <a:r>
              <a:rPr lang="en-US" dirty="0">
                <a:sym typeface="+mn-ea"/>
              </a:rPr>
              <a:t>goal:</a:t>
            </a:r>
          </a:p>
          <a:p>
            <a:pPr lvl="2"/>
            <a:r>
              <a:rPr lang="en-US" dirty="0">
                <a:sym typeface="+mn-ea"/>
              </a:rPr>
              <a:t>helping potential renters to find the most valuable property to invest in</a:t>
            </a:r>
          </a:p>
          <a:p>
            <a:pPr lvl="2"/>
            <a:r>
              <a:rPr lang="en-US" dirty="0">
                <a:sym typeface="+mn-ea"/>
              </a:rPr>
              <a:t>helpint potential tenants to understand their preferred listing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+mn-ea"/>
            </a:endParaRPr>
          </a:p>
          <a:p>
            <a:pPr marL="36131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t>December 2, 2019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2" name="Content Placeholder"/>
          <p:cNvSpPr>
            <a:spLocks noGrp="1"/>
          </p:cNvSpPr>
          <p:nvPr>
            <p:ph idx="1"/>
          </p:nvPr>
        </p:nvSpPr>
        <p:spPr>
          <a:xfrm>
            <a:off x="132314" y="784536"/>
            <a:ext cx="8781051" cy="4536015"/>
          </a:xfrm>
        </p:spPr>
        <p:txBody>
          <a:bodyPr/>
          <a:lstStyle/>
          <a:p>
            <a:endParaRPr lang="en-US" dirty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+mn-ea"/>
            </a:endParaRPr>
          </a:p>
          <a:p>
            <a:pPr marL="36131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t>December 2, 2019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620" y="1035685"/>
            <a:ext cx="76612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Sourced from Inside Airbnb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listings in Victoria, BC from September, 2018 to September,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room type: private room, entire home/apt, shared room, hotel room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neighbourhood group: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latitude &amp;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plot</a:t>
            </a:r>
          </a:p>
        </p:txBody>
      </p:sp>
      <p:sp>
        <p:nvSpPr>
          <p:cNvPr id="2" name="Content Placeholder"/>
          <p:cNvSpPr>
            <a:spLocks noGrp="1"/>
          </p:cNvSpPr>
          <p:nvPr>
            <p:ph idx="1"/>
          </p:nvPr>
        </p:nvSpPr>
        <p:spPr>
          <a:xfrm>
            <a:off x="239395" y="901065"/>
            <a:ext cx="8541385" cy="628840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goal: showing monthly average price fluctuation for each room type for each neighbourhood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data set clean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some extremely high 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'hotel room', first appear in August, 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shiny &amp; plotly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two inputs: 'neighbourhood' &amp; 'room type'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i.e. compare multiple room type in one neighbourhood; compare multiple neighbourhood with one room type, etc..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line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x-axis: time; y-axis: average 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color: neighbourhood; line type: room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easy to observe the trend of price fluctuation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bar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x-axis: neighbourhood; y-axis: log-price difference (%)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position: 'dodge'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+mn-ea"/>
              </a:rPr>
              <a:t>color: room type</a:t>
            </a:r>
            <a:endParaRPr lang="en-US" dirty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+mn-ea"/>
            </a:endParaRPr>
          </a:p>
          <a:p>
            <a:pPr marL="36131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t>December 2, 2019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</a:t>
            </a:r>
            <a:r>
              <a:rPr lang="en-US" dirty="0"/>
              <a:t>plot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show the distribution of different listings for different neighborhoods and the average price for different room type.</a:t>
            </a:r>
          </a:p>
          <a:p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clean: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neighbourhood_group_cleansed</a:t>
            </a:r>
            <a:r>
              <a:rPr lang="en-US" dirty="0"/>
              <a:t>, latitude, longitude, </a:t>
            </a:r>
            <a:r>
              <a:rPr lang="en-US" dirty="0" err="1"/>
              <a:t>room_type</a:t>
            </a:r>
            <a:r>
              <a:rPr lang="en-US" dirty="0"/>
              <a:t>, bathrooms, bedrooms, price</a:t>
            </a:r>
          </a:p>
          <a:p>
            <a:pPr lvl="1"/>
            <a:r>
              <a:rPr lang="en-US" dirty="0"/>
              <a:t>convert price from factor to numerical</a:t>
            </a:r>
          </a:p>
          <a:p>
            <a:endParaRPr lang="en-US" dirty="0"/>
          </a:p>
          <a:p>
            <a:r>
              <a:rPr lang="en-US" dirty="0"/>
              <a:t>interactive plot:</a:t>
            </a:r>
          </a:p>
          <a:p>
            <a:pPr lvl="1"/>
            <a:r>
              <a:rPr lang="en-US" dirty="0"/>
              <a:t>we used shiny &amp; leaflet to create the interactive plot. </a:t>
            </a:r>
          </a:p>
          <a:p>
            <a:pPr lvl="1"/>
            <a:r>
              <a:rPr lang="en-US" dirty="0"/>
              <a:t>displays listings according to the user input.</a:t>
            </a:r>
          </a:p>
          <a:p>
            <a:pPr lvl="1"/>
            <a:r>
              <a:rPr lang="en-US" dirty="0"/>
              <a:t>when users click on the point on the map, corresponding information will also </a:t>
            </a:r>
            <a:r>
              <a:rPr lang="en-US" dirty="0" smtClean="0"/>
              <a:t>show. </a:t>
            </a:r>
            <a:r>
              <a:rPr lang="en-US" dirty="0"/>
              <a:t>For example, number of bedrooms and number of bathrooms.</a:t>
            </a:r>
          </a:p>
          <a:p>
            <a:pPr lvl="1"/>
            <a:r>
              <a:rPr lang="en-US" dirty="0"/>
              <a:t>There is also a heat map show the distribution of </a:t>
            </a:r>
            <a:r>
              <a:rPr lang="en-US" dirty="0" smtClean="0"/>
              <a:t>rooms.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calculated average price for different room type based on the input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To calculate the average price for different </a:t>
            </a:r>
            <a:r>
              <a:rPr lang="en-US" dirty="0" err="1"/>
              <a:t>room_type</a:t>
            </a:r>
            <a:r>
              <a:rPr lang="en-US" dirty="0"/>
              <a:t>, I first filter the data by </a:t>
            </a:r>
            <a:r>
              <a:rPr lang="en-US" dirty="0" err="1"/>
              <a:t>room_type</a:t>
            </a:r>
            <a:r>
              <a:rPr lang="en-US" dirty="0"/>
              <a:t> and then compute price mean.</a:t>
            </a:r>
          </a:p>
          <a:p>
            <a:pPr lvl="1"/>
            <a:r>
              <a:rPr lang="en-US" dirty="0"/>
              <a:t>x-axis: room type</a:t>
            </a:r>
          </a:p>
          <a:p>
            <a:pPr lvl="1"/>
            <a:r>
              <a:rPr lang="en-US" dirty="0"/>
              <a:t>y-axis: average price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t>December 2,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9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2" name="Content Placeholder"/>
          <p:cNvSpPr>
            <a:spLocks noGrp="1"/>
          </p:cNvSpPr>
          <p:nvPr>
            <p:ph idx="1"/>
          </p:nvPr>
        </p:nvSpPr>
        <p:spPr>
          <a:xfrm>
            <a:off x="132314" y="784536"/>
            <a:ext cx="8781051" cy="4536015"/>
          </a:xfrm>
        </p:spPr>
        <p:txBody>
          <a:bodyPr/>
          <a:lstStyle/>
          <a:p>
            <a:endParaRPr lang="en-US" dirty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+mn-ea"/>
            </a:endParaRPr>
          </a:p>
          <a:p>
            <a:pPr marL="361315" lvl="1" indent="0">
              <a:buFont typeface="Arial" panose="020B0604020202020204" pitchFamily="34" charset="0"/>
              <a:buNone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t>December 2, 2019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Master Brighter World Theme">
  <a:themeElements>
    <a:clrScheme name="Custom 7">
      <a:dk1>
        <a:srgbClr val="4C555C"/>
      </a:dk1>
      <a:lt1>
        <a:srgbClr val="FFFFFF"/>
      </a:lt1>
      <a:dk2>
        <a:srgbClr val="FFFFFF"/>
      </a:dk2>
      <a:lt2>
        <a:srgbClr val="FFFFFF"/>
      </a:lt2>
      <a:accent1>
        <a:srgbClr val="79003B"/>
      </a:accent1>
      <a:accent2>
        <a:srgbClr val="FCBE57"/>
      </a:accent2>
      <a:accent3>
        <a:srgbClr val="FFD000"/>
      </a:accent3>
      <a:accent4>
        <a:srgbClr val="D2D654"/>
      </a:accent4>
      <a:accent5>
        <a:srgbClr val="6FD3E3"/>
      </a:accent5>
      <a:accent6>
        <a:srgbClr val="A71930"/>
      </a:accent6>
      <a:hlink>
        <a:srgbClr val="79003B"/>
      </a:hlink>
      <a:folHlink>
        <a:srgbClr val="79003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372</Words>
  <Application>Microsoft Macintosh PowerPoint</Application>
  <PresentationFormat>On-screen Show (4:3)</PresentationFormat>
  <Paragraphs>80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Courier New</vt:lpstr>
      <vt:lpstr>MS PGothic</vt:lpstr>
      <vt:lpstr>黑体</vt:lpstr>
      <vt:lpstr>Arial</vt:lpstr>
      <vt:lpstr>McMaster Brighter World Theme</vt:lpstr>
      <vt:lpstr>Exploratory Analysis of Airbnb's Data in Victoria, BC</vt:lpstr>
      <vt:lpstr>Introduction</vt:lpstr>
      <vt:lpstr>Data set</vt:lpstr>
      <vt:lpstr>First plot</vt:lpstr>
      <vt:lpstr>Second plot</vt:lpstr>
      <vt:lpstr>Reference</vt:lpstr>
    </vt:vector>
  </TitlesOfParts>
  <Company>Ariad Communications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Iwona Sowinski</dc:creator>
  <cp:lastModifiedBy>Microsoft Office User</cp:lastModifiedBy>
  <cp:revision>159</cp:revision>
  <cp:lastPrinted>2017-06-06T20:04:00Z</cp:lastPrinted>
  <dcterms:created xsi:type="dcterms:W3CDTF">2017-04-21T15:41:00Z</dcterms:created>
  <dcterms:modified xsi:type="dcterms:W3CDTF">2019-12-03T02:50:10Z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