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8" r:id="rId15"/>
    <p:sldId id="270" r:id="rId16"/>
    <p:sldId id="273" r:id="rId17"/>
    <p:sldId id="272" r:id="rId18"/>
    <p:sldId id="266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2DCA-A276-4B3E-BDCB-32126F51E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8E064-2244-4461-9A87-90AFBA17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7D45-2E7C-45C4-9D6B-9DDBF069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7D86-FBA9-452F-B06E-BCA6228D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FA1E-ADEF-43DF-B26B-6667A08A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38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25CC-6ED1-4A56-A3DB-1A2CF8B5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217B0-0514-455F-87DE-E9496746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2163-D550-48F9-88CA-9BC5C86F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B0AE-BAAA-45F8-9C7D-14C392F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B8CD-587B-4E7F-8211-D2F2DDEF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16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3A7EB-FE52-4DC0-BE37-2AD888EFA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8ABA7-6EA5-4E08-B0C1-7EDD39BDB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7E83-0056-4EF3-B085-2A39D9C7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457B-B5EA-4EAE-9902-D85E0FE0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9E9A-1438-42BC-AD25-2B57B6A8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230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AFF3-59D4-4478-8066-67D4EE7F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5D7A-0046-48A1-AADA-2D538655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003F-ADA1-471D-ABC4-F129CDB5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CD09-50F8-429C-AC1F-3570501C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6DAAD-3050-40F2-8E39-3ADCEBFE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38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1995-9112-4F90-9AE7-BB036057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8ECB-A820-4DBC-9413-CC5B0CFD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9C58-D68A-4415-8A66-3362BEC0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7378-2C30-41A5-8D60-7D2C7EA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20BE-4845-4A55-A598-0226D2FF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49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FCC9-DD0B-4CEF-AD51-5BF6848F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9B1F-E6CF-4CE7-BD81-995A93F64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A1604-6364-49C4-8E53-73364911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8A7C9-8D6E-4DA7-826D-145A5DB2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22E4-3E1C-45B9-8B2F-AD25E248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477C-CA20-4A0D-BEBE-43E2F8AB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848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E142-68EE-423E-9813-92468FC5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D577-E2B6-4E66-A28B-D536DBC0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128E7-ED6D-4E4C-8C6B-EA90D986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39F8B-D648-40AB-9BCC-FCFD4F87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B988A-EA0B-4E11-990C-0203E04F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B2070-DE45-4B81-8576-5D3CB579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0AB59-0314-4D0F-ACFF-15990B51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FA446-38FC-4E0E-905B-C1A11BBD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032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514C-F860-4B6B-BCD2-E6F2B8D8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E060-19B0-442B-950C-5C07D66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79323-1A9C-4FAC-B2FD-E5C64EB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EA586-D572-47B9-B3FD-48D57195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87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30A7C-84A4-4ED9-959E-917B9A68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4A858-9095-4428-8498-1FA1CADE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407C-7384-49E3-95B5-6366E982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583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739B-BF51-492A-ACB9-BC257FA1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323-27E7-47ED-BBAA-FCD57D3A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528E-75FB-4DBE-936C-30966D5C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D7162-7E54-4EA9-B7A6-7E742241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7B30-E876-4458-BFB8-19EDDC1F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1053C-8886-4F7F-B1E7-D3E994EC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01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AD43-0611-472D-A5B1-6CBFD153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6BB3-21C4-4366-AE67-BB9C9B32E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0911F-2F06-4D55-BEF2-7E601E89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9FDE-CF79-4052-B36C-9C95C5CD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5A413-4DC0-4AAC-87EA-2ACB958B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964BA-C118-4951-9FBA-DE003E92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2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B2C37-51ED-43E4-A3C2-1A67F0E5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6CEC-1227-47FA-8BDF-AA3D7787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3D78-9F4C-43F5-B41E-482376D7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7B8-0030-4928-98E7-6FDB77BCB8A0}" type="datetimeFigureOut">
              <a:rPr lang="vi-VN" smtClean="0"/>
              <a:t>02/09/2021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FD27-2D8A-41F5-BB24-CB0A47C09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64FA-8674-4A43-9E3A-A6CE5B597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4481-21F9-47A8-8EFE-5E3F462B7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653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E9313872-B5DC-4B67-97F0-F6A7D0AE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t="30138" r="35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7AC8A-720A-44F4-ABFD-04936B074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303638"/>
            <a:ext cx="9078562" cy="2175889"/>
          </a:xfrm>
        </p:spPr>
        <p:txBody>
          <a:bodyPr>
            <a:normAutofit/>
          </a:bodyPr>
          <a:lstStyle/>
          <a:p>
            <a:pPr algn="l"/>
            <a:r>
              <a:rPr lang="en-US" sz="6600" b="1"/>
              <a:t>COVID-19 </a:t>
            </a:r>
            <a:br>
              <a:rPr lang="en-US" sz="6600" b="1"/>
            </a:br>
            <a:r>
              <a:rPr lang="en-US" sz="6600" b="1"/>
              <a:t>ANALYSIS REPORT</a:t>
            </a:r>
            <a:endParaRPr lang="vi-VN" sz="66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8D063-5E41-424C-B3A7-0CB458D22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UNTIL 31 AUGUST 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368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1A97-593D-403B-AEC0-C2FBC722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807"/>
            <a:ext cx="10515600" cy="1062459"/>
          </a:xfrm>
        </p:spPr>
        <p:txBody>
          <a:bodyPr/>
          <a:lstStyle/>
          <a:p>
            <a:r>
              <a:rPr lang="en-US" b="1"/>
              <a:t>4.1.CHARTS – WORLD 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437E-35B0-4DF1-B805-CB06D0B3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762" y="1825625"/>
            <a:ext cx="3684037" cy="4351338"/>
          </a:xfrm>
        </p:spPr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83406-FD6B-4703-B356-9ABEA1EA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6058"/>
            <a:ext cx="3546987" cy="2620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6F968-0F0E-4D6B-AE00-D8E05D503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2855"/>
            <a:ext cx="4677697" cy="25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1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D45D-19C8-44A0-8498-BB14FCB9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82"/>
            <a:ext cx="10515600" cy="1358262"/>
          </a:xfrm>
        </p:spPr>
        <p:txBody>
          <a:bodyPr/>
          <a:lstStyle/>
          <a:p>
            <a:r>
              <a:rPr lang="en-US" b="1"/>
              <a:t>4.1.CHARTS – SOUTHEAST ASIA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6041-1694-4B1C-9DA0-678A35AB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986" y="1825625"/>
            <a:ext cx="3615813" cy="4351338"/>
          </a:xfrm>
        </p:spPr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26AE3-1436-4B5B-BFB1-6CA04CF4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7700"/>
            <a:ext cx="3267473" cy="2539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CE4DD-9794-4DF7-8CB0-E504CEFB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1081"/>
            <a:ext cx="3448665" cy="25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62D1-F568-413A-92B3-1A29F352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1090050"/>
          </a:xfrm>
        </p:spPr>
        <p:txBody>
          <a:bodyPr/>
          <a:lstStyle/>
          <a:p>
            <a:r>
              <a:rPr lang="en-US" b="1"/>
              <a:t>4.1.CHARTS – SOUTHEAST ASIA</a:t>
            </a:r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CF420-8C96-45AE-96CC-CE055321C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38" y="1024639"/>
            <a:ext cx="3537669" cy="26722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691A5-AE33-4C53-BD26-1DBB761F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38" y="3929040"/>
            <a:ext cx="3467670" cy="26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C585-6C7A-46F0-9127-3075CA44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/>
          <a:p>
            <a:r>
              <a:rPr lang="en-US" b="1"/>
              <a:t>4.1.CHARTS – VIETNAM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B6FAB-BE21-4E9B-84F5-355A30CB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1" y="1793183"/>
            <a:ext cx="11914598" cy="2347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7390B-88DC-456F-BE25-995B4455D34F}"/>
              </a:ext>
            </a:extLst>
          </p:cNvPr>
          <p:cNvSpPr txBox="1"/>
          <p:nvPr/>
        </p:nvSpPr>
        <p:spPr>
          <a:xfrm>
            <a:off x="1101012" y="4814596"/>
            <a:ext cx="738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Tiếp xúc gần, không đeo khẩu trang, biến chủng delta</a:t>
            </a:r>
          </a:p>
          <a:p>
            <a:r>
              <a:rPr lang="en-US"/>
              <a:t>Sài gòn dân cư đông đúc, nhiều khu công nghiệp và nhà máy sản xuất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171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EEC6-7C90-4CC2-9A59-E851C9D5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/>
          <a:lstStyle/>
          <a:p>
            <a:r>
              <a:rPr lang="en-US" b="1"/>
              <a:t>4.1.CHARTS – VIETNAM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A0FAC-2079-4F22-846F-985041E4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1" y="1712749"/>
            <a:ext cx="11912297" cy="25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C2E6-26F4-4BC2-9CF5-38075BF2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2387"/>
          </a:xfrm>
        </p:spPr>
        <p:txBody>
          <a:bodyPr/>
          <a:lstStyle/>
          <a:p>
            <a:r>
              <a:rPr lang="en-US" sz="4400" b="1"/>
              <a:t>4.2.DASHBOARD - GLOBAL 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CE36-90BE-43B4-884A-1936E1E6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5B9FA-F789-4E6E-8028-4CEB1511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93" y="799054"/>
            <a:ext cx="10343107" cy="58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8913-3FB8-49AD-9436-32200803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7"/>
            <a:ext cx="10515600" cy="959822"/>
          </a:xfrm>
        </p:spPr>
        <p:txBody>
          <a:bodyPr/>
          <a:lstStyle/>
          <a:p>
            <a:r>
              <a:rPr lang="en-US" sz="4400" b="1"/>
              <a:t>4.2.DASHBOARD – SOUTHEAST ASIA 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8439-4B90-47E3-9816-F110DB6D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63FA-C23D-4335-AE72-70B66210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5959"/>
            <a:ext cx="10322090" cy="58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3653-66CB-4BCC-9014-A34B3CA9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8"/>
            <a:ext cx="10515600" cy="894508"/>
          </a:xfrm>
        </p:spPr>
        <p:txBody>
          <a:bodyPr/>
          <a:lstStyle/>
          <a:p>
            <a:r>
              <a:rPr lang="en-US" sz="4400" b="1"/>
              <a:t>4.2.DASHBOARD – VIETNAM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E559-04A3-411B-92D6-D01086A5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0154F-7A9F-45CE-A5B4-30ABD4F2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7477"/>
            <a:ext cx="10538991" cy="59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5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356B2-22B9-4E28-BA40-84412E18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700"/>
              <a:t>Top countries impacted by covid-19 in the world</a:t>
            </a:r>
            <a:endParaRPr lang="vi-VN" sz="3700"/>
          </a:p>
        </p:txBody>
      </p:sp>
      <p:pic>
        <p:nvPicPr>
          <p:cNvPr id="2050" name="Picture 2" descr="Guiding MSMEs&amp;#39; business recovery in the wake of the COVID-19 pandemic |  UNIDO">
            <a:extLst>
              <a:ext uri="{FF2B5EF4-FFF2-40B4-BE49-F238E27FC236}">
                <a16:creationId xmlns:a16="http://schemas.microsoft.com/office/drawing/2014/main" id="{78DB5D37-5EB8-4E96-854E-53BF63915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3" r="11307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35F8-F215-4F02-A556-EC4F14F7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Chèn hình ảnh Dead Percentage và tỉ lệ vaccines </a:t>
            </a:r>
          </a:p>
          <a:p>
            <a:r>
              <a:rPr lang="en-US" sz="2000"/>
              <a:t>Nêu lên mối quan hệ giữa những nước có số ca nhiễm, tử vong cao nhưng Dead Percentage lại thấp</a:t>
            </a:r>
          </a:p>
          <a:p>
            <a:r>
              <a:rPr lang="en-US" sz="2000"/>
              <a:t>Mối liên hệ vaccines 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128839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DO and Japan to tackle impact of COVID-19 pandemic | UNIDO">
            <a:extLst>
              <a:ext uri="{FF2B5EF4-FFF2-40B4-BE49-F238E27FC236}">
                <a16:creationId xmlns:a16="http://schemas.microsoft.com/office/drawing/2014/main" id="{A413125A-3A3B-478E-8326-7B0B892B2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3" r="6879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CB53-BC24-4B24-A6D6-7CA9902A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736" y="431823"/>
            <a:ext cx="2406445" cy="1178540"/>
          </a:xfrm>
        </p:spPr>
        <p:txBody>
          <a:bodyPr>
            <a:normAutofit/>
          </a:bodyPr>
          <a:lstStyle/>
          <a:p>
            <a:r>
              <a:rPr lang="en-US" b="1"/>
              <a:t>OUTLINE</a:t>
            </a:r>
            <a:endParaRPr lang="vi-V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5DC-933C-47BE-ADA9-88EA0056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557618"/>
            <a:ext cx="3822189" cy="4174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1. Executive Summary</a:t>
            </a:r>
          </a:p>
          <a:p>
            <a:pPr marL="0" indent="0">
              <a:buNone/>
            </a:pPr>
            <a:r>
              <a:rPr lang="en-US"/>
              <a:t>2. Introduction</a:t>
            </a:r>
          </a:p>
          <a:p>
            <a:pPr marL="0" indent="0">
              <a:buNone/>
            </a:pPr>
            <a:r>
              <a:rPr lang="en-US"/>
              <a:t>3. Methodology</a:t>
            </a:r>
          </a:p>
          <a:p>
            <a:pPr marL="0" indent="0">
              <a:buNone/>
            </a:pPr>
            <a:r>
              <a:rPr lang="en-US"/>
              <a:t>4. Result</a:t>
            </a:r>
          </a:p>
          <a:p>
            <a:pPr marL="0" indent="0">
              <a:buNone/>
            </a:pPr>
            <a:r>
              <a:rPr lang="en-US"/>
              <a:t>4.1. Charts</a:t>
            </a:r>
          </a:p>
          <a:p>
            <a:pPr marL="0" indent="0">
              <a:buNone/>
            </a:pPr>
            <a:r>
              <a:rPr lang="en-US"/>
              <a:t>4.2. Dashboard</a:t>
            </a:r>
          </a:p>
          <a:p>
            <a:pPr marL="0" indent="0">
              <a:buNone/>
            </a:pPr>
            <a:r>
              <a:rPr lang="en-US"/>
              <a:t>5. Discussion</a:t>
            </a:r>
          </a:p>
          <a:p>
            <a:pPr marL="0" indent="0">
              <a:buNone/>
            </a:pPr>
            <a:r>
              <a:rPr lang="en-US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34453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ác cấp độ rủi ro lây nhiễm SARS-COV-2">
            <a:extLst>
              <a:ext uri="{FF2B5EF4-FFF2-40B4-BE49-F238E27FC236}">
                <a16:creationId xmlns:a16="http://schemas.microsoft.com/office/drawing/2014/main" id="{C0CA4206-477E-49E6-969B-EAB28A179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4" r="-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FC087-666E-4BEB-9EF5-D85D6D3E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321" y="541604"/>
            <a:ext cx="3822189" cy="1542333"/>
          </a:xfrm>
        </p:spPr>
        <p:txBody>
          <a:bodyPr>
            <a:normAutofit/>
          </a:bodyPr>
          <a:lstStyle/>
          <a:p>
            <a:r>
              <a:rPr lang="en-US" b="1"/>
              <a:t>1.EXECUTIVE</a:t>
            </a:r>
            <a:br>
              <a:rPr lang="en-US" b="1"/>
            </a:br>
            <a:r>
              <a:rPr lang="en-US" b="1"/>
              <a:t>     SUMMARY</a:t>
            </a:r>
            <a:endParaRPr lang="vi-V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5FC2-304B-4947-8711-B2524AD0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322" y="2178563"/>
            <a:ext cx="3822189" cy="374276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/>
              <a:t>Covid-19 Overview</a:t>
            </a:r>
          </a:p>
          <a:p>
            <a:pPr marL="0" indent="0">
              <a:buNone/>
            </a:pPr>
            <a:r>
              <a:rPr lang="en-US"/>
              <a:t> + Global</a:t>
            </a:r>
          </a:p>
          <a:p>
            <a:pPr marL="0" indent="0">
              <a:buNone/>
            </a:pPr>
            <a:r>
              <a:rPr lang="en-US"/>
              <a:t> + Southeast Asia</a:t>
            </a:r>
          </a:p>
          <a:p>
            <a:pPr marL="0" indent="0">
              <a:buNone/>
            </a:pPr>
            <a:r>
              <a:rPr lang="en-US"/>
              <a:t> + Vietnam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68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land&amp;#39;s Covid-19 entry restrictions and quarantine requirements for  nationals of the United States and Canada.">
            <a:extLst>
              <a:ext uri="{FF2B5EF4-FFF2-40B4-BE49-F238E27FC236}">
                <a16:creationId xmlns:a16="http://schemas.microsoft.com/office/drawing/2014/main" id="{C5739E18-5F67-4DCD-81D6-45BB64979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r="1195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B996F-3E37-4F5A-8000-4F7ECFD0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60" y="364122"/>
            <a:ext cx="4630992" cy="1149043"/>
          </a:xfrm>
        </p:spPr>
        <p:txBody>
          <a:bodyPr>
            <a:normAutofit/>
          </a:bodyPr>
          <a:lstStyle/>
          <a:p>
            <a:r>
              <a:rPr lang="en-US" b="1"/>
              <a:t>2.INTRODUCTION</a:t>
            </a:r>
            <a:endParaRPr lang="vi-V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8A5F-9D1F-49FA-9342-5A686FAE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60" y="1391981"/>
            <a:ext cx="3537370" cy="5209048"/>
          </a:xfrm>
        </p:spPr>
        <p:txBody>
          <a:bodyPr>
            <a:noAutofit/>
          </a:bodyPr>
          <a:lstStyle/>
          <a:p>
            <a:r>
              <a:rPr lang="en-US" sz="2400"/>
              <a:t>Identify top countries impacted by covid-19 in Southeast Asia and in the world. </a:t>
            </a:r>
          </a:p>
          <a:p>
            <a:r>
              <a:rPr lang="en-US" sz="2400"/>
              <a:t>Identify total Vaccines and Percentage Vaccines per Population. </a:t>
            </a:r>
          </a:p>
          <a:p>
            <a:r>
              <a:rPr lang="en-US" sz="2400"/>
              <a:t>Compare between countries were impacted most with percentage  vaccines per population.</a:t>
            </a:r>
          </a:p>
          <a:p>
            <a:r>
              <a:rPr lang="en-US" sz="2400"/>
              <a:t>To analyze Covid-19 trend in Vietnam.</a:t>
            </a:r>
          </a:p>
          <a:p>
            <a:pPr marL="0" indent="0">
              <a:buNone/>
            </a:pPr>
            <a:r>
              <a:rPr lang="en-US" sz="2400"/>
              <a:t> 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4233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06978-73C7-4B18-AA6F-D480D8C9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319611"/>
            <a:ext cx="5130795" cy="1461778"/>
          </a:xfrm>
        </p:spPr>
        <p:txBody>
          <a:bodyPr>
            <a:normAutofit/>
          </a:bodyPr>
          <a:lstStyle/>
          <a:p>
            <a:r>
              <a:rPr lang="en-US" b="1"/>
              <a:t>3.METHDOLOGY</a:t>
            </a:r>
            <a:endParaRPr lang="vi-V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8362-30E9-416B-97E9-ED6A4640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914" y="1522900"/>
            <a:ext cx="4334510" cy="499801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/>
              <a:t>Data Collection </a:t>
            </a:r>
          </a:p>
          <a:p>
            <a:pPr marL="0" indent="0">
              <a:buNone/>
            </a:pPr>
            <a:r>
              <a:rPr lang="en-US"/>
              <a:t> + Collecting Data from </a:t>
            </a:r>
            <a:r>
              <a:rPr lang="en-US">
                <a:hlinkClick r:id="rId2"/>
              </a:rPr>
              <a:t>https://ourworldindata.org/</a:t>
            </a:r>
            <a:endParaRPr lang="en-US"/>
          </a:p>
          <a:p>
            <a:pPr>
              <a:buFontTx/>
              <a:buChar char="-"/>
            </a:pPr>
            <a:r>
              <a:rPr lang="en-US"/>
              <a:t>Data Wrangling</a:t>
            </a:r>
          </a:p>
          <a:p>
            <a:pPr marL="0" indent="0">
              <a:buNone/>
            </a:pPr>
            <a:r>
              <a:rPr lang="en-US"/>
              <a:t> + Convert Data Type (using Cast or Convert in SQL)</a:t>
            </a:r>
          </a:p>
          <a:p>
            <a:pPr marL="0" indent="0">
              <a:buNone/>
            </a:pPr>
            <a:r>
              <a:rPr lang="en-US"/>
              <a:t>- Exploratory Data Analysis</a:t>
            </a:r>
          </a:p>
          <a:p>
            <a:pPr marL="0" indent="0">
              <a:buNone/>
            </a:pPr>
            <a:r>
              <a:rPr lang="en-US"/>
              <a:t> + Analyze, explore data (using CTEs, Join…) 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6" descr="Database">
            <a:extLst>
              <a:ext uri="{FF2B5EF4-FFF2-40B4-BE49-F238E27FC236}">
                <a16:creationId xmlns:a16="http://schemas.microsoft.com/office/drawing/2014/main" id="{7C50357A-C477-40EF-9C21-57398F7CA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9DAE-C1AB-478A-B351-E43F53AC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4.RESULT – GLOBAL </a:t>
            </a:r>
            <a:endParaRPr lang="vi-VN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C522F-1222-4155-AF18-0F691D6F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52" y="1772299"/>
            <a:ext cx="9803805" cy="40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8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E32-FD7B-4549-9F65-68105E62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4.RESULT – SOUTHEAST ASIA</a:t>
            </a:r>
            <a:endParaRPr lang="vi-VN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F8ED9-2EC1-4E63-B01A-BCC758FC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65" y="1986415"/>
            <a:ext cx="10319269" cy="32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C92B-321A-4650-9425-98553EBE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4.RESULT – VIETNAM </a:t>
            </a:r>
            <a:endParaRPr lang="vi-VN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3CB93-14D3-4D31-A245-8C33C44D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43" y="1728550"/>
            <a:ext cx="8348562" cy="44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94A1-11B1-4CE4-87C0-96BE4DF5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913169"/>
          </a:xfrm>
        </p:spPr>
        <p:txBody>
          <a:bodyPr/>
          <a:lstStyle/>
          <a:p>
            <a:r>
              <a:rPr lang="en-US" b="1"/>
              <a:t>4.1.CHARTS – WORLD </a:t>
            </a:r>
            <a:endParaRPr lang="vi-VN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170B3-E992-4644-8AA5-CCBECB46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4" y="1081649"/>
            <a:ext cx="4510930" cy="2615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A3D12-4612-4FE6-AA51-4704163A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4" y="3983544"/>
            <a:ext cx="3741086" cy="2546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EC385-7B1C-4E9C-84C1-ED819A0DCCC3}"/>
              </a:ext>
            </a:extLst>
          </p:cNvPr>
          <p:cNvSpPr txBox="1"/>
          <p:nvPr/>
        </p:nvSpPr>
        <p:spPr>
          <a:xfrm>
            <a:off x="6259286" y="1081649"/>
            <a:ext cx="50945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United States, India and Brazil are top 3 countries with the highest number of infection cases and deaths in the world.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A0C64-FABE-48CB-975E-E27A3C140491}"/>
              </a:ext>
            </a:extLst>
          </p:cNvPr>
          <p:cNvSpPr txBox="1"/>
          <p:nvPr/>
        </p:nvSpPr>
        <p:spPr>
          <a:xfrm>
            <a:off x="6380583" y="3327697"/>
            <a:ext cx="4973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Tâm lý chủ quan, Lễ hội Kumbh Mela ở ấn độ (song hằng)</a:t>
            </a:r>
          </a:p>
          <a:p>
            <a:r>
              <a:rPr lang="en-US"/>
              <a:t>Dễ dàng di chuyển giữa các nước với nhau trong khối khối </a:t>
            </a:r>
            <a:r>
              <a:rPr lang="en-US" b="1"/>
              <a:t>Schengen</a:t>
            </a:r>
            <a:r>
              <a:rPr lang="en-US"/>
              <a:t>. Số người đi du lịch </a:t>
            </a:r>
            <a:endParaRPr lang="en-US" b="1"/>
          </a:p>
          <a:p>
            <a:r>
              <a:rPr lang="en-US"/>
              <a:t>Tâm lý chủ quan </a:t>
            </a:r>
          </a:p>
          <a:p>
            <a:r>
              <a:rPr lang="en-US"/>
              <a:t>Tỉ lên người cao tuổi cao</a:t>
            </a:r>
          </a:p>
          <a:p>
            <a:endParaRPr lang="en-US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077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347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COVID-19  ANALYSIS REPORT</vt:lpstr>
      <vt:lpstr>OUTLINE</vt:lpstr>
      <vt:lpstr>1.EXECUTIVE      SUMMARY</vt:lpstr>
      <vt:lpstr>2.INTRODUCTION</vt:lpstr>
      <vt:lpstr>3.METHDOLOGY</vt:lpstr>
      <vt:lpstr>4.RESULT – GLOBAL </vt:lpstr>
      <vt:lpstr>4.RESULT – SOUTHEAST ASIA</vt:lpstr>
      <vt:lpstr>4.RESULT – VIETNAM </vt:lpstr>
      <vt:lpstr>4.1.CHARTS – WORLD </vt:lpstr>
      <vt:lpstr>4.1.CHARTS – WORLD </vt:lpstr>
      <vt:lpstr>4.1.CHARTS – SOUTHEAST ASIA</vt:lpstr>
      <vt:lpstr>4.1.CHARTS – SOUTHEAST ASIA</vt:lpstr>
      <vt:lpstr>4.1.CHARTS – VIETNAM</vt:lpstr>
      <vt:lpstr>4.1.CHARTS – VIETNAM</vt:lpstr>
      <vt:lpstr>4.2.DASHBOARD - GLOBAL </vt:lpstr>
      <vt:lpstr>4.2.DASHBOARD – SOUTHEAST ASIA </vt:lpstr>
      <vt:lpstr>4.2.DASHBOARD – VIETNAM</vt:lpstr>
      <vt:lpstr>Top countries impacted by covid-19 in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>Vo Huy</dc:creator>
  <cp:lastModifiedBy>Vo Huy</cp:lastModifiedBy>
  <cp:revision>5</cp:revision>
  <dcterms:created xsi:type="dcterms:W3CDTF">2021-08-18T13:08:57Z</dcterms:created>
  <dcterms:modified xsi:type="dcterms:W3CDTF">2021-09-02T07:58:12Z</dcterms:modified>
</cp:coreProperties>
</file>