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7" r:id="rId4"/>
    <p:sldId id="258" r:id="rId5"/>
    <p:sldId id="259" r:id="rId6"/>
    <p:sldId id="260" r:id="rId7"/>
    <p:sldId id="266" r:id="rId8"/>
    <p:sldId id="267" r:id="rId9"/>
    <p:sldId id="265" r:id="rId10"/>
    <p:sldId id="268"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8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showGuides="1">
      <p:cViewPr varScale="1">
        <p:scale>
          <a:sx n="82" d="100"/>
          <a:sy n="82" d="100"/>
        </p:scale>
        <p:origin x="643" y="58"/>
      </p:cViewPr>
      <p:guideLst>
        <p:guide orient="horz" pos="2160"/>
        <p:guide pos="374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9E599-8752-4B56-9F3F-BD947835B3B4}" type="datetimeFigureOut">
              <a:rPr lang="vi-VN" smtClean="0"/>
              <a:t>30/08/2021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8259-9CA2-47CE-AE10-00B57E0883B7}" type="slidenum">
              <a:rPr lang="vi-VN" smtClean="0"/>
              <a:t>‹#›</a:t>
            </a:fld>
            <a:endParaRPr lang="vi-VN"/>
          </a:p>
        </p:txBody>
      </p:sp>
    </p:spTree>
    <p:extLst>
      <p:ext uri="{BB962C8B-B14F-4D97-AF65-F5344CB8AC3E}">
        <p14:creationId xmlns:p14="http://schemas.microsoft.com/office/powerpoint/2010/main" val="235846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618B8259-9CA2-47CE-AE10-00B57E0883B7}" type="slidenum">
              <a:rPr lang="vi-VN" smtClean="0"/>
              <a:t>2</a:t>
            </a:fld>
            <a:endParaRPr lang="vi-VN"/>
          </a:p>
        </p:txBody>
      </p:sp>
    </p:spTree>
    <p:extLst>
      <p:ext uri="{BB962C8B-B14F-4D97-AF65-F5344CB8AC3E}">
        <p14:creationId xmlns:p14="http://schemas.microsoft.com/office/powerpoint/2010/main" val="1809046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5170-9383-43C2-9347-3AAE475FE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16331E28-60B9-49AC-A87E-D689A0A00B0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71C91EE-DA2E-4D15-8423-29171969456A}"/>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5" name="Footer Placeholder 4">
            <a:extLst>
              <a:ext uri="{FF2B5EF4-FFF2-40B4-BE49-F238E27FC236}">
                <a16:creationId xmlns:a16="http://schemas.microsoft.com/office/drawing/2014/main" id="{ECE2828C-E535-4FD8-8F23-DA1E162717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E0F0D8C-0B66-4B61-98C7-DD379557CF07}"/>
              </a:ext>
            </a:extLst>
          </p:cNvPr>
          <p:cNvSpPr>
            <a:spLocks noGrp="1"/>
          </p:cNvSpPr>
          <p:nvPr>
            <p:ph type="sldNum" sz="quarter" idx="12"/>
          </p:nvPr>
        </p:nvSpPr>
        <p:spPr/>
        <p:txBody>
          <a:bodyPr/>
          <a:lstStyle/>
          <a:p>
            <a:fld id="{05342129-E589-4DFF-93A2-F8080200630C}" type="slidenum">
              <a:rPr lang="vi-VN" smtClean="0"/>
              <a:t>‹#›</a:t>
            </a:fld>
            <a:endParaRPr lang="vi-VN"/>
          </a:p>
        </p:txBody>
      </p:sp>
      <p:sp>
        <p:nvSpPr>
          <p:cNvPr id="7" name="Right Triangle 6">
            <a:extLst>
              <a:ext uri="{FF2B5EF4-FFF2-40B4-BE49-F238E27FC236}">
                <a16:creationId xmlns:a16="http://schemas.microsoft.com/office/drawing/2014/main" id="{69BF8592-FAF5-4592-AA5E-26524263700C}"/>
              </a:ext>
            </a:extLst>
          </p:cNvPr>
          <p:cNvSpPr/>
          <p:nvPr userDrawn="1"/>
        </p:nvSpPr>
        <p:spPr>
          <a:xfrm rot="16200000">
            <a:off x="11144598" y="5810597"/>
            <a:ext cx="1055716" cy="1039091"/>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cxnSp>
        <p:nvCxnSpPr>
          <p:cNvPr id="9" name="Straight Connector 8">
            <a:extLst>
              <a:ext uri="{FF2B5EF4-FFF2-40B4-BE49-F238E27FC236}">
                <a16:creationId xmlns:a16="http://schemas.microsoft.com/office/drawing/2014/main" id="{69E3883D-17C7-4637-B779-487DA5C9E12A}"/>
              </a:ext>
            </a:extLst>
          </p:cNvPr>
          <p:cNvCxnSpPr>
            <a:cxnSpLocks/>
          </p:cNvCxnSpPr>
          <p:nvPr userDrawn="1"/>
        </p:nvCxnSpPr>
        <p:spPr>
          <a:xfrm>
            <a:off x="1524000" y="739833"/>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4042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287B-D838-49FA-8B64-D8960F6CF0A1}"/>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4BC6934-09A1-4EEC-B1D0-E54E92885D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127B6FD-A2E3-4BB2-B0D4-11F22BD3B4D6}"/>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5" name="Footer Placeholder 4">
            <a:extLst>
              <a:ext uri="{FF2B5EF4-FFF2-40B4-BE49-F238E27FC236}">
                <a16:creationId xmlns:a16="http://schemas.microsoft.com/office/drawing/2014/main" id="{DFB46050-B0B5-487A-897F-52BAC3FC380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E1A5645-5C4C-4CA2-9241-26DE1782C62D}"/>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428254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E88B4-FD34-4EC9-8198-58C7FF8830B4}"/>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09893DB-6DB6-492F-AF2F-00D36EF58A7A}"/>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C46148A-F4EF-4431-A9BC-1122ECB981D5}"/>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5" name="Footer Placeholder 4">
            <a:extLst>
              <a:ext uri="{FF2B5EF4-FFF2-40B4-BE49-F238E27FC236}">
                <a16:creationId xmlns:a16="http://schemas.microsoft.com/office/drawing/2014/main" id="{48B7895E-7833-4F9E-9B8B-BBFB8528C46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52E77D6-0E17-48C5-AD45-CB99FE3A9BDC}"/>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324750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BEB9-8A9B-4D2B-98DC-008A26FBC808}"/>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46A1D8D6-5BE2-45B2-A75A-0FCE21A3B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7226131-E612-499C-AB0B-1CC10862BC15}"/>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5" name="Footer Placeholder 4">
            <a:extLst>
              <a:ext uri="{FF2B5EF4-FFF2-40B4-BE49-F238E27FC236}">
                <a16:creationId xmlns:a16="http://schemas.microsoft.com/office/drawing/2014/main" id="{5C0302B2-10E0-4E08-9D9D-B3E4ACE6717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98F9117-8187-4EAA-A13F-E78323CD252E}"/>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408279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7E5A-8865-4302-BA4F-5AE6511761CE}"/>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5586A0C1-BB36-461F-A05F-7681A22FCDEB}"/>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FA4ED-3098-456C-B9D7-CD2748699137}"/>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5" name="Footer Placeholder 4">
            <a:extLst>
              <a:ext uri="{FF2B5EF4-FFF2-40B4-BE49-F238E27FC236}">
                <a16:creationId xmlns:a16="http://schemas.microsoft.com/office/drawing/2014/main" id="{56AAA780-5256-4D10-9EC7-FF5C7DB4ADE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B2BCC3A-93E4-4C7B-9D6D-34964A8C53F2}"/>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51010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9958-DB67-4CFF-8AC4-1309EA4B02C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6E8643B-7FCE-42FC-8242-5E5F92FE5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57B639F-82C9-4949-8657-249B1502D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645D4364-A547-40EA-8C65-18352D0EBF65}"/>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6" name="Footer Placeholder 5">
            <a:extLst>
              <a:ext uri="{FF2B5EF4-FFF2-40B4-BE49-F238E27FC236}">
                <a16:creationId xmlns:a16="http://schemas.microsoft.com/office/drawing/2014/main" id="{EC178B45-8733-42AE-80A6-6AD01BC3E71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FA8C254-9497-499B-9BA6-ECF8082FC277}"/>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143683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AD62-EE11-432E-BEFD-127360E5B639}"/>
              </a:ext>
            </a:extLst>
          </p:cNvPr>
          <p:cNvSpPr>
            <a:spLocks noGrp="1"/>
          </p:cNvSpPr>
          <p:nvPr>
            <p:ph type="title"/>
          </p:nvPr>
        </p:nvSpPr>
        <p:spPr>
          <a:xfrm>
            <a:off x="839788" y="365127"/>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DEF8659-68DA-49F0-B110-6C55012F4F1C}"/>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D8599-BC19-42C7-A1C5-47D703501DC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89BD25CF-89EB-47D6-8AD3-40645F129F8A}"/>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F3155F-A382-4AD2-BC76-8E65155FB98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AEAC6C6-6F7B-4D4C-A594-509C3A679D22}"/>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8" name="Footer Placeholder 7">
            <a:extLst>
              <a:ext uri="{FF2B5EF4-FFF2-40B4-BE49-F238E27FC236}">
                <a16:creationId xmlns:a16="http://schemas.microsoft.com/office/drawing/2014/main" id="{45926891-E180-44F9-88F7-4CA811569A8D}"/>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98F6179D-6AB7-4283-AE1E-288A44757A85}"/>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336638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063E-C24F-4FD0-9A07-47E42015602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B0A49D6-26AF-4388-8996-D1645313B619}"/>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4" name="Footer Placeholder 3">
            <a:extLst>
              <a:ext uri="{FF2B5EF4-FFF2-40B4-BE49-F238E27FC236}">
                <a16:creationId xmlns:a16="http://schemas.microsoft.com/office/drawing/2014/main" id="{4D12C5B9-B425-4A08-89B4-16AD3B8758A9}"/>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37598B85-35EB-4699-89C0-E906EAEBE08D}"/>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297462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DE875-A6C6-4211-A623-60E95F42C7A5}"/>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3" name="Footer Placeholder 2">
            <a:extLst>
              <a:ext uri="{FF2B5EF4-FFF2-40B4-BE49-F238E27FC236}">
                <a16:creationId xmlns:a16="http://schemas.microsoft.com/office/drawing/2014/main" id="{E32CB02D-166E-4AF1-8FFF-0A0847010100}"/>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4AD97121-7397-4209-813C-3BC2EB10D898}"/>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189678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A543-3A24-44EE-8490-229BF60D8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368D7D56-F1F1-4726-98AA-0021770FE1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5C54ED2-A212-4783-B9DF-85C8467283A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2D088-C718-417E-8B96-A27035650675}"/>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6" name="Footer Placeholder 5">
            <a:extLst>
              <a:ext uri="{FF2B5EF4-FFF2-40B4-BE49-F238E27FC236}">
                <a16:creationId xmlns:a16="http://schemas.microsoft.com/office/drawing/2014/main" id="{125271E7-0621-4683-B842-80DEA5E71CA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9359F0B-9EDF-40E8-8B94-7F25B51A275D}"/>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93493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251E-C756-4008-9FD1-DA3F8AB3B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AE6EB6C4-5F94-4C25-9A2C-052ADA1284A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vi-VN"/>
          </a:p>
        </p:txBody>
      </p:sp>
      <p:sp>
        <p:nvSpPr>
          <p:cNvPr id="4" name="Text Placeholder 3">
            <a:extLst>
              <a:ext uri="{FF2B5EF4-FFF2-40B4-BE49-F238E27FC236}">
                <a16:creationId xmlns:a16="http://schemas.microsoft.com/office/drawing/2014/main" id="{B29F083B-38AC-449A-ADF6-2692ACE5669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3F2DE-9F23-4A69-AF4E-5E890C87983B}"/>
              </a:ext>
            </a:extLst>
          </p:cNvPr>
          <p:cNvSpPr>
            <a:spLocks noGrp="1"/>
          </p:cNvSpPr>
          <p:nvPr>
            <p:ph type="dt" sz="half" idx="10"/>
          </p:nvPr>
        </p:nvSpPr>
        <p:spPr/>
        <p:txBody>
          <a:bodyPr/>
          <a:lstStyle/>
          <a:p>
            <a:fld id="{C2D0D678-F69A-4FE4-98DB-5FFF6A5DDB0B}" type="datetimeFigureOut">
              <a:rPr lang="vi-VN" smtClean="0"/>
              <a:t>30/08/2021</a:t>
            </a:fld>
            <a:endParaRPr lang="vi-VN"/>
          </a:p>
        </p:txBody>
      </p:sp>
      <p:sp>
        <p:nvSpPr>
          <p:cNvPr id="6" name="Footer Placeholder 5">
            <a:extLst>
              <a:ext uri="{FF2B5EF4-FFF2-40B4-BE49-F238E27FC236}">
                <a16:creationId xmlns:a16="http://schemas.microsoft.com/office/drawing/2014/main" id="{98C29B49-5B85-4705-A7F1-FF90020AAC1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E89C4EE-469F-4BFA-A60D-2CAF0BD8A634}"/>
              </a:ext>
            </a:extLst>
          </p:cNvPr>
          <p:cNvSpPr>
            <a:spLocks noGrp="1"/>
          </p:cNvSpPr>
          <p:nvPr>
            <p:ph type="sldNum" sz="quarter" idx="12"/>
          </p:nvPr>
        </p:nvSpPr>
        <p:spPr/>
        <p:txBody>
          <a:bodyPr/>
          <a:lstStyle/>
          <a:p>
            <a:fld id="{05342129-E589-4DFF-93A2-F8080200630C}" type="slidenum">
              <a:rPr lang="vi-VN" smtClean="0"/>
              <a:t>‹#›</a:t>
            </a:fld>
            <a:endParaRPr lang="vi-VN"/>
          </a:p>
        </p:txBody>
      </p:sp>
    </p:spTree>
    <p:extLst>
      <p:ext uri="{BB962C8B-B14F-4D97-AF65-F5344CB8AC3E}">
        <p14:creationId xmlns:p14="http://schemas.microsoft.com/office/powerpoint/2010/main" val="347984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81873-0695-4949-AF77-14603599E63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1AE937CC-53F9-4BD9-9465-E14823A70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7EBEE0B-945F-4DDC-9B82-C407C72A7EA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0D678-F69A-4FE4-98DB-5FFF6A5DDB0B}" type="datetimeFigureOut">
              <a:rPr lang="vi-VN" smtClean="0"/>
              <a:t>30/08/2021</a:t>
            </a:fld>
            <a:endParaRPr lang="vi-VN"/>
          </a:p>
        </p:txBody>
      </p:sp>
      <p:sp>
        <p:nvSpPr>
          <p:cNvPr id="5" name="Footer Placeholder 4">
            <a:extLst>
              <a:ext uri="{FF2B5EF4-FFF2-40B4-BE49-F238E27FC236}">
                <a16:creationId xmlns:a16="http://schemas.microsoft.com/office/drawing/2014/main" id="{7CE1ABF2-EC5D-4117-949C-0556CFE0878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3617976D-4ED6-402C-AECD-B89DE2C51BB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42129-E589-4DFF-93A2-F8080200630C}" type="slidenum">
              <a:rPr lang="vi-VN" smtClean="0"/>
              <a:t>‹#›</a:t>
            </a:fld>
            <a:endParaRPr lang="vi-VN"/>
          </a:p>
        </p:txBody>
      </p:sp>
    </p:spTree>
    <p:extLst>
      <p:ext uri="{BB962C8B-B14F-4D97-AF65-F5344CB8AC3E}">
        <p14:creationId xmlns:p14="http://schemas.microsoft.com/office/powerpoint/2010/main" val="33624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soccer football analysis logo transparent Template | PosterMyWall">
            <a:extLst>
              <a:ext uri="{FF2B5EF4-FFF2-40B4-BE49-F238E27FC236}">
                <a16:creationId xmlns:a16="http://schemas.microsoft.com/office/drawing/2014/main" id="{44140300-3E4B-4C77-8F3C-12E2EA93F3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2032" y="222976"/>
            <a:ext cx="7224847" cy="7224847"/>
          </a:xfrm>
          <a:prstGeom prst="rect">
            <a:avLst/>
          </a:prstGeom>
          <a:noFill/>
          <a:extLst>
            <a:ext uri="{909E8E84-426E-40DD-AFC4-6F175D3DCCD1}">
              <a14:hiddenFill xmlns:a14="http://schemas.microsoft.com/office/drawing/2010/main">
                <a:solidFill>
                  <a:srgbClr val="FFFFFF"/>
                </a:solidFill>
              </a14:hiddenFill>
            </a:ext>
          </a:extLst>
        </p:spPr>
      </p:pic>
      <p:sp>
        <p:nvSpPr>
          <p:cNvPr id="80" name="Freeform: Shape 7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164682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1CFD-09A0-4342-A541-E4BF8171D2C1}"/>
              </a:ext>
            </a:extLst>
          </p:cNvPr>
          <p:cNvSpPr>
            <a:spLocks noGrp="1"/>
          </p:cNvSpPr>
          <p:nvPr>
            <p:ph type="title"/>
          </p:nvPr>
        </p:nvSpPr>
        <p:spPr/>
        <p:txBody>
          <a:bodyPr/>
          <a:lstStyle/>
          <a:p>
            <a:r>
              <a:rPr lang="en-US" b="1"/>
              <a:t>5.APPENDIX</a:t>
            </a:r>
            <a:endParaRPr lang="vi-VN"/>
          </a:p>
        </p:txBody>
      </p:sp>
      <p:sp>
        <p:nvSpPr>
          <p:cNvPr id="3" name="Content Placeholder 2">
            <a:extLst>
              <a:ext uri="{FF2B5EF4-FFF2-40B4-BE49-F238E27FC236}">
                <a16:creationId xmlns:a16="http://schemas.microsoft.com/office/drawing/2014/main" id="{5A637B71-6AC1-47AA-A72C-0E56F8AF0E6E}"/>
              </a:ext>
            </a:extLst>
          </p:cNvPr>
          <p:cNvSpPr>
            <a:spLocks noGrp="1"/>
          </p:cNvSpPr>
          <p:nvPr>
            <p:ph idx="1"/>
          </p:nvPr>
        </p:nvSpPr>
        <p:spPr/>
        <p:txBody>
          <a:bodyPr/>
          <a:lstStyle/>
          <a:p>
            <a:pPr marL="0" indent="0">
              <a:buNone/>
            </a:pPr>
            <a:r>
              <a:rPr lang="en-US"/>
              <a:t>Data link from Kaggle </a:t>
            </a:r>
          </a:p>
          <a:p>
            <a:pPr marL="0" indent="0">
              <a:buNone/>
            </a:pPr>
            <a:r>
              <a:rPr lang="vi-VN"/>
              <a:t>https://www.kaggle.com/martj42/international-football-results-from-1872-to-2017</a:t>
            </a:r>
          </a:p>
        </p:txBody>
      </p:sp>
    </p:spTree>
    <p:extLst>
      <p:ext uri="{BB962C8B-B14F-4D97-AF65-F5344CB8AC3E}">
        <p14:creationId xmlns:p14="http://schemas.microsoft.com/office/powerpoint/2010/main" val="334694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agram&#10;&#10;Description automatically generated">
            <a:extLst>
              <a:ext uri="{FF2B5EF4-FFF2-40B4-BE49-F238E27FC236}">
                <a16:creationId xmlns:a16="http://schemas.microsoft.com/office/drawing/2014/main" id="{1561013F-B6F8-42ED-9EA7-D98F79AFA74B}"/>
              </a:ext>
            </a:extLst>
          </p:cNvPr>
          <p:cNvPicPr>
            <a:picLocks noChangeAspect="1"/>
          </p:cNvPicPr>
          <p:nvPr/>
        </p:nvPicPr>
        <p:blipFill rotWithShape="1">
          <a:blip r:embed="rId3">
            <a:extLst>
              <a:ext uri="{28A0092B-C50C-407E-A947-70E740481C1C}">
                <a14:useLocalDpi xmlns:a14="http://schemas.microsoft.com/office/drawing/2010/main" val="0"/>
              </a:ext>
            </a:extLst>
          </a:blip>
          <a:srcRect r="5882" b="-1"/>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7879B8-0AC9-44E0-80A9-6DFEB46794EA}"/>
              </a:ext>
            </a:extLst>
          </p:cNvPr>
          <p:cNvSpPr>
            <a:spLocks noGrp="1"/>
          </p:cNvSpPr>
          <p:nvPr>
            <p:ph type="title"/>
          </p:nvPr>
        </p:nvSpPr>
        <p:spPr>
          <a:xfrm>
            <a:off x="7531610" y="365125"/>
            <a:ext cx="3822189" cy="1899912"/>
          </a:xfrm>
        </p:spPr>
        <p:txBody>
          <a:bodyPr>
            <a:normAutofit/>
          </a:bodyPr>
          <a:lstStyle/>
          <a:p>
            <a:r>
              <a:rPr lang="en-US" sz="4800" b="1">
                <a:ln>
                  <a:solidFill>
                    <a:schemeClr val="accent6">
                      <a:lumMod val="50000"/>
                    </a:schemeClr>
                  </a:solidFill>
                </a:ln>
                <a:solidFill>
                  <a:schemeClr val="tx1">
                    <a:lumMod val="95000"/>
                    <a:lumOff val="5000"/>
                  </a:schemeClr>
                </a:solidFill>
              </a:rPr>
              <a:t>OUTLINE</a:t>
            </a:r>
            <a:endParaRPr lang="vi-VN" sz="4800" b="1">
              <a:ln>
                <a:solidFill>
                  <a:schemeClr val="accent6">
                    <a:lumMod val="50000"/>
                  </a:schemeClr>
                </a:solidFill>
              </a:ln>
              <a:solidFill>
                <a:schemeClr val="tx1">
                  <a:lumMod val="95000"/>
                  <a:lumOff val="5000"/>
                </a:schemeClr>
              </a:solidFill>
            </a:endParaRPr>
          </a:p>
        </p:txBody>
      </p:sp>
      <p:sp>
        <p:nvSpPr>
          <p:cNvPr id="3" name="Content Placeholder 2">
            <a:extLst>
              <a:ext uri="{FF2B5EF4-FFF2-40B4-BE49-F238E27FC236}">
                <a16:creationId xmlns:a16="http://schemas.microsoft.com/office/drawing/2014/main" id="{D20F91F0-45CB-4FB3-91E5-67D681D604BD}"/>
              </a:ext>
            </a:extLst>
          </p:cNvPr>
          <p:cNvSpPr>
            <a:spLocks noGrp="1"/>
          </p:cNvSpPr>
          <p:nvPr>
            <p:ph idx="1"/>
          </p:nvPr>
        </p:nvSpPr>
        <p:spPr>
          <a:xfrm>
            <a:off x="7528564" y="1702680"/>
            <a:ext cx="3822189" cy="4240919"/>
          </a:xfrm>
        </p:spPr>
        <p:txBody>
          <a:bodyPr>
            <a:noAutofit/>
          </a:bodyPr>
          <a:lstStyle/>
          <a:p>
            <a:pPr marL="0" indent="0">
              <a:buNone/>
            </a:pPr>
            <a:r>
              <a:rPr lang="en-US"/>
              <a:t>1.Executive Summary</a:t>
            </a:r>
          </a:p>
          <a:p>
            <a:pPr marL="0" indent="0">
              <a:buNone/>
            </a:pPr>
            <a:r>
              <a:rPr lang="en-US"/>
              <a:t>2.Introduction</a:t>
            </a:r>
          </a:p>
          <a:p>
            <a:pPr marL="0" indent="0">
              <a:buNone/>
            </a:pPr>
            <a:r>
              <a:rPr lang="en-US"/>
              <a:t>3.Methodology</a:t>
            </a:r>
          </a:p>
          <a:p>
            <a:pPr marL="0" indent="0">
              <a:buNone/>
            </a:pPr>
            <a:r>
              <a:rPr lang="en-US"/>
              <a:t>4.Result</a:t>
            </a:r>
          </a:p>
          <a:p>
            <a:pPr marL="0" indent="0">
              <a:buNone/>
            </a:pPr>
            <a:r>
              <a:rPr lang="en-US"/>
              <a:t>4.1.Charts</a:t>
            </a:r>
          </a:p>
          <a:p>
            <a:pPr marL="0" indent="0">
              <a:buNone/>
            </a:pPr>
            <a:r>
              <a:rPr lang="en-US"/>
              <a:t>4.2.Dashboard</a:t>
            </a:r>
          </a:p>
          <a:p>
            <a:pPr marL="0" indent="0">
              <a:buNone/>
            </a:pPr>
            <a:r>
              <a:rPr lang="en-US"/>
              <a:t>5.Conclusion</a:t>
            </a:r>
          </a:p>
          <a:p>
            <a:pPr marL="0" indent="0">
              <a:buNone/>
            </a:pPr>
            <a:r>
              <a:rPr lang="en-US"/>
              <a:t> </a:t>
            </a:r>
            <a:endParaRPr lang="vi-VN"/>
          </a:p>
        </p:txBody>
      </p:sp>
    </p:spTree>
    <p:extLst>
      <p:ext uri="{BB962C8B-B14F-4D97-AF65-F5344CB8AC3E}">
        <p14:creationId xmlns:p14="http://schemas.microsoft.com/office/powerpoint/2010/main" val="391719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Wayne Rooney becomes England&amp;#39;s all-time leading goalscorer with 50th goal |  Football News | Sky Sports">
            <a:extLst>
              <a:ext uri="{FF2B5EF4-FFF2-40B4-BE49-F238E27FC236}">
                <a16:creationId xmlns:a16="http://schemas.microsoft.com/office/drawing/2014/main" id="{DEAD1823-D150-4D69-9F5D-9E2027EC56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7" r="10972"/>
          <a:stretch/>
        </p:blipFill>
        <p:spPr bwMode="auto">
          <a:xfrm>
            <a:off x="2522358" y="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333C3-850F-4DED-B0BB-7BC7152BBFE7}"/>
              </a:ext>
            </a:extLst>
          </p:cNvPr>
          <p:cNvSpPr>
            <a:spLocks noGrp="1"/>
          </p:cNvSpPr>
          <p:nvPr>
            <p:ph type="title"/>
          </p:nvPr>
        </p:nvSpPr>
        <p:spPr>
          <a:xfrm>
            <a:off x="838200" y="365125"/>
            <a:ext cx="4577080" cy="1899912"/>
          </a:xfrm>
        </p:spPr>
        <p:txBody>
          <a:bodyPr>
            <a:normAutofit/>
          </a:bodyPr>
          <a:lstStyle/>
          <a:p>
            <a:r>
              <a:rPr lang="en-US" sz="4800" b="1">
                <a:solidFill>
                  <a:schemeClr val="tx1">
                    <a:lumMod val="95000"/>
                    <a:lumOff val="5000"/>
                  </a:schemeClr>
                </a:solidFill>
              </a:rPr>
              <a:t>1.EXECUTIVE                   </a:t>
            </a:r>
            <a:br>
              <a:rPr lang="en-US" sz="4800" b="1">
                <a:solidFill>
                  <a:schemeClr val="tx1">
                    <a:lumMod val="95000"/>
                    <a:lumOff val="5000"/>
                  </a:schemeClr>
                </a:solidFill>
              </a:rPr>
            </a:br>
            <a:r>
              <a:rPr lang="en-US" sz="4800" b="1">
                <a:solidFill>
                  <a:schemeClr val="tx1">
                    <a:lumMod val="95000"/>
                    <a:lumOff val="5000"/>
                  </a:schemeClr>
                </a:solidFill>
              </a:rPr>
              <a:t>   SUMMARY</a:t>
            </a:r>
            <a:endParaRPr lang="vi-VN" sz="4800" b="1">
              <a:solidFill>
                <a:schemeClr val="tx1">
                  <a:lumMod val="95000"/>
                  <a:lumOff val="5000"/>
                </a:schemeClr>
              </a:solidFill>
            </a:endParaRPr>
          </a:p>
        </p:txBody>
      </p:sp>
      <p:sp>
        <p:nvSpPr>
          <p:cNvPr id="3" name="Content Placeholder 2">
            <a:extLst>
              <a:ext uri="{FF2B5EF4-FFF2-40B4-BE49-F238E27FC236}">
                <a16:creationId xmlns:a16="http://schemas.microsoft.com/office/drawing/2014/main" id="{B604FDDA-E80E-450D-A33F-D83C092F1857}"/>
              </a:ext>
            </a:extLst>
          </p:cNvPr>
          <p:cNvSpPr>
            <a:spLocks noGrp="1"/>
          </p:cNvSpPr>
          <p:nvPr>
            <p:ph idx="1"/>
          </p:nvPr>
        </p:nvSpPr>
        <p:spPr>
          <a:xfrm>
            <a:off x="889000" y="2143761"/>
            <a:ext cx="4475480" cy="1798320"/>
          </a:xfrm>
        </p:spPr>
        <p:txBody>
          <a:bodyPr>
            <a:normAutofit/>
          </a:bodyPr>
          <a:lstStyle/>
          <a:p>
            <a:pPr marL="0" indent="0">
              <a:buNone/>
            </a:pPr>
            <a:r>
              <a:rPr lang="en-US"/>
              <a:t>Overview about football history from 1872-2021 (national team competitions, matches and goals)</a:t>
            </a:r>
            <a:endParaRPr lang="vi-VN"/>
          </a:p>
        </p:txBody>
      </p:sp>
    </p:spTree>
    <p:extLst>
      <p:ext uri="{BB962C8B-B14F-4D97-AF65-F5344CB8AC3E}">
        <p14:creationId xmlns:p14="http://schemas.microsoft.com/office/powerpoint/2010/main" val="235429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atch History of Soccer | Prime Video">
            <a:extLst>
              <a:ext uri="{FF2B5EF4-FFF2-40B4-BE49-F238E27FC236}">
                <a16:creationId xmlns:a16="http://schemas.microsoft.com/office/drawing/2014/main" id="{54593E33-349A-463C-B354-00C39D3CD7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2" r="17397"/>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1"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74E329-631F-470D-BE33-604D74DDBB9D}"/>
              </a:ext>
            </a:extLst>
          </p:cNvPr>
          <p:cNvSpPr>
            <a:spLocks noGrp="1"/>
          </p:cNvSpPr>
          <p:nvPr>
            <p:ph type="title"/>
          </p:nvPr>
        </p:nvSpPr>
        <p:spPr>
          <a:xfrm>
            <a:off x="7531610" y="365125"/>
            <a:ext cx="4579110" cy="1899912"/>
          </a:xfrm>
        </p:spPr>
        <p:txBody>
          <a:bodyPr>
            <a:normAutofit/>
          </a:bodyPr>
          <a:lstStyle/>
          <a:p>
            <a:r>
              <a:rPr lang="en-US" b="1">
                <a:solidFill>
                  <a:schemeClr val="tx1">
                    <a:lumMod val="95000"/>
                    <a:lumOff val="5000"/>
                  </a:schemeClr>
                </a:solidFill>
              </a:rPr>
              <a:t>2.INTRODUCTION</a:t>
            </a:r>
            <a:endParaRPr lang="vi-VN" b="1">
              <a:solidFill>
                <a:schemeClr val="tx1">
                  <a:lumMod val="95000"/>
                  <a:lumOff val="5000"/>
                </a:schemeClr>
              </a:solidFill>
            </a:endParaRPr>
          </a:p>
        </p:txBody>
      </p:sp>
      <p:sp>
        <p:nvSpPr>
          <p:cNvPr id="3" name="Content Placeholder 2">
            <a:extLst>
              <a:ext uri="{FF2B5EF4-FFF2-40B4-BE49-F238E27FC236}">
                <a16:creationId xmlns:a16="http://schemas.microsoft.com/office/drawing/2014/main" id="{F423C11C-C89A-4892-86EE-829125F590A8}"/>
              </a:ext>
            </a:extLst>
          </p:cNvPr>
          <p:cNvSpPr>
            <a:spLocks noGrp="1"/>
          </p:cNvSpPr>
          <p:nvPr>
            <p:ph idx="1"/>
          </p:nvPr>
        </p:nvSpPr>
        <p:spPr>
          <a:xfrm>
            <a:off x="7797664" y="1763641"/>
            <a:ext cx="3822189" cy="3742762"/>
          </a:xfrm>
        </p:spPr>
        <p:txBody>
          <a:bodyPr>
            <a:normAutofit fontScale="92500"/>
          </a:bodyPr>
          <a:lstStyle/>
          <a:p>
            <a:r>
              <a:rPr lang="en-US"/>
              <a:t>Specify total matches, total goals, goals per match rate.</a:t>
            </a:r>
          </a:p>
          <a:p>
            <a:r>
              <a:rPr lang="en-US"/>
              <a:t>Percentage win, draw and lose between home teams and away teams.</a:t>
            </a:r>
          </a:p>
          <a:p>
            <a:r>
              <a:rPr lang="en-US"/>
              <a:t>The difference between football in the past and football nowadays.</a:t>
            </a:r>
            <a:endParaRPr lang="vi-VN"/>
          </a:p>
        </p:txBody>
      </p:sp>
    </p:spTree>
    <p:extLst>
      <p:ext uri="{BB962C8B-B14F-4D97-AF65-F5344CB8AC3E}">
        <p14:creationId xmlns:p14="http://schemas.microsoft.com/office/powerpoint/2010/main" val="390790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914B1-5A95-41CF-9981-697C50A558B2}"/>
              </a:ext>
            </a:extLst>
          </p:cNvPr>
          <p:cNvSpPr>
            <a:spLocks noGrp="1"/>
          </p:cNvSpPr>
          <p:nvPr>
            <p:ph type="title"/>
          </p:nvPr>
        </p:nvSpPr>
        <p:spPr>
          <a:xfrm>
            <a:off x="965205" y="468622"/>
            <a:ext cx="5130795" cy="1461778"/>
          </a:xfrm>
        </p:spPr>
        <p:txBody>
          <a:bodyPr>
            <a:normAutofit/>
          </a:bodyPr>
          <a:lstStyle/>
          <a:p>
            <a:r>
              <a:rPr lang="en-US" b="1"/>
              <a:t>3.METHDOLOGY</a:t>
            </a:r>
            <a:endParaRPr lang="vi-VN" b="1"/>
          </a:p>
        </p:txBody>
      </p:sp>
      <p:sp>
        <p:nvSpPr>
          <p:cNvPr id="3" name="Content Placeholder 2">
            <a:extLst>
              <a:ext uri="{FF2B5EF4-FFF2-40B4-BE49-F238E27FC236}">
                <a16:creationId xmlns:a16="http://schemas.microsoft.com/office/drawing/2014/main" id="{4F43859D-E1AF-4C9A-B244-16BE4FF8F9DF}"/>
              </a:ext>
            </a:extLst>
          </p:cNvPr>
          <p:cNvSpPr>
            <a:spLocks noGrp="1"/>
          </p:cNvSpPr>
          <p:nvPr>
            <p:ph idx="1"/>
          </p:nvPr>
        </p:nvSpPr>
        <p:spPr>
          <a:xfrm>
            <a:off x="965205" y="1687522"/>
            <a:ext cx="4673600" cy="5021187"/>
          </a:xfrm>
        </p:spPr>
        <p:txBody>
          <a:bodyPr>
            <a:noAutofit/>
          </a:bodyPr>
          <a:lstStyle/>
          <a:p>
            <a:pPr>
              <a:buFontTx/>
              <a:buChar char="-"/>
            </a:pPr>
            <a:r>
              <a:rPr lang="en-US"/>
              <a:t>Data Collection </a:t>
            </a:r>
          </a:p>
          <a:p>
            <a:pPr marL="0" indent="0">
              <a:buNone/>
            </a:pPr>
            <a:r>
              <a:rPr lang="en-US"/>
              <a:t> + Collecting Data from Kaggle</a:t>
            </a:r>
          </a:p>
          <a:p>
            <a:pPr>
              <a:buFontTx/>
              <a:buChar char="-"/>
            </a:pPr>
            <a:r>
              <a:rPr lang="en-US"/>
              <a:t>Data Wrangling</a:t>
            </a:r>
          </a:p>
          <a:p>
            <a:pPr marL="0" indent="0">
              <a:buNone/>
            </a:pPr>
            <a:r>
              <a:rPr lang="en-US"/>
              <a:t> + Combine column using Concat (SQL)</a:t>
            </a:r>
          </a:p>
          <a:p>
            <a:pPr marL="0" indent="0">
              <a:buNone/>
            </a:pPr>
            <a:r>
              <a:rPr lang="en-US"/>
              <a:t> + Return values with specified conditions using Case statement (SQL)</a:t>
            </a:r>
          </a:p>
          <a:p>
            <a:pPr marL="0" indent="0">
              <a:buNone/>
            </a:pPr>
            <a:r>
              <a:rPr lang="en-US"/>
              <a:t>- Exploratory Data Analysis</a:t>
            </a:r>
          </a:p>
          <a:p>
            <a:pPr marL="0" indent="0">
              <a:buNone/>
            </a:pPr>
            <a:r>
              <a:rPr lang="en-US"/>
              <a:t> + Analyze, explore data (using View) </a:t>
            </a:r>
          </a:p>
          <a:p>
            <a:pPr marL="0" indent="0">
              <a:buNone/>
            </a:pPr>
            <a:endParaRPr lang="vi-VN"/>
          </a:p>
          <a:p>
            <a:endParaRPr lang="vi-VN"/>
          </a:p>
        </p:txBody>
      </p:sp>
      <p:sp>
        <p:nvSpPr>
          <p:cNvPr id="38" name="Freeform: Shape 2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6" descr="Database">
            <a:extLst>
              <a:ext uri="{FF2B5EF4-FFF2-40B4-BE49-F238E27FC236}">
                <a16:creationId xmlns:a16="http://schemas.microsoft.com/office/drawing/2014/main" id="{8B2F510A-6059-4B9E-A96E-95601711B2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22334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1A7B-8C60-4189-990B-0F7E1891C690}"/>
              </a:ext>
            </a:extLst>
          </p:cNvPr>
          <p:cNvSpPr>
            <a:spLocks noGrp="1"/>
          </p:cNvSpPr>
          <p:nvPr>
            <p:ph type="title"/>
          </p:nvPr>
        </p:nvSpPr>
        <p:spPr/>
        <p:txBody>
          <a:bodyPr>
            <a:normAutofit/>
          </a:bodyPr>
          <a:lstStyle/>
          <a:p>
            <a:r>
              <a:rPr lang="en-US" b="1"/>
              <a:t>4.RESULT</a:t>
            </a:r>
            <a:endParaRPr lang="vi-VN" b="1"/>
          </a:p>
        </p:txBody>
      </p:sp>
      <p:sp>
        <p:nvSpPr>
          <p:cNvPr id="3" name="Content Placeholder 2">
            <a:extLst>
              <a:ext uri="{FF2B5EF4-FFF2-40B4-BE49-F238E27FC236}">
                <a16:creationId xmlns:a16="http://schemas.microsoft.com/office/drawing/2014/main" id="{6AA40EC3-B6AC-477E-B90D-8C882E7276B2}"/>
              </a:ext>
            </a:extLst>
          </p:cNvPr>
          <p:cNvSpPr>
            <a:spLocks noGrp="1"/>
          </p:cNvSpPr>
          <p:nvPr>
            <p:ph idx="1"/>
          </p:nvPr>
        </p:nvSpPr>
        <p:spPr/>
        <p:txBody>
          <a:bodyPr/>
          <a:lstStyle/>
          <a:p>
            <a:pPr marL="0" indent="0">
              <a:buNone/>
            </a:pPr>
            <a:endParaRPr lang="vi-VN"/>
          </a:p>
        </p:txBody>
      </p:sp>
      <p:pic>
        <p:nvPicPr>
          <p:cNvPr id="5" name="Picture 4" descr="A picture containing text, indoor, screenshot&#10;&#10;Description automatically generated">
            <a:extLst>
              <a:ext uri="{FF2B5EF4-FFF2-40B4-BE49-F238E27FC236}">
                <a16:creationId xmlns:a16="http://schemas.microsoft.com/office/drawing/2014/main" id="{53968C67-7DED-47BA-AB1F-C008F3875505}"/>
              </a:ext>
            </a:extLst>
          </p:cNvPr>
          <p:cNvPicPr>
            <a:picLocks noChangeAspect="1"/>
          </p:cNvPicPr>
          <p:nvPr/>
        </p:nvPicPr>
        <p:blipFill>
          <a:blip r:embed="rId2"/>
          <a:stretch>
            <a:fillRect/>
          </a:stretch>
        </p:blipFill>
        <p:spPr>
          <a:xfrm>
            <a:off x="81727" y="1825625"/>
            <a:ext cx="12028546" cy="3223886"/>
          </a:xfrm>
          <a:prstGeom prst="rect">
            <a:avLst/>
          </a:prstGeom>
        </p:spPr>
      </p:pic>
    </p:spTree>
    <p:extLst>
      <p:ext uri="{BB962C8B-B14F-4D97-AF65-F5344CB8AC3E}">
        <p14:creationId xmlns:p14="http://schemas.microsoft.com/office/powerpoint/2010/main" val="205508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A03D-8B5C-4EEF-A750-E460B5878F24}"/>
              </a:ext>
            </a:extLst>
          </p:cNvPr>
          <p:cNvSpPr>
            <a:spLocks noGrp="1"/>
          </p:cNvSpPr>
          <p:nvPr>
            <p:ph type="title"/>
          </p:nvPr>
        </p:nvSpPr>
        <p:spPr>
          <a:xfrm>
            <a:off x="838200" y="248920"/>
            <a:ext cx="10515600" cy="864233"/>
          </a:xfrm>
        </p:spPr>
        <p:txBody>
          <a:bodyPr>
            <a:normAutofit/>
          </a:bodyPr>
          <a:lstStyle/>
          <a:p>
            <a:r>
              <a:rPr lang="en-US" b="1"/>
              <a:t>4.1.CHARTS</a:t>
            </a:r>
            <a:endParaRPr lang="vi-VN" b="1"/>
          </a:p>
        </p:txBody>
      </p:sp>
      <p:pic>
        <p:nvPicPr>
          <p:cNvPr id="5" name="Picture 4" descr="Chart, pie chart&#10;&#10;Description automatically generated">
            <a:extLst>
              <a:ext uri="{FF2B5EF4-FFF2-40B4-BE49-F238E27FC236}">
                <a16:creationId xmlns:a16="http://schemas.microsoft.com/office/drawing/2014/main" id="{F8708659-9D70-46C0-8048-9A454257F915}"/>
              </a:ext>
            </a:extLst>
          </p:cNvPr>
          <p:cNvPicPr>
            <a:picLocks noChangeAspect="1"/>
          </p:cNvPicPr>
          <p:nvPr/>
        </p:nvPicPr>
        <p:blipFill>
          <a:blip r:embed="rId2"/>
          <a:stretch>
            <a:fillRect/>
          </a:stretch>
        </p:blipFill>
        <p:spPr>
          <a:xfrm>
            <a:off x="6378349" y="1113153"/>
            <a:ext cx="4335967" cy="3174367"/>
          </a:xfrm>
          <a:prstGeom prst="rect">
            <a:avLst/>
          </a:prstGeom>
        </p:spPr>
      </p:pic>
      <p:pic>
        <p:nvPicPr>
          <p:cNvPr id="8" name="Picture 7" descr="Chart, pie chart&#10;&#10;Description automatically generated">
            <a:extLst>
              <a:ext uri="{FF2B5EF4-FFF2-40B4-BE49-F238E27FC236}">
                <a16:creationId xmlns:a16="http://schemas.microsoft.com/office/drawing/2014/main" id="{3992540F-B259-4625-AA88-8264027F6777}"/>
              </a:ext>
            </a:extLst>
          </p:cNvPr>
          <p:cNvPicPr>
            <a:picLocks noChangeAspect="1"/>
          </p:cNvPicPr>
          <p:nvPr/>
        </p:nvPicPr>
        <p:blipFill>
          <a:blip r:embed="rId3"/>
          <a:stretch>
            <a:fillRect/>
          </a:stretch>
        </p:blipFill>
        <p:spPr>
          <a:xfrm>
            <a:off x="961442" y="1113153"/>
            <a:ext cx="4598444" cy="2997200"/>
          </a:xfrm>
          <a:prstGeom prst="rect">
            <a:avLst/>
          </a:prstGeom>
        </p:spPr>
      </p:pic>
      <p:sp>
        <p:nvSpPr>
          <p:cNvPr id="9" name="TextBox 8">
            <a:extLst>
              <a:ext uri="{FF2B5EF4-FFF2-40B4-BE49-F238E27FC236}">
                <a16:creationId xmlns:a16="http://schemas.microsoft.com/office/drawing/2014/main" id="{0F8EE6C0-D821-4B62-8972-4029110B424C}"/>
              </a:ext>
            </a:extLst>
          </p:cNvPr>
          <p:cNvSpPr txBox="1"/>
          <p:nvPr/>
        </p:nvSpPr>
        <p:spPr>
          <a:xfrm>
            <a:off x="1717040" y="4661991"/>
            <a:ext cx="8757920" cy="1200329"/>
          </a:xfrm>
          <a:prstGeom prst="rect">
            <a:avLst/>
          </a:prstGeom>
          <a:noFill/>
        </p:spPr>
        <p:txBody>
          <a:bodyPr wrap="square" rtlCol="0">
            <a:spAutoFit/>
          </a:bodyPr>
          <a:lstStyle/>
          <a:p>
            <a:pPr marL="285750" indent="-285750">
              <a:buFont typeface="Arial" panose="020B0604020202020204" pitchFamily="34" charset="0"/>
              <a:buChar char="•"/>
            </a:pPr>
            <a:r>
              <a:rPr lang="en-US"/>
              <a:t>Through </a:t>
            </a:r>
            <a:r>
              <a:rPr lang="en-US" b="1"/>
              <a:t>42483</a:t>
            </a:r>
            <a:r>
              <a:rPr lang="en-US"/>
              <a:t> matches from 1872 to 2021, home team winning percentage is 48,64%. There are </a:t>
            </a:r>
            <a:r>
              <a:rPr lang="en-US" b="1"/>
              <a:t>59,53%</a:t>
            </a:r>
            <a:r>
              <a:rPr lang="en-US"/>
              <a:t>  goals from home teams and </a:t>
            </a:r>
            <a:r>
              <a:rPr lang="en-US" b="1"/>
              <a:t>40,47%</a:t>
            </a:r>
            <a:r>
              <a:rPr lang="en-US"/>
              <a:t> goals from away teams. </a:t>
            </a:r>
          </a:p>
          <a:p>
            <a:pPr marL="285750" indent="-285750">
              <a:buFont typeface="Arial" panose="020B0604020202020204" pitchFamily="34" charset="0"/>
              <a:buChar char="•"/>
            </a:pPr>
            <a:r>
              <a:rPr lang="en-US"/>
              <a:t>It means that teams with home field advantage often </a:t>
            </a:r>
            <a:r>
              <a:rPr lang="en-US" b="1"/>
              <a:t>play better</a:t>
            </a:r>
            <a:r>
              <a:rPr lang="en-US"/>
              <a:t> and </a:t>
            </a:r>
            <a:r>
              <a:rPr lang="en-US" b="1"/>
              <a:t>score more goals</a:t>
            </a:r>
            <a:r>
              <a:rPr lang="en-US"/>
              <a:t>.</a:t>
            </a:r>
          </a:p>
          <a:p>
            <a:endParaRPr lang="vi-VN"/>
          </a:p>
        </p:txBody>
      </p:sp>
    </p:spTree>
    <p:extLst>
      <p:ext uri="{BB962C8B-B14F-4D97-AF65-F5344CB8AC3E}">
        <p14:creationId xmlns:p14="http://schemas.microsoft.com/office/powerpoint/2010/main" val="257603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516E-663D-42C0-A833-883EB21E543D}"/>
              </a:ext>
            </a:extLst>
          </p:cNvPr>
          <p:cNvSpPr>
            <a:spLocks noGrp="1"/>
          </p:cNvSpPr>
          <p:nvPr>
            <p:ph type="title"/>
          </p:nvPr>
        </p:nvSpPr>
        <p:spPr>
          <a:xfrm>
            <a:off x="838200" y="526536"/>
            <a:ext cx="10515600" cy="711833"/>
          </a:xfrm>
        </p:spPr>
        <p:txBody>
          <a:bodyPr/>
          <a:lstStyle/>
          <a:p>
            <a:r>
              <a:rPr lang="en-US" sz="4400" b="1"/>
              <a:t>4.1.CHARTS</a:t>
            </a:r>
            <a:endParaRPr lang="vi-VN"/>
          </a:p>
        </p:txBody>
      </p:sp>
      <p:pic>
        <p:nvPicPr>
          <p:cNvPr id="5" name="Picture 4" descr="Chart, histogram&#10;&#10;Description automatically generated">
            <a:extLst>
              <a:ext uri="{FF2B5EF4-FFF2-40B4-BE49-F238E27FC236}">
                <a16:creationId xmlns:a16="http://schemas.microsoft.com/office/drawing/2014/main" id="{88F74A28-8A07-4A39-830D-061AA7E8D928}"/>
              </a:ext>
            </a:extLst>
          </p:cNvPr>
          <p:cNvPicPr>
            <a:picLocks noChangeAspect="1"/>
          </p:cNvPicPr>
          <p:nvPr/>
        </p:nvPicPr>
        <p:blipFill>
          <a:blip r:embed="rId2"/>
          <a:stretch>
            <a:fillRect/>
          </a:stretch>
        </p:blipFill>
        <p:spPr>
          <a:xfrm>
            <a:off x="241368" y="1345504"/>
            <a:ext cx="11709263" cy="2942015"/>
          </a:xfrm>
          <a:prstGeom prst="rect">
            <a:avLst/>
          </a:prstGeom>
        </p:spPr>
      </p:pic>
      <p:sp>
        <p:nvSpPr>
          <p:cNvPr id="6" name="TextBox 5">
            <a:extLst>
              <a:ext uri="{FF2B5EF4-FFF2-40B4-BE49-F238E27FC236}">
                <a16:creationId xmlns:a16="http://schemas.microsoft.com/office/drawing/2014/main" id="{4E925EFD-A0BE-4BD9-B339-2D7E1B261F88}"/>
              </a:ext>
            </a:extLst>
          </p:cNvPr>
          <p:cNvSpPr txBox="1"/>
          <p:nvPr/>
        </p:nvSpPr>
        <p:spPr>
          <a:xfrm>
            <a:off x="1310640" y="4496833"/>
            <a:ext cx="8981440" cy="2031325"/>
          </a:xfrm>
          <a:prstGeom prst="rect">
            <a:avLst/>
          </a:prstGeom>
          <a:noFill/>
        </p:spPr>
        <p:txBody>
          <a:bodyPr wrap="square" rtlCol="0">
            <a:spAutoFit/>
          </a:bodyPr>
          <a:lstStyle/>
          <a:p>
            <a:pPr marL="285750" indent="-285750">
              <a:buFont typeface="Arial" panose="020B0604020202020204" pitchFamily="34" charset="0"/>
              <a:buChar char="•"/>
            </a:pPr>
            <a:r>
              <a:rPr lang="en-US"/>
              <a:t>From 1872 to 2021, the total number of goals scored increased year by year. Home teams scored more goals than away teams. It shows that the matches in the past were often tight instead of as many goals as now.</a:t>
            </a:r>
          </a:p>
          <a:p>
            <a:pPr marL="285750" indent="-285750">
              <a:buFont typeface="Arial" panose="020B0604020202020204" pitchFamily="34" charset="0"/>
              <a:buChar char="•"/>
            </a:pPr>
            <a:r>
              <a:rPr lang="en-US"/>
              <a:t>Since 2020, because of Covid-19, the total number of goals decreased suddenly. Many competitions, matches were canceled. The players had to play with high intensity in order to finish the competition on time. It increased injury rates, declined their physical strength and scored less goals</a:t>
            </a:r>
            <a:endParaRPr lang="vi-VN"/>
          </a:p>
        </p:txBody>
      </p:sp>
    </p:spTree>
    <p:extLst>
      <p:ext uri="{BB962C8B-B14F-4D97-AF65-F5344CB8AC3E}">
        <p14:creationId xmlns:p14="http://schemas.microsoft.com/office/powerpoint/2010/main" val="207218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F0BA-0F70-4067-AC79-ED3C0EB45B0A}"/>
              </a:ext>
            </a:extLst>
          </p:cNvPr>
          <p:cNvSpPr>
            <a:spLocks noGrp="1"/>
          </p:cNvSpPr>
          <p:nvPr>
            <p:ph type="title"/>
          </p:nvPr>
        </p:nvSpPr>
        <p:spPr>
          <a:xfrm>
            <a:off x="838200" y="169652"/>
            <a:ext cx="10302372" cy="691513"/>
          </a:xfrm>
        </p:spPr>
        <p:txBody>
          <a:bodyPr>
            <a:noAutofit/>
          </a:bodyPr>
          <a:lstStyle/>
          <a:p>
            <a:r>
              <a:rPr lang="en-US" b="1"/>
              <a:t>4.2.DASHBOARD</a:t>
            </a:r>
            <a:endParaRPr lang="vi-VN" b="1"/>
          </a:p>
        </p:txBody>
      </p:sp>
      <p:pic>
        <p:nvPicPr>
          <p:cNvPr id="5" name="Picture 4" descr="Graphical user interface, chart, application&#10;&#10;Description automatically generated">
            <a:extLst>
              <a:ext uri="{FF2B5EF4-FFF2-40B4-BE49-F238E27FC236}">
                <a16:creationId xmlns:a16="http://schemas.microsoft.com/office/drawing/2014/main" id="{1ED21EF7-959F-4E1F-900C-98183D810F52}"/>
              </a:ext>
            </a:extLst>
          </p:cNvPr>
          <p:cNvPicPr>
            <a:picLocks noChangeAspect="1"/>
          </p:cNvPicPr>
          <p:nvPr/>
        </p:nvPicPr>
        <p:blipFill>
          <a:blip r:embed="rId2"/>
          <a:stretch>
            <a:fillRect/>
          </a:stretch>
        </p:blipFill>
        <p:spPr>
          <a:xfrm>
            <a:off x="838200" y="861165"/>
            <a:ext cx="10302372" cy="5865388"/>
          </a:xfrm>
          <a:prstGeom prst="rect">
            <a:avLst/>
          </a:prstGeom>
        </p:spPr>
      </p:pic>
    </p:spTree>
    <p:extLst>
      <p:ext uri="{BB962C8B-B14F-4D97-AF65-F5344CB8AC3E}">
        <p14:creationId xmlns:p14="http://schemas.microsoft.com/office/powerpoint/2010/main" val="11281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1330</TotalTime>
  <Words>307</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OUTLINE</vt:lpstr>
      <vt:lpstr>1.EXECUTIVE                       SUMMARY</vt:lpstr>
      <vt:lpstr>2.INTRODUCTION</vt:lpstr>
      <vt:lpstr>3.METHDOLOGY</vt:lpstr>
      <vt:lpstr>4.RESULT</vt:lpstr>
      <vt:lpstr>4.1.CHARTS</vt:lpstr>
      <vt:lpstr>4.1.CHARTS</vt:lpstr>
      <vt:lpstr>4.2.DASHBOARD</vt:lpstr>
      <vt:lpstr>5.APPENDIX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Analysis</dc:title>
  <dc:creator>Vo Huy</dc:creator>
  <cp:lastModifiedBy>Vo Huy</cp:lastModifiedBy>
  <cp:revision>6</cp:revision>
  <dcterms:created xsi:type="dcterms:W3CDTF">2021-08-24T22:09:21Z</dcterms:created>
  <dcterms:modified xsi:type="dcterms:W3CDTF">2021-08-30T10:45:36Z</dcterms:modified>
</cp:coreProperties>
</file>