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56F-590D-45F0-924B-2AFAD853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E528-41C9-475D-B2DC-9E9025F5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E39-9D70-4470-BB0A-9DA9A3E7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8C4C-FBA8-4CF8-B7F0-DC125EAC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83D9-E6CD-4229-9204-B3ED95D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4B0-9DEC-4950-8C75-7F0CA163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63DE8-CAF3-42B4-B4D2-BBB5CA76A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366B-1E42-44BA-B150-8AA2F4E2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3DB7-9706-441E-ADEB-48E97ED4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710E-268F-46D3-AB03-0CF1F92B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508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4F95A-BF6C-4C54-AE31-2FDBEC459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B59CF-A19E-45BE-9F5A-100F662C0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728B-3D61-490B-AFD5-1AA585F6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DFEE-87DC-4E9A-BACD-EB9DC0A9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7482-926A-4F7A-A035-3E6A6370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49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F35F-6FA0-40F4-A24A-E688451F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D68A-D37F-43D5-BC1C-ED7BE274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6BE-B41D-4B01-99EE-EB562601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DD59-2483-41C3-BABD-0A00ABF2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CB8E-0E1D-41C4-92DD-E4D59FA8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03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3EAD-0969-4149-9DE8-5C6149F6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5544-6778-4D72-B06D-FC756171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E16-03F4-496E-A59A-235BDD0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B538-2260-4DDD-A115-2524FF0F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4C96-679C-4EA7-A499-66356A30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7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D7B1-C776-4A50-A2DC-CC80B90F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2715-E682-40E3-9ED8-9FD1DF66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7B99-3799-4F49-807C-14E0A1DBF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259-2F9A-4D5E-8230-7A6289E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65EE-B07B-4469-A6E4-8E9577A8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C5CC8-7FB0-45C7-ADC8-1DC2CC4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12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EAEF-44C4-4CA0-8356-C70D36E8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5E19-E2B0-4F8E-93DA-3CAE0955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AD72-B5D7-4C1F-88BB-D9EE6158E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2DB3A-3B61-479D-8B2B-614CE9BF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7DFC-F803-46E9-90E0-0DE608EC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8AD1F-1E85-43B4-B787-31EC310D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D25CF-F03F-4965-9AB6-C38AD202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ADEBC-0D7D-456B-8316-DB4CAEB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54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2C33-EAC4-41F4-A59B-A46AECD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2AE4B-7B8A-4199-B8E1-601EDA2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7FE67-43CF-4A3B-8BB2-B96BD0B3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CEC95-AD15-49BD-BBAB-DE70C23D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1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0526E-9DB8-4355-B8AD-9B7F548B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1413C-87C3-4DDC-8F36-2F8761C7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2943-43F2-4A18-ABFA-D8546ADE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3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CC3C-6C43-4876-A9E5-9D3D83CE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AA97-77C1-45B4-8E02-1646597B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F24F0-98F2-449F-A3D2-2C98A976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06B25-69DB-4ECA-82BE-8DE25095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23D55-B29F-490D-B1E0-E3011DE2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A3727-F289-4A96-ACF2-BD01F503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0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96C2-3DD2-4096-974B-7A2D6EF8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58446-BE15-402E-9E11-DF5CE28A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26925-9C8E-4D6F-8C8C-2EDA2A3B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B255-B203-4F77-B8A6-D5B5AAD5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304C-7EEA-4476-B9BE-959BF03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6D87-FB36-4428-A337-769ABA22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37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4A2B8-940A-49E3-AB82-93A945B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73AE-7177-424F-8E6E-86E9F16A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87B0-B1D1-4CAB-8E4D-CC039FDC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7E54-2FAE-4ADD-9CD8-ABDFC783F519}" type="datetimeFigureOut">
              <a:rPr lang="vi-VN" smtClean="0"/>
              <a:t>30/08/2021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CBEB-01E9-4010-A9CA-41BF1CFB9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E1B-C890-4211-9E06-B8918D76A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4606-0546-45D4-BC9A-A4A3DB388F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Jobs You Can Apply For After MBA (Part 2: Human Resources) - Globsyn">
            <a:extLst>
              <a:ext uri="{FF2B5EF4-FFF2-40B4-BE49-F238E27FC236}">
                <a16:creationId xmlns:a16="http://schemas.microsoft.com/office/drawing/2014/main" id="{236CA9FE-FB9B-479E-87C2-FD184230E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D6CA6-B0B0-4795-923D-E75C2254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59" y="933061"/>
            <a:ext cx="5072618" cy="21553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>
                <a:solidFill>
                  <a:srgbClr val="FFFFFF"/>
                </a:solidFill>
              </a:rPr>
              <a:t>HR ANALYSIS </a:t>
            </a:r>
            <a:br>
              <a:rPr lang="en-US" sz="7200" b="1">
                <a:solidFill>
                  <a:srgbClr val="FFFFFF"/>
                </a:solidFill>
              </a:rPr>
            </a:br>
            <a:r>
              <a:rPr lang="en-US" sz="7200" b="1">
                <a:solidFill>
                  <a:srgbClr val="FFFFFF"/>
                </a:solidFill>
              </a:rPr>
              <a:t>    REPORT</a:t>
            </a:r>
          </a:p>
        </p:txBody>
      </p:sp>
    </p:spTree>
    <p:extLst>
      <p:ext uri="{BB962C8B-B14F-4D97-AF65-F5344CB8AC3E}">
        <p14:creationId xmlns:p14="http://schemas.microsoft.com/office/powerpoint/2010/main" val="204969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Benefits of a Creative Working Environment | Robert Half">
            <a:extLst>
              <a:ext uri="{FF2B5EF4-FFF2-40B4-BE49-F238E27FC236}">
                <a16:creationId xmlns:a16="http://schemas.microsoft.com/office/drawing/2014/main" id="{389401F2-9C95-4BF0-AD91-ED1F3889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C5559-86F3-4052-A646-80C4072D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886235"/>
            <a:ext cx="3822189" cy="1178540"/>
          </a:xfrm>
        </p:spPr>
        <p:txBody>
          <a:bodyPr>
            <a:normAutofit/>
          </a:bodyPr>
          <a:lstStyle/>
          <a:p>
            <a:r>
              <a:rPr lang="en-US" sz="4800" b="1"/>
              <a:t>5. DISCUSSION</a:t>
            </a:r>
            <a:endParaRPr lang="vi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BF4C-12E1-4BCB-AE43-4D5AE5FF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89" y="2238257"/>
            <a:ext cx="4040155" cy="3985261"/>
          </a:xfrm>
        </p:spPr>
        <p:txBody>
          <a:bodyPr>
            <a:normAutofit/>
          </a:bodyPr>
          <a:lstStyle/>
          <a:p>
            <a:r>
              <a:rPr lang="en-US"/>
              <a:t>What’s the top reasons leading to termination of employment?</a:t>
            </a:r>
          </a:p>
          <a:p>
            <a:r>
              <a:rPr lang="en-US"/>
              <a:t>Give some solution to resolve the problem:</a:t>
            </a:r>
          </a:p>
          <a:p>
            <a:pPr marL="0" indent="0">
              <a:buNone/>
            </a:pPr>
            <a:r>
              <a:rPr lang="en-US"/>
              <a:t>  “Most of employees from</a:t>
            </a:r>
          </a:p>
          <a:p>
            <a:pPr marL="0" indent="0">
              <a:buNone/>
            </a:pPr>
            <a:r>
              <a:rPr lang="en-US"/>
              <a:t>    Product Department   </a:t>
            </a:r>
          </a:p>
          <a:p>
            <a:pPr marL="0" indent="0">
              <a:buNone/>
            </a:pPr>
            <a:r>
              <a:rPr lang="en-US"/>
              <a:t>    termnated”.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1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311B-B103-4BE4-9DFD-15DC6644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94"/>
            <a:ext cx="10515600" cy="829193"/>
          </a:xfrm>
        </p:spPr>
        <p:txBody>
          <a:bodyPr/>
          <a:lstStyle/>
          <a:p>
            <a:r>
              <a:rPr lang="en-US" b="1"/>
              <a:t>5.DISCUSSION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7A0C-E9AD-44A2-BEB1-08BE167C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089" y="986386"/>
            <a:ext cx="6711971" cy="5871613"/>
          </a:xfrm>
        </p:spPr>
        <p:txBody>
          <a:bodyPr>
            <a:normAutofit/>
          </a:bodyPr>
          <a:lstStyle/>
          <a:p>
            <a:r>
              <a:rPr lang="en-US"/>
              <a:t>Another position is the most popular reason to terminate (19.23%).</a:t>
            </a:r>
          </a:p>
          <a:p>
            <a:r>
              <a:rPr lang="en-US"/>
              <a:t>Product department of salary lower than average salary leading to the majority of employees from this department decided to terminate </a:t>
            </a:r>
            <a:r>
              <a:rPr lang="en-US" sz="2800"/>
              <a:t>(</a:t>
            </a:r>
            <a:r>
              <a:rPr lang="en-US" sz="2800" b="1"/>
              <a:t>$59,954</a:t>
            </a:r>
            <a:r>
              <a:rPr lang="en-US" sz="2800"/>
              <a:t> vs </a:t>
            </a:r>
            <a:r>
              <a:rPr lang="en-US" sz="2800" b="1"/>
              <a:t>$69,021</a:t>
            </a:r>
            <a:r>
              <a:rPr lang="en-US" sz="2800"/>
              <a:t>).</a:t>
            </a:r>
          </a:p>
          <a:p>
            <a:r>
              <a:rPr lang="en-US"/>
              <a:t>One of the reasons make employees to terminate is working hour. Average of absences per person who still employing is </a:t>
            </a:r>
            <a:r>
              <a:rPr lang="en-US" b="1"/>
              <a:t>9.83</a:t>
            </a:r>
            <a:r>
              <a:rPr lang="en-US"/>
              <a:t>, however the number for terminated employees is </a:t>
            </a:r>
            <a:r>
              <a:rPr lang="en-US" b="1"/>
              <a:t>11.05</a:t>
            </a:r>
          </a:p>
          <a:p>
            <a:r>
              <a:rPr lang="en-US"/>
              <a:t>There is only </a:t>
            </a:r>
            <a:r>
              <a:rPr lang="en-US" b="1"/>
              <a:t>3.56%</a:t>
            </a:r>
            <a:r>
              <a:rPr lang="en-US"/>
              <a:t> employees dissatisfied.</a:t>
            </a:r>
          </a:p>
          <a:p>
            <a:endParaRPr lang="en-US" b="1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A10ABDA-9223-41B0-8447-42C058D4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1" y="1054304"/>
            <a:ext cx="5339819" cy="1947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0D978-1550-4005-A185-0C0F0DEF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" y="3856469"/>
            <a:ext cx="5339819" cy="24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Solve Your Biggest Business Problem Today: Here&amp;#39;s How - Red Zone Marketing">
            <a:extLst>
              <a:ext uri="{FF2B5EF4-FFF2-40B4-BE49-F238E27FC236}">
                <a16:creationId xmlns:a16="http://schemas.microsoft.com/office/drawing/2014/main" id="{75AB87D5-2984-47BB-AD62-239130327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 b="4868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E6E09-BA4C-49CB-8CA6-CFC41E71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378" y="915731"/>
            <a:ext cx="2949577" cy="1139210"/>
          </a:xfrm>
        </p:spPr>
        <p:txBody>
          <a:bodyPr>
            <a:normAutofit/>
          </a:bodyPr>
          <a:lstStyle/>
          <a:p>
            <a:r>
              <a:rPr lang="en-US" sz="4800" b="1"/>
              <a:t>SOLUTION</a:t>
            </a:r>
            <a:endParaRPr lang="vi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D284-429E-4310-9A12-F8D3AEC2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397" y="2054941"/>
            <a:ext cx="3822189" cy="3742762"/>
          </a:xfrm>
        </p:spPr>
        <p:txBody>
          <a:bodyPr>
            <a:normAutofit/>
          </a:bodyPr>
          <a:lstStyle/>
          <a:p>
            <a:r>
              <a:rPr lang="en-US"/>
              <a:t>Create a positive, friendly working environment for staff.</a:t>
            </a:r>
          </a:p>
          <a:p>
            <a:r>
              <a:rPr lang="en-US"/>
              <a:t>Salary is suitable for work quality.</a:t>
            </a:r>
          </a:p>
          <a:p>
            <a:r>
              <a:rPr lang="en-US"/>
              <a:t>Build break time productively in workplace.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54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3016C-A886-40A4-815B-36A70A9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9" y="434006"/>
            <a:ext cx="4419244" cy="873993"/>
          </a:xfrm>
        </p:spPr>
        <p:txBody>
          <a:bodyPr>
            <a:normAutofit/>
          </a:bodyPr>
          <a:lstStyle/>
          <a:p>
            <a:r>
              <a:rPr lang="en-US" sz="4800" b="1"/>
              <a:t>6. CONCLUSION</a:t>
            </a:r>
            <a:endParaRPr lang="vi-V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2AE0-7D98-423E-9882-4D78FB87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09" y="1307999"/>
            <a:ext cx="4778477" cy="5476259"/>
          </a:xfrm>
        </p:spPr>
        <p:txBody>
          <a:bodyPr>
            <a:noAutofit/>
          </a:bodyPr>
          <a:lstStyle/>
          <a:p>
            <a:r>
              <a:rPr lang="en-US"/>
              <a:t>There is 33.4% employees decided to terminate.</a:t>
            </a:r>
          </a:p>
          <a:p>
            <a:r>
              <a:rPr lang="en-US"/>
              <a:t>Most of them from Product Department, especially Product Technician position (</a:t>
            </a:r>
            <a:r>
              <a:rPr lang="en-US" b="1"/>
              <a:t>75%</a:t>
            </a:r>
            <a:r>
              <a:rPr lang="en-US"/>
              <a:t> terminated employees).</a:t>
            </a:r>
          </a:p>
          <a:p>
            <a:r>
              <a:rPr lang="en-US"/>
              <a:t>Another position is the most popular reason to terminate (19.23%).</a:t>
            </a:r>
          </a:p>
          <a:p>
            <a:r>
              <a:rPr lang="en-US"/>
              <a:t>There is only </a:t>
            </a:r>
            <a:r>
              <a:rPr lang="en-US" b="1"/>
              <a:t>3.56%</a:t>
            </a:r>
            <a:r>
              <a:rPr lang="en-US"/>
              <a:t> employees dissatisfied satisfaction survey of company.</a:t>
            </a:r>
          </a:p>
          <a:p>
            <a:endParaRPr lang="en-US"/>
          </a:p>
          <a:p>
            <a:endParaRPr lang="vi-VN"/>
          </a:p>
        </p:txBody>
      </p:sp>
      <p:pic>
        <p:nvPicPr>
          <p:cNvPr id="3074" name="Picture 2" descr="Công ty (Company) là gì? Phân loại công ty nói chung">
            <a:extLst>
              <a:ext uri="{FF2B5EF4-FFF2-40B4-BE49-F238E27FC236}">
                <a16:creationId xmlns:a16="http://schemas.microsoft.com/office/drawing/2014/main" id="{28EBFAA7-CCF9-4F94-8C20-B19FD9987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3" r="8737" b="1"/>
          <a:stretch/>
        </p:blipFill>
        <p:spPr bwMode="auto">
          <a:xfrm>
            <a:off x="5010386" y="10"/>
            <a:ext cx="718161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R and the new technologies incorporation. - Ignasi Sayol">
            <a:extLst>
              <a:ext uri="{FF2B5EF4-FFF2-40B4-BE49-F238E27FC236}">
                <a16:creationId xmlns:a16="http://schemas.microsoft.com/office/drawing/2014/main" id="{13CCDD32-ACD4-461F-BE96-86E73A79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r="13404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3FC28-EDE5-4916-A978-CB544379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04" y="581434"/>
            <a:ext cx="3822189" cy="981894"/>
          </a:xfrm>
        </p:spPr>
        <p:txBody>
          <a:bodyPr>
            <a:normAutofit/>
          </a:bodyPr>
          <a:lstStyle/>
          <a:p>
            <a:r>
              <a:rPr lang="en-US" sz="4800" b="1"/>
              <a:t>OUTLINE</a:t>
            </a:r>
            <a:endParaRPr lang="vi-VN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8374-DEC1-4840-B1DC-510419E9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158" y="1563328"/>
            <a:ext cx="3822189" cy="4350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1.Executive Summary</a:t>
            </a:r>
          </a:p>
          <a:p>
            <a:pPr marL="0" indent="0">
              <a:buNone/>
            </a:pPr>
            <a:r>
              <a:rPr lang="en-US"/>
              <a:t>2.Introduction</a:t>
            </a:r>
          </a:p>
          <a:p>
            <a:pPr marL="0" indent="0">
              <a:buNone/>
            </a:pPr>
            <a:r>
              <a:rPr lang="en-US"/>
              <a:t>3.Methodology</a:t>
            </a:r>
          </a:p>
          <a:p>
            <a:pPr marL="0" indent="0">
              <a:buNone/>
            </a:pPr>
            <a:r>
              <a:rPr lang="en-US"/>
              <a:t>4.Result</a:t>
            </a:r>
          </a:p>
          <a:p>
            <a:pPr marL="0" indent="0">
              <a:buNone/>
            </a:pPr>
            <a:r>
              <a:rPr lang="en-US"/>
              <a:t>4.1.Charts</a:t>
            </a:r>
          </a:p>
          <a:p>
            <a:pPr marL="0" indent="0">
              <a:buNone/>
            </a:pPr>
            <a:r>
              <a:rPr lang="en-US"/>
              <a:t>4.2.Dashboard</a:t>
            </a:r>
          </a:p>
          <a:p>
            <a:pPr marL="0" indent="0">
              <a:buNone/>
            </a:pPr>
            <a:r>
              <a:rPr lang="en-US"/>
              <a:t>5.Discussion</a:t>
            </a:r>
          </a:p>
          <a:p>
            <a:pPr marL="0" indent="0">
              <a:buNone/>
            </a:pPr>
            <a:r>
              <a:rPr lang="en-US"/>
              <a:t>6.Conclusion</a:t>
            </a:r>
          </a:p>
        </p:txBody>
      </p:sp>
    </p:spTree>
    <p:extLst>
      <p:ext uri="{BB962C8B-B14F-4D97-AF65-F5344CB8AC3E}">
        <p14:creationId xmlns:p14="http://schemas.microsoft.com/office/powerpoint/2010/main" val="271474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HR power shift: the new reality of performance management | HRZone">
            <a:extLst>
              <a:ext uri="{FF2B5EF4-FFF2-40B4-BE49-F238E27FC236}">
                <a16:creationId xmlns:a16="http://schemas.microsoft.com/office/drawing/2014/main" id="{67C33E42-2FC9-4A02-AD5A-166F5D253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2060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39B1-02CB-4715-B4E8-1CF5B231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18" y="599520"/>
            <a:ext cx="3822189" cy="1899912"/>
          </a:xfrm>
        </p:spPr>
        <p:txBody>
          <a:bodyPr>
            <a:normAutofit/>
          </a:bodyPr>
          <a:lstStyle/>
          <a:p>
            <a:r>
              <a:rPr lang="en-US" sz="4800" b="1"/>
              <a:t>1.EXECUTIVE</a:t>
            </a:r>
            <a:br>
              <a:rPr lang="en-US" sz="4800" b="1"/>
            </a:br>
            <a:r>
              <a:rPr lang="en-US" sz="4800" b="1"/>
              <a:t>   SUMMARY</a:t>
            </a:r>
            <a:endParaRPr lang="vi-VN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01B0-1A90-4B73-B1F1-3C0CC413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21" y="2332357"/>
            <a:ext cx="3990239" cy="3742762"/>
          </a:xfrm>
        </p:spPr>
        <p:txBody>
          <a:bodyPr>
            <a:normAutofit/>
          </a:bodyPr>
          <a:lstStyle/>
          <a:p>
            <a:r>
              <a:rPr lang="en-US"/>
              <a:t>Overview about Human Resources Management in company.</a:t>
            </a:r>
          </a:p>
          <a:p>
            <a:r>
              <a:rPr lang="en-US"/>
              <a:t>Find the employees termination reasons and give the solution</a:t>
            </a:r>
          </a:p>
        </p:txBody>
      </p:sp>
    </p:spTree>
    <p:extLst>
      <p:ext uri="{BB962C8B-B14F-4D97-AF65-F5344CB8AC3E}">
        <p14:creationId xmlns:p14="http://schemas.microsoft.com/office/powerpoint/2010/main" val="395791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anadians have more than 500,000 payment deferrals with the Big Six">
            <a:extLst>
              <a:ext uri="{FF2B5EF4-FFF2-40B4-BE49-F238E27FC236}">
                <a16:creationId xmlns:a16="http://schemas.microsoft.com/office/drawing/2014/main" id="{12B086E0-63B3-47F6-998E-DE2438392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1465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8A08-2130-41F6-9AFD-6126C4DA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496" y="989150"/>
            <a:ext cx="4657341" cy="1128899"/>
          </a:xfrm>
        </p:spPr>
        <p:txBody>
          <a:bodyPr>
            <a:normAutofit/>
          </a:bodyPr>
          <a:lstStyle/>
          <a:p>
            <a:r>
              <a:rPr lang="en-US" sz="4800" b="1"/>
              <a:t>2. INTRODUCTION</a:t>
            </a:r>
            <a:endParaRPr lang="vi-VN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385C-CC28-41F5-806E-8A7D8101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643" y="2252304"/>
            <a:ext cx="4326194" cy="3755206"/>
          </a:xfrm>
        </p:spPr>
        <p:txBody>
          <a:bodyPr>
            <a:noAutofit/>
          </a:bodyPr>
          <a:lstStyle/>
          <a:p>
            <a:r>
              <a:rPr lang="en-US"/>
              <a:t>Identify number of employees still employed or terminated by gender, position and department.</a:t>
            </a:r>
          </a:p>
          <a:p>
            <a:r>
              <a:rPr lang="en-US"/>
              <a:t>Tell the top termination reasons.</a:t>
            </a:r>
          </a:p>
          <a:p>
            <a:r>
              <a:rPr lang="en-US"/>
              <a:t>From top reasons and satisfaction chart, give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venska Spel supports research projects with SEK5m pledge">
            <a:extLst>
              <a:ext uri="{FF2B5EF4-FFF2-40B4-BE49-F238E27FC236}">
                <a16:creationId xmlns:a16="http://schemas.microsoft.com/office/drawing/2014/main" id="{5E040092-B86F-4712-9F1F-6D19E2C1C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1179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61CB-B909-4BC4-91A1-BFC7D17D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976" y="385191"/>
            <a:ext cx="4296596" cy="942565"/>
          </a:xfrm>
        </p:spPr>
        <p:txBody>
          <a:bodyPr>
            <a:normAutofit/>
          </a:bodyPr>
          <a:lstStyle/>
          <a:p>
            <a:r>
              <a:rPr lang="en-US" sz="4800" b="1"/>
              <a:t>3. METHDOLOGY</a:t>
            </a:r>
            <a:endParaRPr lang="vi-VN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35B3-2E84-4A03-9C58-84F4092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976" y="1327756"/>
            <a:ext cx="4768024" cy="528764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/>
              <a:t>Data Collection </a:t>
            </a:r>
          </a:p>
          <a:p>
            <a:pPr marL="0" indent="0">
              <a:buNone/>
            </a:pPr>
            <a:r>
              <a:rPr lang="en-US"/>
              <a:t> + Collecting Data from Kaggle</a:t>
            </a:r>
          </a:p>
          <a:p>
            <a:pPr>
              <a:buFontTx/>
              <a:buChar char="-"/>
            </a:pPr>
            <a:r>
              <a:rPr lang="en-US"/>
              <a:t>Data Wrangling</a:t>
            </a:r>
          </a:p>
          <a:p>
            <a:pPr marL="0" indent="0">
              <a:buNone/>
            </a:pPr>
            <a:r>
              <a:rPr lang="en-US"/>
              <a:t> + Convert Data Type (using Cast or Convert in SQL)</a:t>
            </a:r>
          </a:p>
          <a:p>
            <a:pPr marL="0" indent="0">
              <a:buNone/>
            </a:pPr>
            <a:r>
              <a:rPr lang="en-US"/>
              <a:t> + Breaking out a clolumn into individuals columns using Substring and Charindex</a:t>
            </a:r>
          </a:p>
          <a:p>
            <a:pPr marL="0" indent="0">
              <a:buNone/>
            </a:pPr>
            <a:r>
              <a:rPr lang="en-US"/>
              <a:t>- Exploratory Data Analysis</a:t>
            </a:r>
          </a:p>
          <a:p>
            <a:pPr marL="0" indent="0">
              <a:buNone/>
            </a:pPr>
            <a:r>
              <a:rPr lang="en-US"/>
              <a:t> + Analyze, explore data (using View and Aggregate Functions)</a:t>
            </a:r>
          </a:p>
          <a:p>
            <a:pPr marL="0" indent="0">
              <a:buNone/>
            </a:pP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06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B9B7-4586-46E3-9328-434B08F8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4</a:t>
            </a:r>
            <a:r>
              <a:rPr lang="en-US" sz="4400" b="1"/>
              <a:t>. RESULT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9BB7-AAD4-485A-97D3-9E4739DC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35CBC-74FC-4245-8E10-2A2205FB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6" y="1825625"/>
            <a:ext cx="11192947" cy="32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158F-8349-4CB7-92F6-4EAFC72A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20"/>
            <a:ext cx="10515600" cy="755752"/>
          </a:xfrm>
        </p:spPr>
        <p:txBody>
          <a:bodyPr/>
          <a:lstStyle/>
          <a:p>
            <a:r>
              <a:rPr lang="en-US" sz="4400" b="1"/>
              <a:t>4.1.CHARTS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BC1E-C2DA-4F21-A5CD-472E4E38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58" y="1207180"/>
            <a:ext cx="6096000" cy="4827638"/>
          </a:xfrm>
        </p:spPr>
        <p:txBody>
          <a:bodyPr/>
          <a:lstStyle/>
          <a:p>
            <a:r>
              <a:rPr lang="en-US"/>
              <a:t>The company have 311 employees (terminated employees account for 33.44%). Average Salary per employee is </a:t>
            </a:r>
            <a:r>
              <a:rPr lang="en-US" b="1"/>
              <a:t>$69,021</a:t>
            </a:r>
            <a:r>
              <a:rPr lang="en-US"/>
              <a:t> per year.</a:t>
            </a:r>
          </a:p>
          <a:p>
            <a:r>
              <a:rPr lang="en-US"/>
              <a:t>The number of terminated employees by sex is </a:t>
            </a:r>
            <a:r>
              <a:rPr lang="en-US" b="1"/>
              <a:t>44</a:t>
            </a:r>
            <a:r>
              <a:rPr lang="en-US"/>
              <a:t> people for male and </a:t>
            </a:r>
            <a:r>
              <a:rPr lang="en-US" b="1"/>
              <a:t>60</a:t>
            </a:r>
            <a:r>
              <a:rPr lang="en-US"/>
              <a:t> people for female.</a:t>
            </a:r>
          </a:p>
          <a:p>
            <a:r>
              <a:rPr lang="en-US"/>
              <a:t>Average salary per year by sex is </a:t>
            </a:r>
            <a:r>
              <a:rPr lang="en-US" b="1"/>
              <a:t>$70,629</a:t>
            </a:r>
            <a:r>
              <a:rPr lang="en-US"/>
              <a:t> for male and </a:t>
            </a:r>
            <a:r>
              <a:rPr lang="en-US" b="1"/>
              <a:t>$67,787</a:t>
            </a:r>
            <a:r>
              <a:rPr lang="en-US"/>
              <a:t> for female. Salary problem is one of the reason leading to termination</a:t>
            </a:r>
          </a:p>
          <a:p>
            <a:endParaRPr lang="vi-VN"/>
          </a:p>
        </p:txBody>
      </p:sp>
      <p:pic>
        <p:nvPicPr>
          <p:cNvPr id="6" name="Picture 5" descr="Chart, timeline, bar chart&#10;&#10;Description automatically generated">
            <a:extLst>
              <a:ext uri="{FF2B5EF4-FFF2-40B4-BE49-F238E27FC236}">
                <a16:creationId xmlns:a16="http://schemas.microsoft.com/office/drawing/2014/main" id="{43623771-DCC4-4E3B-AFD7-130BA625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3448840"/>
            <a:ext cx="3566652" cy="2585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9E7F9-3310-4637-AA42-5F328C78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3" y="912625"/>
            <a:ext cx="5129980" cy="24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F94-B2F7-4E39-8830-4777CC51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011391"/>
          </a:xfrm>
        </p:spPr>
        <p:txBody>
          <a:bodyPr/>
          <a:lstStyle/>
          <a:p>
            <a:r>
              <a:rPr lang="en-US" sz="4400" b="1"/>
              <a:t>4.1.CHARTS</a:t>
            </a:r>
            <a:endParaRPr lang="vi-VN"/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E1DA72B4-3675-43EE-BB1C-2331D001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5" y="1259634"/>
            <a:ext cx="7382645" cy="2052734"/>
          </a:xfrm>
          <a:prstGeom prst="rect">
            <a:avLst/>
          </a:prstGeom>
        </p:spPr>
      </p:pic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BA4C6FD-FBC2-4A95-A496-8E110505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1" y="4015545"/>
            <a:ext cx="7378119" cy="1712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C4870-563E-4B40-9345-358F190D49DF}"/>
              </a:ext>
            </a:extLst>
          </p:cNvPr>
          <p:cNvSpPr txBox="1"/>
          <p:nvPr/>
        </p:nvSpPr>
        <p:spPr>
          <a:xfrm>
            <a:off x="7525610" y="1259634"/>
            <a:ext cx="48537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Most of the terminated employees come from Production Department (</a:t>
            </a:r>
            <a:r>
              <a:rPr lang="en-US" sz="2800" b="1"/>
              <a:t>79.8%</a:t>
            </a:r>
            <a:r>
              <a:rPr lang="en-US" sz="2800"/>
              <a:t>). Especially, average salary in this department lower than average salary in all departments. (</a:t>
            </a:r>
            <a:r>
              <a:rPr lang="en-US" sz="2800" b="1"/>
              <a:t>$59,954</a:t>
            </a:r>
            <a:r>
              <a:rPr lang="en-US" sz="2800"/>
              <a:t> vs </a:t>
            </a:r>
            <a:r>
              <a:rPr lang="en-US" sz="2800" b="1"/>
              <a:t>$69,021</a:t>
            </a:r>
            <a:r>
              <a:rPr lang="en-US" sz="280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The majority of terminated position is Product Technician (</a:t>
            </a:r>
            <a:r>
              <a:rPr lang="en-US" sz="2800" b="1"/>
              <a:t>75%</a:t>
            </a:r>
            <a:r>
              <a:rPr lang="en-US" sz="2800"/>
              <a:t>).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0205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121C-733D-4DD7-8B93-90E03DAC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08"/>
            <a:ext cx="10515600" cy="775976"/>
          </a:xfrm>
        </p:spPr>
        <p:txBody>
          <a:bodyPr/>
          <a:lstStyle/>
          <a:p>
            <a:r>
              <a:rPr lang="en-US" sz="4400" b="1"/>
              <a:t>4.2. DASHBOARD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3811-2B61-4146-952B-484F75FD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B0D51A-A955-45D7-86BF-0A15A8FC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9" y="892884"/>
            <a:ext cx="10406222" cy="5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458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HR ANALYSIS      REPORT</vt:lpstr>
      <vt:lpstr>OUTLINE</vt:lpstr>
      <vt:lpstr>1.EXECUTIVE    SUMMARY</vt:lpstr>
      <vt:lpstr>2. INTRODUCTION</vt:lpstr>
      <vt:lpstr>3. METHDOLOGY</vt:lpstr>
      <vt:lpstr>4. RESULT</vt:lpstr>
      <vt:lpstr>4.1.CHARTS</vt:lpstr>
      <vt:lpstr>4.1.CHARTS</vt:lpstr>
      <vt:lpstr>4.2. DASHBOARD</vt:lpstr>
      <vt:lpstr>5. DISCUSSION</vt:lpstr>
      <vt:lpstr>5.DISCUSSION</vt:lpstr>
      <vt:lpstr>SOLUTION</vt:lpstr>
      <vt:lpstr>6.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DASHBOARD</dc:title>
  <dc:creator>Vo Huy</dc:creator>
  <cp:lastModifiedBy>Vo Huy</cp:lastModifiedBy>
  <cp:revision>12</cp:revision>
  <dcterms:created xsi:type="dcterms:W3CDTF">2021-08-25T03:19:08Z</dcterms:created>
  <dcterms:modified xsi:type="dcterms:W3CDTF">2021-08-30T08:41:11Z</dcterms:modified>
</cp:coreProperties>
</file>