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6" r:id="rId12"/>
    <p:sldId id="265"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AC95-7850-49F3-83C7-1474D435B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428501A5-796E-4278-9BBD-6DB67A4C9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AF945A5-277E-4218-872B-DF5BC53CAC20}"/>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5" name="Footer Placeholder 4">
            <a:extLst>
              <a:ext uri="{FF2B5EF4-FFF2-40B4-BE49-F238E27FC236}">
                <a16:creationId xmlns:a16="http://schemas.microsoft.com/office/drawing/2014/main" id="{79FAFF3F-EF21-4DE2-879F-3CCF4704040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F920F15-1B89-4B46-A2F1-8D53B05CC1B0}"/>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68189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3CAB-F6A8-41FB-BB33-4807D69E2131}"/>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4A430B5-F19F-41FB-952C-5FABA6307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FD65030-D680-414A-AC41-439A1C7FFED8}"/>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5" name="Footer Placeholder 4">
            <a:extLst>
              <a:ext uri="{FF2B5EF4-FFF2-40B4-BE49-F238E27FC236}">
                <a16:creationId xmlns:a16="http://schemas.microsoft.com/office/drawing/2014/main" id="{D05EEEA8-5647-439C-A8E2-6AA98319300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77A977F-2810-41B4-A0F9-8D61176D0B6E}"/>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57297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508C88-0D5C-4BEA-AF46-06FB84C98D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FA45D1F-F5BC-40B2-B42A-5320FB88C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23117B9-4DFD-4B58-A0CE-B648894EE5C6}"/>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5" name="Footer Placeholder 4">
            <a:extLst>
              <a:ext uri="{FF2B5EF4-FFF2-40B4-BE49-F238E27FC236}">
                <a16:creationId xmlns:a16="http://schemas.microsoft.com/office/drawing/2014/main" id="{E9C43326-5B22-4B2D-AB44-CF5872E10DB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6CB1AA5-7439-42B5-AB6F-0F1FE10C9908}"/>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224017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2013-BBEE-47E9-BC3F-E416D431B8F7}"/>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301E378-D54B-43E6-8887-377431641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E91B29A-61A7-4204-B810-20A766A0EFE9}"/>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5" name="Footer Placeholder 4">
            <a:extLst>
              <a:ext uri="{FF2B5EF4-FFF2-40B4-BE49-F238E27FC236}">
                <a16:creationId xmlns:a16="http://schemas.microsoft.com/office/drawing/2014/main" id="{E08369EA-90F5-4E19-9C4A-44731F09707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A1F141E-8272-433C-9341-2B6C8C7E117A}"/>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195721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C95C-B7F2-4F6D-9923-D37B829BE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31A77D57-FE46-4B80-868F-A66E465BB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4D778D-0892-41BD-B054-63DF3C0C7A5D}"/>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5" name="Footer Placeholder 4">
            <a:extLst>
              <a:ext uri="{FF2B5EF4-FFF2-40B4-BE49-F238E27FC236}">
                <a16:creationId xmlns:a16="http://schemas.microsoft.com/office/drawing/2014/main" id="{309E1414-8A17-481F-A13D-810B0A53EF4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60E290B-4EF0-4DEF-A12D-ACE432F4B504}"/>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45743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3DC2-55FA-4DBB-A940-648D96B084B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FFFBB15-2E76-420E-A218-6F64A44545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D4D23F8E-C453-43D9-95CF-EF0D2250A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23EFAF4D-34FB-4118-BF5D-835093FB4CE8}"/>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6" name="Footer Placeholder 5">
            <a:extLst>
              <a:ext uri="{FF2B5EF4-FFF2-40B4-BE49-F238E27FC236}">
                <a16:creationId xmlns:a16="http://schemas.microsoft.com/office/drawing/2014/main" id="{EF820B0C-6C27-40AD-BD87-8F9DA9DE4C0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4001330-F1E5-4775-94FD-6CAB6EF8D2FE}"/>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32524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6987-EED3-4D05-8BCF-207F8D2850DA}"/>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06E9ECF-DE74-4362-84A7-8AC68EBAC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D4386-70BE-4C0E-833B-823E87A4B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FEB261E6-617A-4E7A-8869-F6EC15E8E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C64E0-613A-4D80-9E10-91AAE5C2AD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E574302-E800-4631-B9F3-23F0EF151354}"/>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8" name="Footer Placeholder 7">
            <a:extLst>
              <a:ext uri="{FF2B5EF4-FFF2-40B4-BE49-F238E27FC236}">
                <a16:creationId xmlns:a16="http://schemas.microsoft.com/office/drawing/2014/main" id="{0CC12934-719D-4E88-8410-747E21453B0C}"/>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D7752FAC-DA48-4A43-AD38-B348F85D1ECB}"/>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35719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86B3-8E62-4FFE-98F3-3964AE96CEB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4DA5BD20-731A-415C-9F14-6F2975A7F9F9}"/>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4" name="Footer Placeholder 3">
            <a:extLst>
              <a:ext uri="{FF2B5EF4-FFF2-40B4-BE49-F238E27FC236}">
                <a16:creationId xmlns:a16="http://schemas.microsoft.com/office/drawing/2014/main" id="{D04DD9C8-E711-4747-A963-561B21E1EFA5}"/>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64714A73-6D45-40A8-839C-AA67C17BFA8F}"/>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340945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826953-A44E-497A-B474-9F0CE657706B}"/>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3" name="Footer Placeholder 2">
            <a:extLst>
              <a:ext uri="{FF2B5EF4-FFF2-40B4-BE49-F238E27FC236}">
                <a16:creationId xmlns:a16="http://schemas.microsoft.com/office/drawing/2014/main" id="{69B10F63-14C5-4275-9046-D624F3BB53B9}"/>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5382D1E9-C290-4874-A67D-9F786D11F6C3}"/>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2312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936E-52A1-47D9-BB25-D5991CCF8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70B9F93-5B2D-446C-A852-F9DA63BEB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1B8BFFE-A41D-47E8-B5EA-DAE8AEABE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8AEAE-C293-46DE-A3EC-826A4DFBF8DD}"/>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6" name="Footer Placeholder 5">
            <a:extLst>
              <a:ext uri="{FF2B5EF4-FFF2-40B4-BE49-F238E27FC236}">
                <a16:creationId xmlns:a16="http://schemas.microsoft.com/office/drawing/2014/main" id="{B9799577-3C84-4B04-9067-245BB2EC758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28E981A-048B-4C21-BB40-746099886A5E}"/>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6196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666-DF5C-4C32-A2FC-67918008F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BBF1E811-C56E-4013-994B-DA089AF28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0B0E2B5-38B8-4A8E-9C2B-D0FD88C00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F2BF8-706A-4284-9FD8-AFB0EA722726}"/>
              </a:ext>
            </a:extLst>
          </p:cNvPr>
          <p:cNvSpPr>
            <a:spLocks noGrp="1"/>
          </p:cNvSpPr>
          <p:nvPr>
            <p:ph type="dt" sz="half" idx="10"/>
          </p:nvPr>
        </p:nvSpPr>
        <p:spPr/>
        <p:txBody>
          <a:bodyPr/>
          <a:lstStyle/>
          <a:p>
            <a:fld id="{6F49090D-6DC4-4388-954D-152075C954EC}" type="datetimeFigureOut">
              <a:rPr lang="vi-VN" smtClean="0"/>
              <a:t>01/09/2021</a:t>
            </a:fld>
            <a:endParaRPr lang="vi-VN"/>
          </a:p>
        </p:txBody>
      </p:sp>
      <p:sp>
        <p:nvSpPr>
          <p:cNvPr id="6" name="Footer Placeholder 5">
            <a:extLst>
              <a:ext uri="{FF2B5EF4-FFF2-40B4-BE49-F238E27FC236}">
                <a16:creationId xmlns:a16="http://schemas.microsoft.com/office/drawing/2014/main" id="{816C81D2-E12A-471D-95B2-D05A5D9405C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9B83F7D-1278-4F5A-A97F-9547CF2EE573}"/>
              </a:ext>
            </a:extLst>
          </p:cNvPr>
          <p:cNvSpPr>
            <a:spLocks noGrp="1"/>
          </p:cNvSpPr>
          <p:nvPr>
            <p:ph type="sldNum" sz="quarter" idx="12"/>
          </p:nvPr>
        </p:nvSpPr>
        <p:spPr/>
        <p:txBody>
          <a:bodyPr/>
          <a:lstStyle/>
          <a:p>
            <a:fld id="{BF99388D-C708-4CF0-97D9-B4A91BD213DB}" type="slidenum">
              <a:rPr lang="vi-VN" smtClean="0"/>
              <a:t>‹#›</a:t>
            </a:fld>
            <a:endParaRPr lang="vi-VN"/>
          </a:p>
        </p:txBody>
      </p:sp>
    </p:spTree>
    <p:extLst>
      <p:ext uri="{BB962C8B-B14F-4D97-AF65-F5344CB8AC3E}">
        <p14:creationId xmlns:p14="http://schemas.microsoft.com/office/powerpoint/2010/main" val="156944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B3E19-2560-4E63-BDBD-A3F7D2F94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E81C43E-7801-4D71-AC75-E96118824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F21BA1A-935D-4387-B4FF-1F8C411A1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9090D-6DC4-4388-954D-152075C954EC}" type="datetimeFigureOut">
              <a:rPr lang="vi-VN" smtClean="0"/>
              <a:t>01/09/2021</a:t>
            </a:fld>
            <a:endParaRPr lang="vi-VN"/>
          </a:p>
        </p:txBody>
      </p:sp>
      <p:sp>
        <p:nvSpPr>
          <p:cNvPr id="5" name="Footer Placeholder 4">
            <a:extLst>
              <a:ext uri="{FF2B5EF4-FFF2-40B4-BE49-F238E27FC236}">
                <a16:creationId xmlns:a16="http://schemas.microsoft.com/office/drawing/2014/main" id="{9B0D8B54-5FB6-45E4-A058-35172D4B3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F1BF7DCC-7DFB-40DD-B30D-84F21A60D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388D-C708-4CF0-97D9-B4A91BD213DB}" type="slidenum">
              <a:rPr lang="vi-VN" smtClean="0"/>
              <a:t>‹#›</a:t>
            </a:fld>
            <a:endParaRPr lang="vi-VN"/>
          </a:p>
        </p:txBody>
      </p:sp>
    </p:spTree>
    <p:extLst>
      <p:ext uri="{BB962C8B-B14F-4D97-AF65-F5344CB8AC3E}">
        <p14:creationId xmlns:p14="http://schemas.microsoft.com/office/powerpoint/2010/main" val="257506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ADB9B-86C0-417C-ACE7-A4EE92A8C6CF}"/>
              </a:ext>
            </a:extLst>
          </p:cNvPr>
          <p:cNvSpPr>
            <a:spLocks noGrp="1"/>
          </p:cNvSpPr>
          <p:nvPr>
            <p:ph type="ctrTitle"/>
          </p:nvPr>
        </p:nvSpPr>
        <p:spPr>
          <a:xfrm>
            <a:off x="838200" y="323176"/>
            <a:ext cx="10515600" cy="1199075"/>
          </a:xfrm>
        </p:spPr>
        <p:txBody>
          <a:bodyPr vert="horz" lIns="91440" tIns="45720" rIns="91440" bIns="45720" rtlCol="0" anchor="ctr">
            <a:normAutofit/>
          </a:bodyPr>
          <a:lstStyle/>
          <a:p>
            <a:pPr algn="l"/>
            <a:r>
              <a:rPr lang="en-US" sz="4800" b="1" kern="1200">
                <a:solidFill>
                  <a:schemeClr val="tx1"/>
                </a:solidFill>
                <a:latin typeface="+mj-lt"/>
                <a:ea typeface="+mj-ea"/>
                <a:cs typeface="+mj-cs"/>
              </a:rPr>
              <a:t>               MEDICAL COST PERSONAL</a:t>
            </a:r>
          </a:p>
        </p:txBody>
      </p:sp>
      <p:pic>
        <p:nvPicPr>
          <p:cNvPr id="1028" name="Picture 4" descr="Saint Luke&amp;#39;s Health System - Role Model&amp;#39; for Personal Health Improvement  and Responsible Healthcare Consumption">
            <a:extLst>
              <a:ext uri="{FF2B5EF4-FFF2-40B4-BE49-F238E27FC236}">
                <a16:creationId xmlns:a16="http://schemas.microsoft.com/office/drawing/2014/main" id="{3E70E6B4-B962-43A7-BDD2-D8CCB6A26F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37"/>
          <a:stretch/>
        </p:blipFill>
        <p:spPr bwMode="auto">
          <a:xfrm>
            <a:off x="2488994" y="1360234"/>
            <a:ext cx="7214011" cy="496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467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igh Blood Pressure | Comfort Caregivers Inc. - In Home Senior Care  Phoenix, AZ">
            <a:extLst>
              <a:ext uri="{FF2B5EF4-FFF2-40B4-BE49-F238E27FC236}">
                <a16:creationId xmlns:a16="http://schemas.microsoft.com/office/drawing/2014/main" id="{65E556FD-A83B-4666-9053-A496E117C6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4" r="-1" b="-1"/>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045E83-2521-461D-B7D3-AD75538EFAF6}"/>
              </a:ext>
            </a:extLst>
          </p:cNvPr>
          <p:cNvSpPr>
            <a:spLocks noGrp="1"/>
          </p:cNvSpPr>
          <p:nvPr>
            <p:ph type="title"/>
          </p:nvPr>
        </p:nvSpPr>
        <p:spPr>
          <a:xfrm>
            <a:off x="698177" y="310504"/>
            <a:ext cx="3973385" cy="800218"/>
          </a:xfrm>
          <a:noFill/>
        </p:spPr>
        <p:txBody>
          <a:bodyPr vert="horz" lIns="91440" tIns="45720" rIns="91440" bIns="45720" rtlCol="0" anchor="b">
            <a:normAutofit/>
          </a:bodyPr>
          <a:lstStyle/>
          <a:p>
            <a:r>
              <a:rPr lang="en-US" b="1"/>
              <a:t>5. DISCUSSION</a:t>
            </a:r>
          </a:p>
        </p:txBody>
      </p:sp>
      <p:sp>
        <p:nvSpPr>
          <p:cNvPr id="3" name="Content Placeholder 2">
            <a:extLst>
              <a:ext uri="{FF2B5EF4-FFF2-40B4-BE49-F238E27FC236}">
                <a16:creationId xmlns:a16="http://schemas.microsoft.com/office/drawing/2014/main" id="{97B89C0A-B65E-4FDE-AE4D-5DEDDEA81E6F}"/>
              </a:ext>
            </a:extLst>
          </p:cNvPr>
          <p:cNvSpPr>
            <a:spLocks noGrp="1"/>
          </p:cNvSpPr>
          <p:nvPr>
            <p:ph idx="1"/>
          </p:nvPr>
        </p:nvSpPr>
        <p:spPr>
          <a:xfrm>
            <a:off x="698177" y="1899537"/>
            <a:ext cx="4295239" cy="3222969"/>
          </a:xfrm>
          <a:noFill/>
        </p:spPr>
        <p:txBody>
          <a:bodyPr vert="horz" lIns="91440" tIns="45720" rIns="91440" bIns="45720" rtlCol="0">
            <a:noAutofit/>
          </a:bodyPr>
          <a:lstStyle/>
          <a:p>
            <a:r>
              <a:rPr lang="en-US" sz="3600"/>
              <a:t>How Age affects Health Insurance Cost?</a:t>
            </a:r>
          </a:p>
          <a:p>
            <a:r>
              <a:rPr lang="en-US" sz="3600"/>
              <a:t>Obese rate in adult people.</a:t>
            </a:r>
            <a:br>
              <a:rPr lang="en-US" sz="3600"/>
            </a:br>
            <a:endParaRPr lang="en-US" sz="3600"/>
          </a:p>
        </p:txBody>
      </p:sp>
    </p:spTree>
    <p:extLst>
      <p:ext uri="{BB962C8B-B14F-4D97-AF65-F5344CB8AC3E}">
        <p14:creationId xmlns:p14="http://schemas.microsoft.com/office/powerpoint/2010/main" val="389198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1A31-25BC-42ED-9441-2095862A794E}"/>
              </a:ext>
            </a:extLst>
          </p:cNvPr>
          <p:cNvSpPr>
            <a:spLocks noGrp="1"/>
          </p:cNvSpPr>
          <p:nvPr>
            <p:ph type="title"/>
          </p:nvPr>
        </p:nvSpPr>
        <p:spPr>
          <a:xfrm>
            <a:off x="838200" y="166249"/>
            <a:ext cx="10515600" cy="724406"/>
          </a:xfrm>
        </p:spPr>
        <p:txBody>
          <a:bodyPr/>
          <a:lstStyle/>
          <a:p>
            <a:r>
              <a:rPr lang="en-US" sz="4400" b="1"/>
              <a:t>5. DISCUSSION</a:t>
            </a:r>
            <a:endParaRPr lang="vi-VN"/>
          </a:p>
        </p:txBody>
      </p:sp>
      <p:sp>
        <p:nvSpPr>
          <p:cNvPr id="3" name="Content Placeholder 2">
            <a:extLst>
              <a:ext uri="{FF2B5EF4-FFF2-40B4-BE49-F238E27FC236}">
                <a16:creationId xmlns:a16="http://schemas.microsoft.com/office/drawing/2014/main" id="{95EAAB67-52C2-4116-88DD-B8C28B6FF8DE}"/>
              </a:ext>
            </a:extLst>
          </p:cNvPr>
          <p:cNvSpPr>
            <a:spLocks noGrp="1"/>
          </p:cNvSpPr>
          <p:nvPr>
            <p:ph idx="1"/>
          </p:nvPr>
        </p:nvSpPr>
        <p:spPr>
          <a:xfrm>
            <a:off x="6096000" y="690466"/>
            <a:ext cx="5732206" cy="5889318"/>
          </a:xfrm>
        </p:spPr>
        <p:txBody>
          <a:bodyPr>
            <a:normAutofit lnSpcReduction="10000"/>
          </a:bodyPr>
          <a:lstStyle/>
          <a:p>
            <a:r>
              <a:rPr lang="en-US" sz="2600"/>
              <a:t>Average charges and average BMI increase with age categories. For people </a:t>
            </a:r>
            <a:r>
              <a:rPr lang="en-US" sz="2600" b="1"/>
              <a:t>over 50</a:t>
            </a:r>
            <a:r>
              <a:rPr lang="en-US" sz="2600"/>
              <a:t>, average charge was </a:t>
            </a:r>
            <a:r>
              <a:rPr lang="en-US" sz="2600" b="1"/>
              <a:t>$18.1K</a:t>
            </a:r>
            <a:r>
              <a:rPr lang="en-US" sz="2600"/>
              <a:t>, compared to those aged </a:t>
            </a:r>
            <a:r>
              <a:rPr lang="en-US" sz="2600" b="1"/>
              <a:t>18-30</a:t>
            </a:r>
            <a:r>
              <a:rPr lang="en-US" sz="2600"/>
              <a:t> it doubles, just </a:t>
            </a:r>
            <a:r>
              <a:rPr lang="en-US" sz="2600" b="1"/>
              <a:t>$9,4k</a:t>
            </a:r>
            <a:r>
              <a:rPr lang="en-US" sz="2600"/>
              <a:t>. It means the older you are, the higher your medical quotes.</a:t>
            </a:r>
          </a:p>
          <a:p>
            <a:r>
              <a:rPr lang="en-US" sz="2600"/>
              <a:t>The obesity prevalence (extremely obese, obese, over weight) was </a:t>
            </a:r>
            <a:r>
              <a:rPr lang="en-US" sz="2600" b="1"/>
              <a:t>76.12%</a:t>
            </a:r>
            <a:r>
              <a:rPr lang="en-US" sz="2600"/>
              <a:t> among adults aged </a:t>
            </a:r>
            <a:r>
              <a:rPr lang="en-US" sz="2600" b="1"/>
              <a:t>18-30</a:t>
            </a:r>
            <a:r>
              <a:rPr lang="en-US" sz="2600"/>
              <a:t>, </a:t>
            </a:r>
            <a:r>
              <a:rPr lang="en-US" sz="2600" b="1"/>
              <a:t>83.27%</a:t>
            </a:r>
            <a:r>
              <a:rPr lang="en-US" sz="2600"/>
              <a:t> among adults aged </a:t>
            </a:r>
            <a:r>
              <a:rPr lang="en-US" sz="2600" b="1"/>
              <a:t>30-50</a:t>
            </a:r>
            <a:r>
              <a:rPr lang="en-US" sz="2600"/>
              <a:t> and </a:t>
            </a:r>
            <a:r>
              <a:rPr lang="en-US" sz="2600" b="1"/>
              <a:t>85,12%</a:t>
            </a:r>
            <a:r>
              <a:rPr lang="en-US" sz="2600"/>
              <a:t> among adults aged </a:t>
            </a:r>
            <a:r>
              <a:rPr lang="en-US" sz="2600" b="1"/>
              <a:t>50 and older</a:t>
            </a:r>
            <a:r>
              <a:rPr lang="en-US" sz="2600"/>
              <a:t>.</a:t>
            </a:r>
          </a:p>
          <a:p>
            <a:r>
              <a:rPr lang="en-US" sz="2600"/>
              <a:t>Nowadays, people are so busy and they use fast food so much and lazy to workout. This is one of the reasons make them easily get diseases like obesity or heart disease.</a:t>
            </a:r>
          </a:p>
          <a:p>
            <a:endParaRPr lang="en-US" sz="2600"/>
          </a:p>
          <a:p>
            <a:endParaRPr lang="en-US" sz="2600">
              <a:latin typeface="open sans" panose="020B0606030504020204" pitchFamily="34" charset="0"/>
            </a:endParaRPr>
          </a:p>
        </p:txBody>
      </p:sp>
      <p:pic>
        <p:nvPicPr>
          <p:cNvPr id="9" name="Picture 8">
            <a:extLst>
              <a:ext uri="{FF2B5EF4-FFF2-40B4-BE49-F238E27FC236}">
                <a16:creationId xmlns:a16="http://schemas.microsoft.com/office/drawing/2014/main" id="{B3146ECA-55A7-4CA0-A5D3-88ACF5FEC806}"/>
              </a:ext>
            </a:extLst>
          </p:cNvPr>
          <p:cNvPicPr>
            <a:picLocks noChangeAspect="1"/>
          </p:cNvPicPr>
          <p:nvPr/>
        </p:nvPicPr>
        <p:blipFill>
          <a:blip r:embed="rId2"/>
          <a:stretch>
            <a:fillRect/>
          </a:stretch>
        </p:blipFill>
        <p:spPr>
          <a:xfrm>
            <a:off x="927066" y="890655"/>
            <a:ext cx="4077554" cy="2538345"/>
          </a:xfrm>
          <a:prstGeom prst="rect">
            <a:avLst/>
          </a:prstGeom>
        </p:spPr>
      </p:pic>
      <p:pic>
        <p:nvPicPr>
          <p:cNvPr id="11" name="Picture 10">
            <a:extLst>
              <a:ext uri="{FF2B5EF4-FFF2-40B4-BE49-F238E27FC236}">
                <a16:creationId xmlns:a16="http://schemas.microsoft.com/office/drawing/2014/main" id="{ED4A0DB3-3010-4815-888F-E358EF07B7E0}"/>
              </a:ext>
            </a:extLst>
          </p:cNvPr>
          <p:cNvPicPr>
            <a:picLocks noChangeAspect="1"/>
          </p:cNvPicPr>
          <p:nvPr/>
        </p:nvPicPr>
        <p:blipFill>
          <a:blip r:embed="rId3"/>
          <a:stretch>
            <a:fillRect/>
          </a:stretch>
        </p:blipFill>
        <p:spPr>
          <a:xfrm>
            <a:off x="927066" y="3455801"/>
            <a:ext cx="4550555" cy="3235950"/>
          </a:xfrm>
          <a:prstGeom prst="rect">
            <a:avLst/>
          </a:prstGeom>
        </p:spPr>
      </p:pic>
    </p:spTree>
    <p:extLst>
      <p:ext uri="{BB962C8B-B14F-4D97-AF65-F5344CB8AC3E}">
        <p14:creationId xmlns:p14="http://schemas.microsoft.com/office/powerpoint/2010/main" val="2893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he Health Benefits of Walking for Seniors - Companions For Seniors">
            <a:extLst>
              <a:ext uri="{FF2B5EF4-FFF2-40B4-BE49-F238E27FC236}">
                <a16:creationId xmlns:a16="http://schemas.microsoft.com/office/drawing/2014/main" id="{85E69E48-BCAC-4AE4-8138-A277C0FFCB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 r="15335"/>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129248-9524-4F0B-9D48-4F495E5531FC}"/>
              </a:ext>
            </a:extLst>
          </p:cNvPr>
          <p:cNvSpPr>
            <a:spLocks noGrp="1"/>
          </p:cNvSpPr>
          <p:nvPr>
            <p:ph type="title"/>
          </p:nvPr>
        </p:nvSpPr>
        <p:spPr>
          <a:xfrm>
            <a:off x="7531610" y="365125"/>
            <a:ext cx="3822189" cy="1388039"/>
          </a:xfrm>
        </p:spPr>
        <p:txBody>
          <a:bodyPr>
            <a:normAutofit/>
          </a:bodyPr>
          <a:lstStyle/>
          <a:p>
            <a:r>
              <a:rPr lang="en-US" b="1"/>
              <a:t>6. CONCLUSION</a:t>
            </a:r>
            <a:endParaRPr lang="vi-VN"/>
          </a:p>
        </p:txBody>
      </p:sp>
      <p:sp>
        <p:nvSpPr>
          <p:cNvPr id="3" name="Content Placeholder 2">
            <a:extLst>
              <a:ext uri="{FF2B5EF4-FFF2-40B4-BE49-F238E27FC236}">
                <a16:creationId xmlns:a16="http://schemas.microsoft.com/office/drawing/2014/main" id="{5C5B7F22-EC8F-4E3A-99BB-7D0112460F89}"/>
              </a:ext>
            </a:extLst>
          </p:cNvPr>
          <p:cNvSpPr>
            <a:spLocks noGrp="1"/>
          </p:cNvSpPr>
          <p:nvPr>
            <p:ph idx="1"/>
          </p:nvPr>
        </p:nvSpPr>
        <p:spPr>
          <a:xfrm>
            <a:off x="7600436" y="1660255"/>
            <a:ext cx="3822189" cy="3742762"/>
          </a:xfrm>
        </p:spPr>
        <p:txBody>
          <a:bodyPr>
            <a:normAutofit/>
          </a:bodyPr>
          <a:lstStyle/>
          <a:p>
            <a:r>
              <a:rPr lang="en-US" sz="2600"/>
              <a:t>The biggest factor that influences your health insurance quote will be your age.</a:t>
            </a:r>
          </a:p>
          <a:p>
            <a:r>
              <a:rPr lang="en-US" sz="2600"/>
              <a:t>The  highest obesity prevalence was 85,12% among adults aged 50 and older.</a:t>
            </a:r>
          </a:p>
          <a:p>
            <a:endParaRPr lang="en-US" sz="2600"/>
          </a:p>
          <a:p>
            <a:endParaRPr lang="vi-VN" sz="2600"/>
          </a:p>
          <a:p>
            <a:endParaRPr lang="vi-VN" sz="2600"/>
          </a:p>
        </p:txBody>
      </p:sp>
    </p:spTree>
    <p:extLst>
      <p:ext uri="{BB962C8B-B14F-4D97-AF65-F5344CB8AC3E}">
        <p14:creationId xmlns:p14="http://schemas.microsoft.com/office/powerpoint/2010/main" val="258676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linical Catch-Up: December 14-18 | BioSpace">
            <a:extLst>
              <a:ext uri="{FF2B5EF4-FFF2-40B4-BE49-F238E27FC236}">
                <a16:creationId xmlns:a16="http://schemas.microsoft.com/office/drawing/2014/main" id="{5173B76F-395F-4E59-AED3-44E307DEB9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04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8A8151-1009-4EF1-BE41-5C20E1E7C99F}"/>
              </a:ext>
            </a:extLst>
          </p:cNvPr>
          <p:cNvSpPr>
            <a:spLocks noGrp="1"/>
          </p:cNvSpPr>
          <p:nvPr>
            <p:ph type="title"/>
          </p:nvPr>
        </p:nvSpPr>
        <p:spPr>
          <a:xfrm>
            <a:off x="7845947" y="728404"/>
            <a:ext cx="2424153" cy="1099781"/>
          </a:xfrm>
        </p:spPr>
        <p:txBody>
          <a:bodyPr>
            <a:normAutofit/>
          </a:bodyPr>
          <a:lstStyle/>
          <a:p>
            <a:r>
              <a:rPr lang="en-US" b="1"/>
              <a:t>OUTLINE</a:t>
            </a:r>
            <a:endParaRPr lang="vi-VN" b="1"/>
          </a:p>
        </p:txBody>
      </p:sp>
      <p:sp>
        <p:nvSpPr>
          <p:cNvPr id="3" name="Content Placeholder 2">
            <a:extLst>
              <a:ext uri="{FF2B5EF4-FFF2-40B4-BE49-F238E27FC236}">
                <a16:creationId xmlns:a16="http://schemas.microsoft.com/office/drawing/2014/main" id="{2C70157D-014E-4F46-8EC4-4755C5758698}"/>
              </a:ext>
            </a:extLst>
          </p:cNvPr>
          <p:cNvSpPr>
            <a:spLocks noGrp="1"/>
          </p:cNvSpPr>
          <p:nvPr>
            <p:ph idx="1"/>
          </p:nvPr>
        </p:nvSpPr>
        <p:spPr>
          <a:xfrm>
            <a:off x="7624917" y="1772816"/>
            <a:ext cx="3822189" cy="4310743"/>
          </a:xfrm>
        </p:spPr>
        <p:txBody>
          <a:bodyPr>
            <a:noAutofit/>
          </a:bodyPr>
          <a:lstStyle/>
          <a:p>
            <a:pPr marL="0" indent="0">
              <a:buNone/>
            </a:pPr>
            <a:r>
              <a:rPr lang="en-US" sz="2600"/>
              <a:t>1. Executive Summary</a:t>
            </a:r>
          </a:p>
          <a:p>
            <a:pPr marL="0" indent="0">
              <a:buNone/>
            </a:pPr>
            <a:r>
              <a:rPr lang="en-US" sz="2600"/>
              <a:t>2. Introduction</a:t>
            </a:r>
          </a:p>
          <a:p>
            <a:pPr marL="0" indent="0">
              <a:buNone/>
            </a:pPr>
            <a:r>
              <a:rPr lang="en-US" sz="2600"/>
              <a:t>3. Methodology</a:t>
            </a:r>
          </a:p>
          <a:p>
            <a:pPr marL="0" indent="0">
              <a:buNone/>
            </a:pPr>
            <a:r>
              <a:rPr lang="en-US" sz="2600"/>
              <a:t>4. Result</a:t>
            </a:r>
          </a:p>
          <a:p>
            <a:pPr marL="0" indent="0">
              <a:buNone/>
            </a:pPr>
            <a:r>
              <a:rPr lang="en-US" sz="2600"/>
              <a:t>4.1. Charts</a:t>
            </a:r>
          </a:p>
          <a:p>
            <a:pPr marL="0" indent="0">
              <a:buNone/>
            </a:pPr>
            <a:r>
              <a:rPr lang="en-US" sz="2600"/>
              <a:t>4.2. Dashboard</a:t>
            </a:r>
          </a:p>
          <a:p>
            <a:pPr marL="0" indent="0">
              <a:buNone/>
            </a:pPr>
            <a:r>
              <a:rPr lang="en-US" sz="2600"/>
              <a:t>5. Discussion</a:t>
            </a:r>
          </a:p>
          <a:p>
            <a:pPr marL="0" indent="0">
              <a:buNone/>
            </a:pPr>
            <a:r>
              <a:rPr lang="en-US" sz="2600"/>
              <a:t>6. Conclusion</a:t>
            </a:r>
          </a:p>
        </p:txBody>
      </p:sp>
    </p:spTree>
    <p:extLst>
      <p:ext uri="{BB962C8B-B14F-4D97-AF65-F5344CB8AC3E}">
        <p14:creationId xmlns:p14="http://schemas.microsoft.com/office/powerpoint/2010/main" val="349919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Online medical consultation - Nescens Clinique de Genolier">
            <a:extLst>
              <a:ext uri="{FF2B5EF4-FFF2-40B4-BE49-F238E27FC236}">
                <a16:creationId xmlns:a16="http://schemas.microsoft.com/office/drawing/2014/main" id="{06FBC3E9-3943-4EB0-AA60-196AEFD40A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35" r="63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103AE9-27F1-4594-A661-7D841E5C0042}"/>
              </a:ext>
            </a:extLst>
          </p:cNvPr>
          <p:cNvSpPr>
            <a:spLocks noGrp="1"/>
          </p:cNvSpPr>
          <p:nvPr>
            <p:ph type="title"/>
          </p:nvPr>
        </p:nvSpPr>
        <p:spPr>
          <a:xfrm>
            <a:off x="609734" y="570239"/>
            <a:ext cx="3822189" cy="1899912"/>
          </a:xfrm>
        </p:spPr>
        <p:txBody>
          <a:bodyPr>
            <a:normAutofit/>
          </a:bodyPr>
          <a:lstStyle/>
          <a:p>
            <a:r>
              <a:rPr lang="en-US" b="1"/>
              <a:t>1.EXECUTIVE</a:t>
            </a:r>
            <a:br>
              <a:rPr lang="en-US" b="1"/>
            </a:br>
            <a:r>
              <a:rPr lang="en-US" b="1"/>
              <a:t>    SUMMARY</a:t>
            </a:r>
            <a:endParaRPr lang="vi-VN" b="1"/>
          </a:p>
        </p:txBody>
      </p:sp>
      <p:sp>
        <p:nvSpPr>
          <p:cNvPr id="3" name="Content Placeholder 2">
            <a:extLst>
              <a:ext uri="{FF2B5EF4-FFF2-40B4-BE49-F238E27FC236}">
                <a16:creationId xmlns:a16="http://schemas.microsoft.com/office/drawing/2014/main" id="{1C50DF48-B765-4ED3-ACD2-C82520D93E71}"/>
              </a:ext>
            </a:extLst>
          </p:cNvPr>
          <p:cNvSpPr>
            <a:spLocks noGrp="1"/>
          </p:cNvSpPr>
          <p:nvPr>
            <p:ph idx="1"/>
          </p:nvPr>
        </p:nvSpPr>
        <p:spPr>
          <a:xfrm>
            <a:off x="609737" y="2255547"/>
            <a:ext cx="4305975" cy="3742762"/>
          </a:xfrm>
        </p:spPr>
        <p:txBody>
          <a:bodyPr>
            <a:noAutofit/>
          </a:bodyPr>
          <a:lstStyle/>
          <a:p>
            <a:r>
              <a:rPr lang="en-US" sz="2600"/>
              <a:t>Overview about Medical Cost Personal.</a:t>
            </a:r>
          </a:p>
          <a:p>
            <a:r>
              <a:rPr lang="en-US" sz="2600"/>
              <a:t>Number of people check medical and charges</a:t>
            </a:r>
          </a:p>
          <a:p>
            <a:r>
              <a:rPr lang="en-US" sz="2600"/>
              <a:t>BMI rate by age categories and charges.</a:t>
            </a:r>
          </a:p>
          <a:p>
            <a:pPr marL="0" indent="0">
              <a:buNone/>
            </a:pPr>
            <a:endParaRPr lang="en-US" sz="2600"/>
          </a:p>
        </p:txBody>
      </p:sp>
    </p:spTree>
    <p:extLst>
      <p:ext uri="{BB962C8B-B14F-4D97-AF65-F5344CB8AC3E}">
        <p14:creationId xmlns:p14="http://schemas.microsoft.com/office/powerpoint/2010/main" val="52720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EDEFD-0744-4C01-9EA6-BB9830440258}"/>
              </a:ext>
            </a:extLst>
          </p:cNvPr>
          <p:cNvSpPr>
            <a:spLocks noGrp="1"/>
          </p:cNvSpPr>
          <p:nvPr>
            <p:ph type="title"/>
          </p:nvPr>
        </p:nvSpPr>
        <p:spPr>
          <a:xfrm>
            <a:off x="7531610" y="533076"/>
            <a:ext cx="4140986" cy="1109714"/>
          </a:xfrm>
        </p:spPr>
        <p:txBody>
          <a:bodyPr>
            <a:noAutofit/>
          </a:bodyPr>
          <a:lstStyle/>
          <a:p>
            <a:r>
              <a:rPr lang="en-US" b="1"/>
              <a:t>2.INTRODUCTION</a:t>
            </a:r>
            <a:endParaRPr lang="vi-VN" b="1"/>
          </a:p>
        </p:txBody>
      </p:sp>
      <p:pic>
        <p:nvPicPr>
          <p:cNvPr id="4098" name="Picture 2" descr="Συμβουλευτική - Οδοντιατρικά Αποστολίδη">
            <a:extLst>
              <a:ext uri="{FF2B5EF4-FFF2-40B4-BE49-F238E27FC236}">
                <a16:creationId xmlns:a16="http://schemas.microsoft.com/office/drawing/2014/main" id="{764686A5-F41F-44AF-BA90-967C23760F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19" r="14521"/>
          <a:stretch/>
        </p:blipFill>
        <p:spPr bwMode="auto">
          <a:xfrm>
            <a:off x="1" y="10"/>
            <a:ext cx="693639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2" name="Content Placeholder 4101">
            <a:extLst>
              <a:ext uri="{FF2B5EF4-FFF2-40B4-BE49-F238E27FC236}">
                <a16:creationId xmlns:a16="http://schemas.microsoft.com/office/drawing/2014/main" id="{AF2CB7F6-D86E-47A0-B341-EC969D27146D}"/>
              </a:ext>
            </a:extLst>
          </p:cNvPr>
          <p:cNvSpPr>
            <a:spLocks noGrp="1"/>
          </p:cNvSpPr>
          <p:nvPr>
            <p:ph idx="1"/>
          </p:nvPr>
        </p:nvSpPr>
        <p:spPr>
          <a:xfrm>
            <a:off x="7531610" y="1642790"/>
            <a:ext cx="4057010" cy="3739770"/>
          </a:xfrm>
        </p:spPr>
        <p:txBody>
          <a:bodyPr>
            <a:normAutofit/>
          </a:bodyPr>
          <a:lstStyle/>
          <a:p>
            <a:r>
              <a:rPr lang="en-US" sz="2600"/>
              <a:t>Specify numer of people average charges, average bmi by sex, bmi categories and age categories.</a:t>
            </a:r>
          </a:p>
          <a:p>
            <a:r>
              <a:rPr lang="en-US" sz="2600"/>
              <a:t>How Age affects Health Insurance Cost?</a:t>
            </a:r>
          </a:p>
          <a:p>
            <a:r>
              <a:rPr lang="en-US" sz="2600"/>
              <a:t>Obese rate in adult people.</a:t>
            </a:r>
          </a:p>
        </p:txBody>
      </p:sp>
    </p:spTree>
    <p:extLst>
      <p:ext uri="{BB962C8B-B14F-4D97-AF65-F5344CB8AC3E}">
        <p14:creationId xmlns:p14="http://schemas.microsoft.com/office/powerpoint/2010/main" val="273108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8" descr="Trends In TSP Investing | FedSmith.com">
            <a:extLst>
              <a:ext uri="{FF2B5EF4-FFF2-40B4-BE49-F238E27FC236}">
                <a16:creationId xmlns:a16="http://schemas.microsoft.com/office/drawing/2014/main" id="{757A731F-8CB4-41E5-81E0-101BF9D5AE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4" r="-1"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C59D76-8F9C-43CD-A42F-E2B5FCBBC02C}"/>
              </a:ext>
            </a:extLst>
          </p:cNvPr>
          <p:cNvSpPr>
            <a:spLocks noGrp="1"/>
          </p:cNvSpPr>
          <p:nvPr>
            <p:ph type="title"/>
          </p:nvPr>
        </p:nvSpPr>
        <p:spPr>
          <a:xfrm>
            <a:off x="668593" y="489669"/>
            <a:ext cx="4572000" cy="1139210"/>
          </a:xfrm>
        </p:spPr>
        <p:txBody>
          <a:bodyPr>
            <a:noAutofit/>
          </a:bodyPr>
          <a:lstStyle/>
          <a:p>
            <a:r>
              <a:rPr lang="en-US" b="1"/>
              <a:t>3.METHODOLOGY</a:t>
            </a:r>
            <a:endParaRPr lang="vi-VN"/>
          </a:p>
        </p:txBody>
      </p:sp>
      <p:sp>
        <p:nvSpPr>
          <p:cNvPr id="3" name="Content Placeholder 2">
            <a:extLst>
              <a:ext uri="{FF2B5EF4-FFF2-40B4-BE49-F238E27FC236}">
                <a16:creationId xmlns:a16="http://schemas.microsoft.com/office/drawing/2014/main" id="{434F0580-3A43-4EA6-881A-113ADE4E9D57}"/>
              </a:ext>
            </a:extLst>
          </p:cNvPr>
          <p:cNvSpPr>
            <a:spLocks noGrp="1"/>
          </p:cNvSpPr>
          <p:nvPr>
            <p:ph idx="1"/>
          </p:nvPr>
        </p:nvSpPr>
        <p:spPr>
          <a:xfrm>
            <a:off x="846803" y="1504336"/>
            <a:ext cx="4215581" cy="4908602"/>
          </a:xfrm>
        </p:spPr>
        <p:txBody>
          <a:bodyPr>
            <a:normAutofit/>
          </a:bodyPr>
          <a:lstStyle/>
          <a:p>
            <a:pPr>
              <a:buFontTx/>
              <a:buChar char="-"/>
            </a:pPr>
            <a:r>
              <a:rPr lang="en-US" sz="2600"/>
              <a:t>Data Collection </a:t>
            </a:r>
          </a:p>
          <a:p>
            <a:pPr marL="0" indent="0">
              <a:buNone/>
            </a:pPr>
            <a:r>
              <a:rPr lang="en-US" sz="2600"/>
              <a:t> + Collecting Data from Kaggle</a:t>
            </a:r>
          </a:p>
          <a:p>
            <a:pPr>
              <a:buFontTx/>
              <a:buChar char="-"/>
            </a:pPr>
            <a:r>
              <a:rPr lang="en-US" sz="2600"/>
              <a:t>Data Wrangling</a:t>
            </a:r>
          </a:p>
          <a:p>
            <a:pPr marL="0" indent="0">
              <a:buNone/>
            </a:pPr>
            <a:r>
              <a:rPr lang="en-US" sz="2600"/>
              <a:t> + Duplicate column</a:t>
            </a:r>
          </a:p>
          <a:p>
            <a:pPr marL="0" indent="0">
              <a:buNone/>
            </a:pPr>
            <a:r>
              <a:rPr lang="en-US" sz="2600"/>
              <a:t> + Return values with specified conditions using Case statement (SQL)</a:t>
            </a:r>
          </a:p>
          <a:p>
            <a:pPr marL="0" indent="0">
              <a:buNone/>
            </a:pPr>
            <a:r>
              <a:rPr lang="en-US" sz="2600"/>
              <a:t>- Exploratory Data Analysis</a:t>
            </a:r>
          </a:p>
          <a:p>
            <a:pPr marL="0" indent="0">
              <a:buNone/>
            </a:pPr>
            <a:r>
              <a:rPr lang="en-US" sz="2600"/>
              <a:t> + Analyze, explore data (using View) </a:t>
            </a:r>
          </a:p>
          <a:p>
            <a:pPr marL="0" indent="0">
              <a:buNone/>
            </a:pPr>
            <a:endParaRPr lang="vi-VN" sz="2600"/>
          </a:p>
          <a:p>
            <a:endParaRPr lang="vi-VN" sz="2600"/>
          </a:p>
          <a:p>
            <a:endParaRPr lang="vi-VN" sz="2600"/>
          </a:p>
        </p:txBody>
      </p:sp>
    </p:spTree>
    <p:extLst>
      <p:ext uri="{BB962C8B-B14F-4D97-AF65-F5344CB8AC3E}">
        <p14:creationId xmlns:p14="http://schemas.microsoft.com/office/powerpoint/2010/main" val="294958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A0B8-D5D6-4BB5-AA0A-7BF836621292}"/>
              </a:ext>
            </a:extLst>
          </p:cNvPr>
          <p:cNvSpPr>
            <a:spLocks noGrp="1"/>
          </p:cNvSpPr>
          <p:nvPr>
            <p:ph type="title"/>
          </p:nvPr>
        </p:nvSpPr>
        <p:spPr>
          <a:xfrm>
            <a:off x="838200" y="197174"/>
            <a:ext cx="10515600" cy="1325563"/>
          </a:xfrm>
        </p:spPr>
        <p:txBody>
          <a:bodyPr/>
          <a:lstStyle/>
          <a:p>
            <a:r>
              <a:rPr lang="en-US" sz="4400" b="1"/>
              <a:t>4. RESULT</a:t>
            </a:r>
            <a:endParaRPr lang="vi-VN"/>
          </a:p>
        </p:txBody>
      </p:sp>
      <p:pic>
        <p:nvPicPr>
          <p:cNvPr id="5" name="Picture 4">
            <a:extLst>
              <a:ext uri="{FF2B5EF4-FFF2-40B4-BE49-F238E27FC236}">
                <a16:creationId xmlns:a16="http://schemas.microsoft.com/office/drawing/2014/main" id="{FF17435D-B99D-4F37-8CFF-AF2BAF1221D3}"/>
              </a:ext>
            </a:extLst>
          </p:cNvPr>
          <p:cNvPicPr>
            <a:picLocks noChangeAspect="1"/>
          </p:cNvPicPr>
          <p:nvPr/>
        </p:nvPicPr>
        <p:blipFill>
          <a:blip r:embed="rId2"/>
          <a:stretch>
            <a:fillRect/>
          </a:stretch>
        </p:blipFill>
        <p:spPr>
          <a:xfrm>
            <a:off x="1671485" y="1394823"/>
            <a:ext cx="9269184" cy="5098052"/>
          </a:xfrm>
          <a:prstGeom prst="rect">
            <a:avLst/>
          </a:prstGeom>
        </p:spPr>
      </p:pic>
    </p:spTree>
    <p:extLst>
      <p:ext uri="{BB962C8B-B14F-4D97-AF65-F5344CB8AC3E}">
        <p14:creationId xmlns:p14="http://schemas.microsoft.com/office/powerpoint/2010/main" val="412398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4938-3AD5-4D3E-9D96-4FCDAD56452A}"/>
              </a:ext>
            </a:extLst>
          </p:cNvPr>
          <p:cNvSpPr>
            <a:spLocks noGrp="1"/>
          </p:cNvSpPr>
          <p:nvPr>
            <p:ph type="title"/>
          </p:nvPr>
        </p:nvSpPr>
        <p:spPr>
          <a:xfrm>
            <a:off x="838200" y="223944"/>
            <a:ext cx="10515600" cy="802159"/>
          </a:xfrm>
        </p:spPr>
        <p:txBody>
          <a:bodyPr>
            <a:normAutofit/>
          </a:bodyPr>
          <a:lstStyle/>
          <a:p>
            <a:r>
              <a:rPr lang="en-US" b="1"/>
              <a:t>4.1.CHARTS</a:t>
            </a:r>
            <a:endParaRPr lang="vi-VN"/>
          </a:p>
        </p:txBody>
      </p:sp>
      <p:sp>
        <p:nvSpPr>
          <p:cNvPr id="3" name="Content Placeholder 2">
            <a:extLst>
              <a:ext uri="{FF2B5EF4-FFF2-40B4-BE49-F238E27FC236}">
                <a16:creationId xmlns:a16="http://schemas.microsoft.com/office/drawing/2014/main" id="{DD59B204-0B19-43D2-997B-FF24B07E8E71}"/>
              </a:ext>
            </a:extLst>
          </p:cNvPr>
          <p:cNvSpPr>
            <a:spLocks noGrp="1"/>
          </p:cNvSpPr>
          <p:nvPr>
            <p:ph idx="1"/>
          </p:nvPr>
        </p:nvSpPr>
        <p:spPr>
          <a:xfrm>
            <a:off x="6096000" y="1456709"/>
            <a:ext cx="5856514" cy="4402915"/>
          </a:xfrm>
        </p:spPr>
        <p:txBody>
          <a:bodyPr>
            <a:noAutofit/>
          </a:bodyPr>
          <a:lstStyle/>
          <a:p>
            <a:r>
              <a:rPr lang="en-US" sz="2600"/>
              <a:t>There are </a:t>
            </a:r>
            <a:r>
              <a:rPr lang="en-US" sz="2600" b="1"/>
              <a:t>1338</a:t>
            </a:r>
            <a:r>
              <a:rPr lang="en-US" sz="2600"/>
              <a:t> people (</a:t>
            </a:r>
            <a:r>
              <a:rPr lang="en-US" sz="2600" b="1"/>
              <a:t>49.48%</a:t>
            </a:r>
            <a:r>
              <a:rPr lang="en-US" sz="2600"/>
              <a:t> men and </a:t>
            </a:r>
            <a:r>
              <a:rPr lang="en-US" sz="2600" b="1"/>
              <a:t>50.52%</a:t>
            </a:r>
            <a:r>
              <a:rPr lang="en-US" sz="2600"/>
              <a:t> women).</a:t>
            </a:r>
          </a:p>
          <a:p>
            <a:r>
              <a:rPr lang="en-US" sz="2600" b="1"/>
              <a:t>40.21%</a:t>
            </a:r>
            <a:r>
              <a:rPr lang="en-US" sz="2600"/>
              <a:t> among those ages </a:t>
            </a:r>
            <a:r>
              <a:rPr lang="en-US" sz="2600" b="1"/>
              <a:t>30-50</a:t>
            </a:r>
            <a:r>
              <a:rPr lang="en-US" sz="2600"/>
              <a:t> include those who were financially stable, so they pay more attention to their health.</a:t>
            </a:r>
          </a:p>
          <a:p>
            <a:r>
              <a:rPr lang="en-US" sz="2600"/>
              <a:t>Most of people belong to the</a:t>
            </a:r>
            <a:r>
              <a:rPr lang="en-US" sz="2600" b="1"/>
              <a:t> over weight</a:t>
            </a:r>
            <a:r>
              <a:rPr lang="en-US" sz="2600"/>
              <a:t> group (over weight, obese and extremely obese) with </a:t>
            </a:r>
            <a:r>
              <a:rPr lang="en-US" sz="2600" b="1"/>
              <a:t>81.54% </a:t>
            </a:r>
            <a:r>
              <a:rPr lang="en-US" sz="2600"/>
              <a:t>and only </a:t>
            </a:r>
            <a:r>
              <a:rPr lang="en-US" sz="2600" b="1"/>
              <a:t>1.49%</a:t>
            </a:r>
            <a:r>
              <a:rPr lang="en-US" sz="2600"/>
              <a:t> belong to the </a:t>
            </a:r>
            <a:r>
              <a:rPr lang="en-US" sz="2600" b="1"/>
              <a:t>under weight</a:t>
            </a:r>
            <a:r>
              <a:rPr lang="en-US" sz="2600"/>
              <a:t> group.</a:t>
            </a:r>
          </a:p>
        </p:txBody>
      </p:sp>
      <p:pic>
        <p:nvPicPr>
          <p:cNvPr id="7" name="Picture 6">
            <a:extLst>
              <a:ext uri="{FF2B5EF4-FFF2-40B4-BE49-F238E27FC236}">
                <a16:creationId xmlns:a16="http://schemas.microsoft.com/office/drawing/2014/main" id="{544AD46E-3C37-47D4-9F10-381B8A706087}"/>
              </a:ext>
            </a:extLst>
          </p:cNvPr>
          <p:cNvPicPr>
            <a:picLocks noChangeAspect="1"/>
          </p:cNvPicPr>
          <p:nvPr/>
        </p:nvPicPr>
        <p:blipFill>
          <a:blip r:embed="rId2"/>
          <a:stretch>
            <a:fillRect/>
          </a:stretch>
        </p:blipFill>
        <p:spPr>
          <a:xfrm>
            <a:off x="638866" y="1182729"/>
            <a:ext cx="2828234" cy="2246271"/>
          </a:xfrm>
          <a:prstGeom prst="rect">
            <a:avLst/>
          </a:prstGeom>
        </p:spPr>
      </p:pic>
      <p:pic>
        <p:nvPicPr>
          <p:cNvPr id="11" name="Picture 10">
            <a:extLst>
              <a:ext uri="{FF2B5EF4-FFF2-40B4-BE49-F238E27FC236}">
                <a16:creationId xmlns:a16="http://schemas.microsoft.com/office/drawing/2014/main" id="{948CB121-0292-4904-908A-0BD0A76CAC46}"/>
              </a:ext>
            </a:extLst>
          </p:cNvPr>
          <p:cNvPicPr>
            <a:picLocks noChangeAspect="1"/>
          </p:cNvPicPr>
          <p:nvPr/>
        </p:nvPicPr>
        <p:blipFill>
          <a:blip r:embed="rId3"/>
          <a:stretch>
            <a:fillRect/>
          </a:stretch>
        </p:blipFill>
        <p:spPr>
          <a:xfrm>
            <a:off x="638866" y="3857772"/>
            <a:ext cx="4304071" cy="2394872"/>
          </a:xfrm>
          <a:prstGeom prst="rect">
            <a:avLst/>
          </a:prstGeom>
        </p:spPr>
      </p:pic>
    </p:spTree>
    <p:extLst>
      <p:ext uri="{BB962C8B-B14F-4D97-AF65-F5344CB8AC3E}">
        <p14:creationId xmlns:p14="http://schemas.microsoft.com/office/powerpoint/2010/main" val="34964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C1318-784D-4D66-9D88-7161F82F4039}"/>
              </a:ext>
            </a:extLst>
          </p:cNvPr>
          <p:cNvSpPr>
            <a:spLocks noGrp="1"/>
          </p:cNvSpPr>
          <p:nvPr>
            <p:ph type="title"/>
          </p:nvPr>
        </p:nvSpPr>
        <p:spPr>
          <a:xfrm>
            <a:off x="838200" y="279918"/>
            <a:ext cx="10515600" cy="746449"/>
          </a:xfrm>
        </p:spPr>
        <p:txBody>
          <a:bodyPr>
            <a:noAutofit/>
          </a:bodyPr>
          <a:lstStyle/>
          <a:p>
            <a:r>
              <a:rPr lang="en-US" b="1"/>
              <a:t>4.1.CHARTS</a:t>
            </a:r>
            <a:endParaRPr lang="vi-VN"/>
          </a:p>
        </p:txBody>
      </p:sp>
      <p:sp>
        <p:nvSpPr>
          <p:cNvPr id="3" name="Content Placeholder 2">
            <a:extLst>
              <a:ext uri="{FF2B5EF4-FFF2-40B4-BE49-F238E27FC236}">
                <a16:creationId xmlns:a16="http://schemas.microsoft.com/office/drawing/2014/main" id="{98214237-C157-4253-9361-A7B9E773074E}"/>
              </a:ext>
            </a:extLst>
          </p:cNvPr>
          <p:cNvSpPr>
            <a:spLocks noGrp="1"/>
          </p:cNvSpPr>
          <p:nvPr>
            <p:ph idx="1"/>
          </p:nvPr>
        </p:nvSpPr>
        <p:spPr>
          <a:xfrm>
            <a:off x="6659850" y="1315488"/>
            <a:ext cx="4467808" cy="4731351"/>
          </a:xfrm>
        </p:spPr>
        <p:txBody>
          <a:bodyPr>
            <a:normAutofit/>
          </a:bodyPr>
          <a:lstStyle/>
          <a:p>
            <a:r>
              <a:rPr lang="en-US" sz="2600"/>
              <a:t>Average BMI of men higher than women. Men also tend to have higher smoking rate than woman (</a:t>
            </a:r>
            <a:r>
              <a:rPr lang="en-US" sz="2600" b="1"/>
              <a:t>58%</a:t>
            </a:r>
            <a:r>
              <a:rPr lang="en-US" sz="2600"/>
              <a:t> &amp; </a:t>
            </a:r>
            <a:r>
              <a:rPr lang="en-US" sz="2600" b="1"/>
              <a:t>42%</a:t>
            </a:r>
            <a:r>
              <a:rPr lang="en-US" sz="2600"/>
              <a:t>).</a:t>
            </a:r>
          </a:p>
          <a:p>
            <a:r>
              <a:rPr lang="en-US" sz="2600"/>
              <a:t>Average charges increase with BMI category levels (from under weight to extremely obese).</a:t>
            </a:r>
          </a:p>
          <a:p>
            <a:r>
              <a:rPr lang="en-US" sz="2600"/>
              <a:t>For people aged </a:t>
            </a:r>
            <a:r>
              <a:rPr lang="en-US" sz="2600" b="1"/>
              <a:t>18-50</a:t>
            </a:r>
            <a:r>
              <a:rPr lang="en-US" sz="2600"/>
              <a:t>, they have higher pevalence of smoking than people </a:t>
            </a:r>
            <a:r>
              <a:rPr lang="en-US" sz="2600" b="1"/>
              <a:t>over 50</a:t>
            </a:r>
            <a:r>
              <a:rPr lang="en-US" sz="2600"/>
              <a:t> (</a:t>
            </a:r>
            <a:r>
              <a:rPr lang="en-US" sz="2600" b="1"/>
              <a:t>77%</a:t>
            </a:r>
            <a:r>
              <a:rPr lang="en-US" sz="2600"/>
              <a:t> &amp; </a:t>
            </a:r>
            <a:r>
              <a:rPr lang="en-US" sz="2600" b="1"/>
              <a:t>23%</a:t>
            </a:r>
            <a:r>
              <a:rPr lang="en-US" sz="2600"/>
              <a:t>)</a:t>
            </a:r>
            <a:endParaRPr lang="vi-VN" sz="2600"/>
          </a:p>
        </p:txBody>
      </p:sp>
      <p:pic>
        <p:nvPicPr>
          <p:cNvPr id="8" name="Picture 7">
            <a:extLst>
              <a:ext uri="{FF2B5EF4-FFF2-40B4-BE49-F238E27FC236}">
                <a16:creationId xmlns:a16="http://schemas.microsoft.com/office/drawing/2014/main" id="{F6385422-85E5-4837-80EF-EA81B668981C}"/>
              </a:ext>
            </a:extLst>
          </p:cNvPr>
          <p:cNvPicPr>
            <a:picLocks noChangeAspect="1"/>
          </p:cNvPicPr>
          <p:nvPr/>
        </p:nvPicPr>
        <p:blipFill>
          <a:blip r:embed="rId2"/>
          <a:stretch>
            <a:fillRect/>
          </a:stretch>
        </p:blipFill>
        <p:spPr>
          <a:xfrm>
            <a:off x="377720" y="1138207"/>
            <a:ext cx="4580206" cy="2357791"/>
          </a:xfrm>
          <a:prstGeom prst="rect">
            <a:avLst/>
          </a:prstGeom>
        </p:spPr>
      </p:pic>
      <p:pic>
        <p:nvPicPr>
          <p:cNvPr id="9" name="Picture 8">
            <a:extLst>
              <a:ext uri="{FF2B5EF4-FFF2-40B4-BE49-F238E27FC236}">
                <a16:creationId xmlns:a16="http://schemas.microsoft.com/office/drawing/2014/main" id="{FFACAD89-9472-488A-B1D0-5CFCBCA7EA1E}"/>
              </a:ext>
            </a:extLst>
          </p:cNvPr>
          <p:cNvPicPr>
            <a:picLocks noChangeAspect="1"/>
          </p:cNvPicPr>
          <p:nvPr/>
        </p:nvPicPr>
        <p:blipFill>
          <a:blip r:embed="rId3"/>
          <a:stretch>
            <a:fillRect/>
          </a:stretch>
        </p:blipFill>
        <p:spPr>
          <a:xfrm>
            <a:off x="377720" y="3962401"/>
            <a:ext cx="5619957" cy="2490280"/>
          </a:xfrm>
          <a:prstGeom prst="rect">
            <a:avLst/>
          </a:prstGeom>
        </p:spPr>
      </p:pic>
    </p:spTree>
    <p:extLst>
      <p:ext uri="{BB962C8B-B14F-4D97-AF65-F5344CB8AC3E}">
        <p14:creationId xmlns:p14="http://schemas.microsoft.com/office/powerpoint/2010/main" val="30369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F6C3-CBA1-465F-B0F3-0DFD8002B74D}"/>
              </a:ext>
            </a:extLst>
          </p:cNvPr>
          <p:cNvSpPr>
            <a:spLocks noGrp="1"/>
          </p:cNvSpPr>
          <p:nvPr>
            <p:ph type="title"/>
          </p:nvPr>
        </p:nvSpPr>
        <p:spPr>
          <a:xfrm>
            <a:off x="838200" y="126610"/>
            <a:ext cx="10515600" cy="554427"/>
          </a:xfrm>
        </p:spPr>
        <p:txBody>
          <a:bodyPr>
            <a:noAutofit/>
          </a:bodyPr>
          <a:lstStyle/>
          <a:p>
            <a:r>
              <a:rPr lang="en-US" b="1"/>
              <a:t>4.2. DASHBOARD</a:t>
            </a:r>
            <a:endParaRPr lang="vi-VN"/>
          </a:p>
        </p:txBody>
      </p:sp>
      <p:sp>
        <p:nvSpPr>
          <p:cNvPr id="3" name="Content Placeholder 2">
            <a:extLst>
              <a:ext uri="{FF2B5EF4-FFF2-40B4-BE49-F238E27FC236}">
                <a16:creationId xmlns:a16="http://schemas.microsoft.com/office/drawing/2014/main" id="{A07A45D9-4F28-403F-815C-D90ED1276A62}"/>
              </a:ext>
            </a:extLst>
          </p:cNvPr>
          <p:cNvSpPr>
            <a:spLocks noGrp="1"/>
          </p:cNvSpPr>
          <p:nvPr>
            <p:ph idx="1"/>
          </p:nvPr>
        </p:nvSpPr>
        <p:spPr/>
        <p:txBody>
          <a:bodyPr/>
          <a:lstStyle/>
          <a:p>
            <a:endParaRPr lang="vi-VN"/>
          </a:p>
        </p:txBody>
      </p:sp>
      <p:pic>
        <p:nvPicPr>
          <p:cNvPr id="10" name="Picture 9">
            <a:extLst>
              <a:ext uri="{FF2B5EF4-FFF2-40B4-BE49-F238E27FC236}">
                <a16:creationId xmlns:a16="http://schemas.microsoft.com/office/drawing/2014/main" id="{5DE2E4B6-C85D-4898-B504-21D0D7047261}"/>
              </a:ext>
            </a:extLst>
          </p:cNvPr>
          <p:cNvPicPr>
            <a:picLocks noChangeAspect="1"/>
          </p:cNvPicPr>
          <p:nvPr/>
        </p:nvPicPr>
        <p:blipFill>
          <a:blip r:embed="rId2"/>
          <a:stretch>
            <a:fillRect/>
          </a:stretch>
        </p:blipFill>
        <p:spPr>
          <a:xfrm>
            <a:off x="636639" y="651735"/>
            <a:ext cx="10918722" cy="6073136"/>
          </a:xfrm>
          <a:prstGeom prst="rect">
            <a:avLst/>
          </a:prstGeom>
        </p:spPr>
      </p:pic>
    </p:spTree>
    <p:extLst>
      <p:ext uri="{BB962C8B-B14F-4D97-AF65-F5344CB8AC3E}">
        <p14:creationId xmlns:p14="http://schemas.microsoft.com/office/powerpoint/2010/main" val="3461867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442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Times New Roman</vt:lpstr>
      <vt:lpstr>Office Theme</vt:lpstr>
      <vt:lpstr>               MEDICAL COST PERSONAL</vt:lpstr>
      <vt:lpstr>OUTLINE</vt:lpstr>
      <vt:lpstr>1.EXECUTIVE     SUMMARY</vt:lpstr>
      <vt:lpstr>2.INTRODUCTION</vt:lpstr>
      <vt:lpstr>3.METHODOLOGY</vt:lpstr>
      <vt:lpstr>4. RESULT</vt:lpstr>
      <vt:lpstr>4.1.CHARTS</vt:lpstr>
      <vt:lpstr>4.1.CHARTS</vt:lpstr>
      <vt:lpstr>4.2. DASHBOARD</vt:lpstr>
      <vt:lpstr>5. DISCUSSION</vt:lpstr>
      <vt:lpstr>5. DISCUSSION</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COST PERSONAL</dc:title>
  <dc:creator>Vo Huy</dc:creator>
  <cp:lastModifiedBy>Vo Huy</cp:lastModifiedBy>
  <cp:revision>16</cp:revision>
  <dcterms:created xsi:type="dcterms:W3CDTF">2021-08-25T03:31:15Z</dcterms:created>
  <dcterms:modified xsi:type="dcterms:W3CDTF">2021-09-01T09:58:24Z</dcterms:modified>
</cp:coreProperties>
</file>