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65" r:id="rId4"/>
    <p:sldId id="267" r:id="rId5"/>
    <p:sldId id="268" r:id="rId6"/>
    <p:sldId id="271" r:id="rId7"/>
    <p:sldId id="258" r:id="rId8"/>
    <p:sldId id="273" r:id="rId9"/>
    <p:sldId id="259" r:id="rId10"/>
    <p:sldId id="276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829" autoAdjust="0"/>
  </p:normalViewPr>
  <p:slideViewPr>
    <p:cSldViewPr>
      <p:cViewPr varScale="1">
        <p:scale>
          <a:sx n="110" d="100"/>
          <a:sy n="110" d="100"/>
        </p:scale>
        <p:origin x="-154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9832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848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5991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5548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803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0262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8375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5224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4159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4256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4477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28-Aug-17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6449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\\storage2\UI%20Design\2.%20Kh&#7889;i%20CUKCUK\2.%20QLCH\Working\BE\Quy%20tien\Tien%20mat\Thu%20chi%20tien%20mat\JPG\Thu%20Chi%20Tien-%20Them%20moi%20combobox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\\storage2\UI%20Design\2.%20Kh&#7889;i%20CUKCUK\2.%20QLCH\Working\BE\Kho\Nhap%20Kho\JPG\Nhap%20Kho%20Dieu%20Chuyen%20-%20Chon%20Doi%20Tuong.jp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\\storage2\UI%20Design\2.%20Kh&#7889;i%20CUKCUK\2.%20QLCH\Working\BE\Quy%20tien\Tien%20mat\Thu%20chi%20tien%20mat\Phieu%20Chi%20Tien\JPG\Them%20phieu%20chi%20tien%20no-popup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\\storage2\UI%20Design\2.%20Kh&#7889;i%20CUKCUK\2.%20QLCH\Working\BE\Quy%20tien\Tien%20mat\Thu%20chi%20tien%20mat\Phieu%20Chi%20Tien\JPG\Them%20phieu%20chi%20tien%20no-popup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file:///\\storage2\UI%20Design\2.%20Kh&#7889;i%20CUKCUK\2.%20QLCH\Working\BE\Quy%20tien\Tien%20mat\Thu%20chi%20tien%20mat\Phieu%20Chi%20Tien\JPG\Them%20phieu%20chi%20tien%20no-ChonHoaDonTraNo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\\storage2\UI%20Design\2.%20Kh&#7889;i%20CUKCUK\2.%20QLCH\Working\BE\Quy%20tien\Tien%20mat\Thu%20chi%20tien%20mat\Phieu%20Chi%20Tien\JPG\Them%20phieu%20chi%20tien%20no-ChonHoaDonTraNo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\\storage2\UI%20Design\2.%20Kh&#7889;i%20CUKCUK\2.%20QLCH\Working\BE\Quy%20tien\Tien%20mat\Thu%20chi%20tien%20mat\Phieu%20Chi%20Tien\JPG\Them%20phieu%20chi%20tien%20no-popup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\\storage2\UI%20Design\2.%20Kh&#7889;i%20CUKCUK\2.%20QLCH\Working\BE\Quy%20tien\Tien%20mat\Thu%20chi%20tien%20mat\Phieu%20Chi%20Tien\JPG\Them%20phieu%20chi%20tien%20no-popup-ChungTu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909"/>
            <a:ext cx="9144000" cy="5596182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744766" y="1905000"/>
            <a:ext cx="3048000" cy="1371600"/>
          </a:xfrm>
          <a:prstGeom prst="wedgeRectCallout">
            <a:avLst>
              <a:gd name="adj1" fmla="val -61487"/>
              <a:gd name="adj2" fmla="val -8703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-Bấm </a:t>
            </a:r>
            <a:r>
              <a:rPr lang="en-US" sz="1200" smtClean="0">
                <a:solidFill>
                  <a:schemeClr val="tx1"/>
                </a:solidFill>
              </a:rPr>
              <a:t>nút mũi tên, </a:t>
            </a:r>
            <a:r>
              <a:rPr lang="en-US" sz="1200" dirty="0" smtClean="0">
                <a:solidFill>
                  <a:schemeClr val="tx1"/>
                </a:solidFill>
              </a:rPr>
              <a:t>Combobox mở ra 2 lựa chọn gồm Phiếu chi tiền và Phiếu thu tiền.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-Chọn Phiếu chi tiền sẽ hiển thị form </a:t>
            </a:r>
            <a:r>
              <a:rPr lang="en-US" sz="1200" dirty="0" smtClean="0">
                <a:solidFill>
                  <a:schemeClr val="tx1"/>
                </a:solidFill>
                <a:hlinkClick r:id="rId4" action="ppaction://hlinksldjump"/>
              </a:rPr>
              <a:t>“Thêm phiếu </a:t>
            </a:r>
            <a:r>
              <a:rPr lang="en-US" sz="1200" smtClean="0">
                <a:solidFill>
                  <a:schemeClr val="tx1"/>
                </a:solidFill>
                <a:hlinkClick r:id="rId4" action="ppaction://hlinksldjump"/>
              </a:rPr>
              <a:t>chi ”.</a:t>
            </a:r>
            <a:endParaRPr lang="en-US" sz="1200" smtClean="0">
              <a:solidFill>
                <a:schemeClr val="tx1"/>
              </a:solidFill>
            </a:endParaRPr>
          </a:p>
          <a:p>
            <a:r>
              <a:rPr lang="en-US" sz="1200">
                <a:solidFill>
                  <a:schemeClr val="tx1"/>
                </a:solidFill>
              </a:rPr>
              <a:t>Ấn vào nút </a:t>
            </a:r>
            <a:r>
              <a:rPr lang="en-US" sz="1200" b="1">
                <a:solidFill>
                  <a:schemeClr val="tx1"/>
                </a:solidFill>
              </a:rPr>
              <a:t>Thêm mới </a:t>
            </a:r>
            <a:r>
              <a:rPr lang="en-US" sz="1200">
                <a:solidFill>
                  <a:schemeClr val="tx1"/>
                </a:solidFill>
              </a:rPr>
              <a:t>thì mở chức năng theo lần cuối cùng NSD lựa chọn</a:t>
            </a:r>
            <a:r>
              <a:rPr lang="en-US" sz="1200" smtClean="0">
                <a:solidFill>
                  <a:schemeClr val="tx1"/>
                </a:solidFill>
              </a:rPr>
              <a:t>.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76200" y="76200"/>
            <a:ext cx="2133600" cy="457200"/>
          </a:xfrm>
          <a:prstGeom prst="wedgeRectCallout">
            <a:avLst>
              <a:gd name="adj1" fmla="val -48870"/>
              <a:gd name="adj2" fmla="val -241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Thu, chi tiền mặt.</a:t>
            </a:r>
          </a:p>
        </p:txBody>
      </p:sp>
    </p:spTree>
    <p:extLst>
      <p:ext uri="{BB962C8B-B14F-4D97-AF65-F5344CB8AC3E}">
        <p14:creationId xmlns="" xmlns:p14="http://schemas.microsoft.com/office/powerpoint/2010/main" val="246543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19136"/>
            <a:ext cx="8723861" cy="52879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52600" y="609600"/>
            <a:ext cx="6400800" cy="670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39000" y="228600"/>
            <a:ext cx="1905000" cy="5867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16248" y="5410200"/>
            <a:ext cx="5903752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76200" y="76200"/>
            <a:ext cx="2057400" cy="457200"/>
          </a:xfrm>
          <a:prstGeom prst="wedgeRectCallout">
            <a:avLst>
              <a:gd name="adj1" fmla="val -48870"/>
              <a:gd name="adj2" fmla="val -241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Chọn nhân viên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4114800" y="73884"/>
            <a:ext cx="2476500" cy="1206500"/>
          </a:xfrm>
          <a:prstGeom prst="wedgeRectCallout">
            <a:avLst>
              <a:gd name="adj1" fmla="val 14051"/>
              <a:gd name="adj2" fmla="val 7685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-Place holder: “Nhập mã nhân viên, tên nhân viên”.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-Cho nhập freetext.</a:t>
            </a:r>
          </a:p>
        </p:txBody>
      </p:sp>
      <p:sp>
        <p:nvSpPr>
          <p:cNvPr id="10" name="Rectangle 9"/>
          <p:cNvSpPr/>
          <p:nvPr/>
        </p:nvSpPr>
        <p:spPr>
          <a:xfrm>
            <a:off x="-228600" y="584200"/>
            <a:ext cx="1981200" cy="5664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2219325" y="73884"/>
            <a:ext cx="1752600" cy="1143000"/>
          </a:xfrm>
          <a:prstGeom prst="wedgeRectCallout">
            <a:avLst>
              <a:gd name="adj1" fmla="val 36601"/>
              <a:gd name="adj2" fmla="val 8340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Loại đối tượng: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-Nhân viên(Mặc định)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-Disable trường này.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7239000" y="1066800"/>
            <a:ext cx="1867250" cy="3048000"/>
          </a:xfrm>
          <a:prstGeom prst="wedgeRectCallout">
            <a:avLst>
              <a:gd name="adj1" fmla="val -54443"/>
              <a:gd name="adj2" fmla="val -2579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Bấm Tìm kiếm</a:t>
            </a:r>
          </a:p>
          <a:p>
            <a:endParaRPr lang="en-US" sz="1200" b="1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-Hiển thị dữ liệu của nhân viên có tên nhân viên hoặc mã nhân viên chứa từ khóa đã nhập ở ô filter trên Grid.</a:t>
            </a:r>
          </a:p>
          <a:p>
            <a:r>
              <a:rPr lang="en-US" sz="1200" dirty="0">
                <a:solidFill>
                  <a:schemeClr val="tx1"/>
                </a:solidFill>
              </a:rPr>
              <a:t>-Nếu không có dữ liệu hiển thị water mark hình ảnh: “Không có dữ liệu”.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-Mặc định chọn bản ghi đầu tiên trong danh sách.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-Grid được sắp xếp như trong danh mục nhân viên.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7620000" y="4696611"/>
            <a:ext cx="1486250" cy="1206500"/>
          </a:xfrm>
          <a:prstGeom prst="wedgeRectCallout">
            <a:avLst>
              <a:gd name="adj1" fmla="val -80006"/>
              <a:gd name="adj2" fmla="val -930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Bấm “Hủy bỏ” hoặc bấm “X”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-Quay trở về form trước.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971925" y="4946767"/>
            <a:ext cx="1962150" cy="1206500"/>
          </a:xfrm>
          <a:prstGeom prst="wedgeRectCallout">
            <a:avLst>
              <a:gd name="adj1" fmla="val 60071"/>
              <a:gd name="adj2" fmla="val -2949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Bấm “Chọn”: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-Hiển thị Mã nhân viên và Tên nhân viên của bản ghi đã chọn ở form trước.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-Quay về form trước.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102066" y="1752600"/>
            <a:ext cx="1614182" cy="1676400"/>
          </a:xfrm>
          <a:prstGeom prst="wedgeRectCallout">
            <a:avLst>
              <a:gd name="adj1" fmla="val 57552"/>
              <a:gd name="adj2" fmla="val -6428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Label sửa thành Chọn nhân viên.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dirty="0" smtClean="0">
                <a:solidFill>
                  <a:schemeClr val="tx1"/>
                </a:solidFill>
              </a:rPr>
              <a:t>Tên các cột trong Grid tương ứng sửa lại: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-Mã nhân viên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-Tên nhân viên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-SĐT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-Địa chỉ</a:t>
            </a:r>
          </a:p>
        </p:txBody>
      </p:sp>
    </p:spTree>
    <p:extLst>
      <p:ext uri="{BB962C8B-B14F-4D97-AF65-F5344CB8AC3E}">
        <p14:creationId xmlns="" xmlns:p14="http://schemas.microsoft.com/office/powerpoint/2010/main" val="355615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ular Callout 3"/>
          <p:cNvSpPr/>
          <p:nvPr/>
        </p:nvSpPr>
        <p:spPr>
          <a:xfrm>
            <a:off x="1143000" y="762000"/>
            <a:ext cx="6858000" cy="1219200"/>
          </a:xfrm>
          <a:prstGeom prst="wedgeRectCallout">
            <a:avLst>
              <a:gd name="adj1" fmla="val 50029"/>
              <a:gd name="adj2" fmla="val -2479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Nhân bản: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-Rule tương tự thêm mới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-Chỉ cho phép nhân bản với những chứng từ đã chọn Mục đích chi là “Khác”.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-Sao chép toàn bộ thông tin trên chứng từ gốc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ngoại trừ Số phiếu chi, Ngày chi.</a:t>
            </a:r>
          </a:p>
        </p:txBody>
      </p:sp>
    </p:spTree>
    <p:extLst>
      <p:ext uri="{BB962C8B-B14F-4D97-AF65-F5344CB8AC3E}">
        <p14:creationId xmlns="" xmlns:p14="http://schemas.microsoft.com/office/powerpoint/2010/main" val="275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r:link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8001" y="990600"/>
            <a:ext cx="8715602" cy="5334000"/>
          </a:xfrm>
        </p:spPr>
      </p:pic>
      <p:sp>
        <p:nvSpPr>
          <p:cNvPr id="8" name="Rectangular Callout 7"/>
          <p:cNvSpPr/>
          <p:nvPr/>
        </p:nvSpPr>
        <p:spPr>
          <a:xfrm>
            <a:off x="76200" y="76200"/>
            <a:ext cx="1905000" cy="457200"/>
          </a:xfrm>
          <a:prstGeom prst="wedgeRectCallout">
            <a:avLst>
              <a:gd name="adj1" fmla="val -48870"/>
              <a:gd name="adj2" fmla="val -241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Thêm phiếu chi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2133601" y="76200"/>
            <a:ext cx="3505200" cy="1219200"/>
          </a:xfrm>
          <a:prstGeom prst="wedgeRectCallout">
            <a:avLst>
              <a:gd name="adj1" fmla="val -21582"/>
              <a:gd name="adj2" fmla="val 4748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Mục đích chi: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-Lần đầu tiên mở form thì mặc định check “Trả nợ”.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-Từ lần thứ 2 trở đi thì mặc định giống lần vừa thêm gần nhất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943600" y="3886200"/>
            <a:ext cx="3063380" cy="2590799"/>
          </a:xfrm>
          <a:prstGeom prst="wedgeRectCallout">
            <a:avLst>
              <a:gd name="adj1" fmla="val 34316"/>
              <a:gd name="adj2" fmla="val -1313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Số phiếu chi: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 Tự sinh ra số phiếu chi theo quy tắc sinh mã.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 Khi xóa trắng và outfocus thì hiển thị giá trị trước đó.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Ngày chi: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 Mặc định hiển thị ngày hiện tại.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Khi để trống và outfocus thì vẫn hiển thị ngày hiện tại.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5943600" y="76200"/>
            <a:ext cx="3063380" cy="3505200"/>
          </a:xfrm>
          <a:prstGeom prst="wedgeRectCallout">
            <a:avLst>
              <a:gd name="adj1" fmla="val 36884"/>
              <a:gd name="adj2" fmla="val -1633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Bấm Lưu:</a:t>
            </a:r>
          </a:p>
          <a:p>
            <a:endParaRPr lang="en-US" sz="1200" b="1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- Nếu không có dòng nào ở tab Chi tiết, khi bấm Lưu hiển thị POPUP: “</a:t>
            </a:r>
            <a:r>
              <a:rPr lang="en-US" sz="1200" i="1" dirty="0" smtClean="0">
                <a:solidFill>
                  <a:schemeClr val="tx1"/>
                </a:solidFill>
              </a:rPr>
              <a:t>Phải có ít nhất một dòng chi tiết. Vui lòng kiểm tra lại</a:t>
            </a:r>
            <a:r>
              <a:rPr lang="en-US" sz="1200" dirty="0" smtClean="0">
                <a:solidFill>
                  <a:schemeClr val="tx1"/>
                </a:solidFill>
              </a:rPr>
              <a:t>.” Bấm “Đồng ý” sẽ quay về màn hình trước.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- Nếu phần số tiền trên bản ghi của phần chi tiết bằng 0 thì khi bấm Lưu sẽ hiển thị POPUP: ”</a:t>
            </a:r>
            <a:r>
              <a:rPr lang="en-US" sz="1200" i="1" dirty="0" smtClean="0">
                <a:solidFill>
                  <a:schemeClr val="tx1"/>
                </a:solidFill>
              </a:rPr>
              <a:t>Số tiền phải lớn hơn 0. Vui lòng kiểm tra lại.</a:t>
            </a:r>
            <a:r>
              <a:rPr lang="en-US" sz="1200" dirty="0" smtClean="0">
                <a:solidFill>
                  <a:schemeClr val="tx1"/>
                </a:solidFill>
              </a:rPr>
              <a:t>” </a:t>
            </a:r>
            <a:r>
              <a:rPr lang="en-US" sz="1200" dirty="0">
                <a:solidFill>
                  <a:schemeClr val="tx1"/>
                </a:solidFill>
              </a:rPr>
              <a:t>Bấm </a:t>
            </a:r>
            <a:r>
              <a:rPr lang="en-US" sz="1200" dirty="0" smtClean="0">
                <a:solidFill>
                  <a:schemeClr val="tx1"/>
                </a:solidFill>
              </a:rPr>
              <a:t>“Đồng ý” </a:t>
            </a:r>
            <a:r>
              <a:rPr lang="en-US" sz="1200" dirty="0">
                <a:solidFill>
                  <a:schemeClr val="tx1"/>
                </a:solidFill>
              </a:rPr>
              <a:t>sẽ quay về màn hình trước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-Phiếu chi vừa được tạo sẽ hiển thị ở đầu Grid trên form “Thu, chi tiền mặt”.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004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r:link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53" y="808037"/>
            <a:ext cx="7395293" cy="4525962"/>
          </a:xfrm>
        </p:spPr>
      </p:pic>
      <p:sp>
        <p:nvSpPr>
          <p:cNvPr id="6" name="Rectangular Callout 5"/>
          <p:cNvSpPr/>
          <p:nvPr/>
        </p:nvSpPr>
        <p:spPr>
          <a:xfrm>
            <a:off x="76200" y="76200"/>
            <a:ext cx="2743200" cy="457200"/>
          </a:xfrm>
          <a:prstGeom prst="wedgeRectCallout">
            <a:avLst>
              <a:gd name="adj1" fmla="val -48870"/>
              <a:gd name="adj2" fmla="val -241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Thêm phiếu chi (trả nợ)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028700" y="4572000"/>
            <a:ext cx="2057400" cy="1219200"/>
          </a:xfrm>
          <a:prstGeom prst="wedgeRectCallout">
            <a:avLst>
              <a:gd name="adj1" fmla="val 27656"/>
              <a:gd name="adj2" fmla="val -13478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Chứng từ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 Khi bấm thì hiển thị tab </a:t>
            </a:r>
            <a:r>
              <a:rPr lang="en-US" sz="1200" dirty="0" smtClean="0">
                <a:solidFill>
                  <a:schemeClr val="tx1"/>
                </a:solidFill>
                <a:hlinkClick r:id="rId4" action="ppaction://hlinksldjump"/>
              </a:rPr>
              <a:t>“Chi tiết - Chứng từ”.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7010400" y="1676400"/>
            <a:ext cx="2057400" cy="2057400"/>
          </a:xfrm>
          <a:prstGeom prst="wedgeRectCallout">
            <a:avLst>
              <a:gd name="adj1" fmla="val -46908"/>
              <a:gd name="adj2" fmla="val -148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Khi chưa chọn hóa đơn </a:t>
            </a:r>
            <a:r>
              <a:rPr lang="en-US" sz="1200" b="1" dirty="0" smtClean="0">
                <a:solidFill>
                  <a:schemeClr val="tx1"/>
                </a:solidFill>
              </a:rPr>
              <a:t>trả </a:t>
            </a:r>
            <a:r>
              <a:rPr lang="en-US" sz="1200" b="1" dirty="0">
                <a:solidFill>
                  <a:schemeClr val="tx1"/>
                </a:solidFill>
              </a:rPr>
              <a:t>nợ:</a:t>
            </a:r>
            <a:r>
              <a:rPr lang="en-US" sz="1200" b="1" u="sng" dirty="0">
                <a:solidFill>
                  <a:schemeClr val="tx1"/>
                </a:solidFill>
              </a:rPr>
              <a:t> 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-</a:t>
            </a:r>
            <a:r>
              <a:rPr lang="en-US" sz="1200" dirty="0" smtClean="0">
                <a:solidFill>
                  <a:schemeClr val="tx1"/>
                </a:solidFill>
              </a:rPr>
              <a:t>Nhà cung cấp, </a:t>
            </a:r>
            <a:r>
              <a:rPr lang="en-US" sz="1200" dirty="0">
                <a:solidFill>
                  <a:schemeClr val="tx1"/>
                </a:solidFill>
              </a:rPr>
              <a:t>Người </a:t>
            </a:r>
            <a:r>
              <a:rPr lang="en-US" sz="1200" dirty="0" smtClean="0">
                <a:solidFill>
                  <a:schemeClr val="tx1"/>
                </a:solidFill>
              </a:rPr>
              <a:t>nhận, </a:t>
            </a:r>
            <a:r>
              <a:rPr lang="en-US" sz="1200" dirty="0">
                <a:solidFill>
                  <a:schemeClr val="tx1"/>
                </a:solidFill>
              </a:rPr>
              <a:t>Địa chỉ, Lý do </a:t>
            </a:r>
            <a:r>
              <a:rPr lang="en-US" sz="1200" dirty="0" smtClean="0">
                <a:solidFill>
                  <a:schemeClr val="tx1"/>
                </a:solidFill>
              </a:rPr>
              <a:t>chi, </a:t>
            </a:r>
            <a:r>
              <a:rPr lang="en-US" sz="1200" dirty="0">
                <a:solidFill>
                  <a:schemeClr val="tx1"/>
                </a:solidFill>
              </a:rPr>
              <a:t>Nhân viên </a:t>
            </a:r>
            <a:r>
              <a:rPr lang="en-US" sz="1200" dirty="0" smtClean="0">
                <a:solidFill>
                  <a:schemeClr val="tx1"/>
                </a:solidFill>
              </a:rPr>
              <a:t>chi </a:t>
            </a:r>
            <a:r>
              <a:rPr lang="en-US" sz="1200" dirty="0">
                <a:solidFill>
                  <a:schemeClr val="tx1"/>
                </a:solidFill>
              </a:rPr>
              <a:t>bị disable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2971800" y="76200"/>
            <a:ext cx="3352800" cy="762000"/>
          </a:xfrm>
          <a:prstGeom prst="wedgeRectCallout">
            <a:avLst>
              <a:gd name="adj1" fmla="val -16722"/>
              <a:gd name="adj2" fmla="val 1513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Chọn hóa đơn trả nợ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-Khi bấm thì hiển thị form</a:t>
            </a:r>
            <a:r>
              <a:rPr lang="en-US" sz="1200" dirty="0" smtClean="0">
                <a:solidFill>
                  <a:schemeClr val="tx1"/>
                </a:solidFill>
                <a:hlinkClick r:id="" action="ppaction://noaction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hlinkClick r:id="rId5" action="ppaction://hlinksldjump"/>
              </a:rPr>
              <a:t>“Chọn hóa đơn trả nợ”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561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r:link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1266" y="1066800"/>
            <a:ext cx="9302657" cy="5638800"/>
          </a:xfrm>
        </p:spPr>
      </p:pic>
      <p:sp>
        <p:nvSpPr>
          <p:cNvPr id="5" name="Rectangular Callout 4"/>
          <p:cNvSpPr/>
          <p:nvPr/>
        </p:nvSpPr>
        <p:spPr>
          <a:xfrm>
            <a:off x="76200" y="76200"/>
            <a:ext cx="2209800" cy="457200"/>
          </a:xfrm>
          <a:prstGeom prst="wedgeRectCallout">
            <a:avLst>
              <a:gd name="adj1" fmla="val -48870"/>
              <a:gd name="adj2" fmla="val -241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Chọn hóa đơn trả nợ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2590800" y="76200"/>
            <a:ext cx="6400800" cy="2057400"/>
          </a:xfrm>
          <a:prstGeom prst="wedgeRectCallout">
            <a:avLst>
              <a:gd name="adj1" fmla="val -17333"/>
              <a:gd name="adj2" fmla="val 462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Nhà cung cấp:</a:t>
            </a:r>
          </a:p>
          <a:p>
            <a:r>
              <a:rPr lang="en-US" sz="1200" dirty="0">
                <a:solidFill>
                  <a:schemeClr val="tx1"/>
                </a:solidFill>
              </a:rPr>
              <a:t>-Khi </a:t>
            </a:r>
            <a:r>
              <a:rPr lang="en-US" sz="1200" dirty="0" smtClean="0">
                <a:solidFill>
                  <a:schemeClr val="tx1"/>
                </a:solidFill>
              </a:rPr>
              <a:t>nhập thì </a:t>
            </a:r>
            <a:r>
              <a:rPr lang="en-US" sz="1200" dirty="0">
                <a:solidFill>
                  <a:schemeClr val="tx1"/>
                </a:solidFill>
              </a:rPr>
              <a:t>hiển thị danh sách </a:t>
            </a:r>
            <a:r>
              <a:rPr lang="en-US" sz="1200" dirty="0" smtClean="0">
                <a:solidFill>
                  <a:schemeClr val="tx1"/>
                </a:solidFill>
              </a:rPr>
              <a:t>NCC của cửa hàng dạng Grid(Mã NCC, Tên NCC) bao gồm cả NCC ở trạng thái ngừng theo dõi.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-Khi chọn 1 giá trị sẽ hiển thị tên NCC ở ô filter.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-Khi chưa chọn NCC thì disable Ngày trả nợ, Lấy dữ liệu, Số trả.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Ngày </a:t>
            </a:r>
            <a:r>
              <a:rPr lang="en-US" sz="1200" b="1" dirty="0" smtClean="0">
                <a:solidFill>
                  <a:schemeClr val="tx1"/>
                </a:solidFill>
              </a:rPr>
              <a:t>trả nợ: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-Mặc </a:t>
            </a:r>
            <a:r>
              <a:rPr lang="en-US" sz="1200" dirty="0">
                <a:solidFill>
                  <a:schemeClr val="tx1"/>
                </a:solidFill>
              </a:rPr>
              <a:t>định hiển thị ngày hiện tại.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-Khi </a:t>
            </a:r>
            <a:r>
              <a:rPr lang="en-US" sz="1200" dirty="0">
                <a:solidFill>
                  <a:schemeClr val="tx1"/>
                </a:solidFill>
              </a:rPr>
              <a:t>để trống và outfocus thì vẫn hiển thị ngày hiện tại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876800" y="2362200"/>
            <a:ext cx="4114800" cy="4343400"/>
          </a:xfrm>
          <a:prstGeom prst="wedgeRectCallout">
            <a:avLst>
              <a:gd name="adj1" fmla="val -16357"/>
              <a:gd name="adj2" fmla="val -4808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Lấy dữ liệu: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-Khi bấm sẽ hiển thị trên Grid những phiếu nhập hàng và chứng từ còn nợ của NCC tính đến Ngày trả nợ.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-Hiển thị Loading Dialog khi thao tác load dữ liệu kéo dài trên 1s.</a:t>
            </a:r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b="1" dirty="0" smtClean="0">
                <a:solidFill>
                  <a:schemeClr val="tx1"/>
                </a:solidFill>
              </a:rPr>
              <a:t>Grid</a:t>
            </a:r>
            <a:r>
              <a:rPr lang="en-US" sz="12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1200" dirty="0">
                <a:solidFill>
                  <a:schemeClr val="tx1"/>
                </a:solidFill>
              </a:rPr>
              <a:t>-Không có công nợ → hiển thị Water mark hình ảnh “Không có dữ liệu</a:t>
            </a:r>
            <a:r>
              <a:rPr lang="en-US" sz="1200" dirty="0" smtClean="0">
                <a:solidFill>
                  <a:schemeClr val="tx1"/>
                </a:solidFill>
              </a:rPr>
              <a:t>”.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-Khi tìm được chứng từ nợ của NCC thì hiển thị như sau:</a:t>
            </a:r>
          </a:p>
          <a:p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   +Nếu chứng từ nợ là Số dư đầu kỳ thì không có Ngày chứng từ và xếp ở đầu danh sách, Số chứng từ là “Số </a:t>
            </a:r>
            <a:r>
              <a:rPr lang="en-US" sz="1200" dirty="0" err="1" smtClean="0">
                <a:solidFill>
                  <a:schemeClr val="tx1"/>
                </a:solidFill>
              </a:rPr>
              <a:t>dư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ban </a:t>
            </a:r>
            <a:r>
              <a:rPr lang="en-US" sz="1200" dirty="0" err="1" smtClean="0">
                <a:solidFill>
                  <a:schemeClr val="tx1"/>
                </a:solidFill>
              </a:rPr>
              <a:t>đầu</a:t>
            </a:r>
            <a:r>
              <a:rPr lang="en-US" sz="1200" dirty="0" smtClean="0">
                <a:solidFill>
                  <a:schemeClr val="tx1"/>
                </a:solidFill>
              </a:rPr>
              <a:t>”.</a:t>
            </a:r>
          </a:p>
          <a:p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   +Các chứng từ còn lại sắp xếp theo “Ngày chứng từ”. ”Ngày chứng từ” xa hiện tại hơn được xếp lên trên.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  +”Ngày chứng từ” = “Ngày nhập”.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  +”Số chứng từ” = “Số phiếu nhập”.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  +”Số phải trả” = </a:t>
            </a:r>
            <a:r>
              <a:rPr lang="en-US" sz="1200" dirty="0">
                <a:solidFill>
                  <a:schemeClr val="tx1"/>
                </a:solidFill>
              </a:rPr>
              <a:t>“Tổng tiền thanh toán</a:t>
            </a:r>
            <a:r>
              <a:rPr lang="en-US" sz="1200" dirty="0" smtClean="0">
                <a:solidFill>
                  <a:schemeClr val="tx1"/>
                </a:solidFill>
              </a:rPr>
              <a:t>”.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     +”Số chưa trả” = “Tổng tiền thanh toán” - Tổng số tiền đã trả nợ cho phiếu nhập đó.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  +“Số trả” mặc định = 0.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</a:t>
            </a:r>
            <a:r>
              <a:rPr lang="en-US" sz="1200" b="1" dirty="0" smtClean="0">
                <a:solidFill>
                  <a:schemeClr val="tx1"/>
                </a:solidFill>
              </a:rPr>
              <a:t>Lưu ý: </a:t>
            </a:r>
            <a:r>
              <a:rPr lang="en-US" sz="1200" dirty="0">
                <a:solidFill>
                  <a:schemeClr val="tx1"/>
                </a:solidFill>
              </a:rPr>
              <a:t>Sau khi Grid đã có dữ liệu mà thay đổi thông tin ở trường </a:t>
            </a:r>
            <a:r>
              <a:rPr lang="en-US" sz="1200" dirty="0" smtClean="0">
                <a:solidFill>
                  <a:schemeClr val="tx1"/>
                </a:solidFill>
              </a:rPr>
              <a:t>NCC </a:t>
            </a:r>
            <a:r>
              <a:rPr lang="en-US" sz="1200" dirty="0">
                <a:solidFill>
                  <a:schemeClr val="tx1"/>
                </a:solidFill>
              </a:rPr>
              <a:t>thì hiển thị không có dữ liệu.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30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r:link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27" y="1036637"/>
            <a:ext cx="7466745" cy="4525963"/>
          </a:xfrm>
        </p:spPr>
      </p:pic>
      <p:sp>
        <p:nvSpPr>
          <p:cNvPr id="4" name="Rectangular Callout 3"/>
          <p:cNvSpPr/>
          <p:nvPr/>
        </p:nvSpPr>
        <p:spPr>
          <a:xfrm>
            <a:off x="76200" y="76200"/>
            <a:ext cx="2514600" cy="457200"/>
          </a:xfrm>
          <a:prstGeom prst="wedgeRectCallout">
            <a:avLst>
              <a:gd name="adj1" fmla="val -48870"/>
              <a:gd name="adj2" fmla="val -241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Chọn hóa đơn trả nợ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76200" y="5257801"/>
            <a:ext cx="2286000" cy="1524000"/>
          </a:xfrm>
          <a:prstGeom prst="wedgeRectCallout">
            <a:avLst>
              <a:gd name="adj1" fmla="val 72573"/>
              <a:gd name="adj2" fmla="val -16948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-Khi tick chọn thì điền giá trị “Số trả” = “Số chưa trả” ở chứng từ tương ứng. </a:t>
            </a:r>
          </a:p>
          <a:p>
            <a:r>
              <a:rPr lang="en-US" sz="1200" dirty="0">
                <a:solidFill>
                  <a:schemeClr val="tx1"/>
                </a:solidFill>
              </a:rPr>
              <a:t>-Khi nhập giá trị “Số trả” ở dòng chứng từ &gt; 0 thì tự động tick chọn chứng từ đó.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2743200" y="5257800"/>
            <a:ext cx="4876800" cy="1524000"/>
          </a:xfrm>
          <a:prstGeom prst="wedgeRectCallout">
            <a:avLst>
              <a:gd name="adj1" fmla="val -19802"/>
              <a:gd name="adj2" fmla="val -4729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Bấm “Trả nợ</a:t>
            </a:r>
            <a:r>
              <a:rPr lang="en-US" sz="1200" b="1" dirty="0" smtClean="0">
                <a:solidFill>
                  <a:schemeClr val="tx1"/>
                </a:solidFill>
              </a:rPr>
              <a:t>”:</a:t>
            </a:r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-Nếu không có bản ghi nào trên Grid được tick chọn thì hiển thị POPUP: “</a:t>
            </a:r>
            <a:r>
              <a:rPr lang="en-US" sz="1200" i="1" dirty="0" smtClean="0">
                <a:solidFill>
                  <a:schemeClr val="tx1"/>
                </a:solidFill>
              </a:rPr>
              <a:t>Bạn chưa chọn chứng từ nào. Vui lòng kiểm tra lại.</a:t>
            </a:r>
            <a:r>
              <a:rPr lang="en-US" sz="1200" dirty="0" smtClean="0">
                <a:solidFill>
                  <a:schemeClr val="tx1"/>
                </a:solidFill>
              </a:rPr>
              <a:t>” Bấm “Đồng ý” trên POPUP sẽ quay về form “Chọn hóa đơn trả nợ”.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-Nếu có bản ghi được tick chọn trên Grid thì quay về form trước, lấy thông tin xuống phiếu chi.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Bấm Hủy bỏ hoặc bấm “X”: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-Quay trở về form trước.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7086600" y="1905000"/>
            <a:ext cx="2057400" cy="2514600"/>
          </a:xfrm>
          <a:prstGeom prst="wedgeRectCallout">
            <a:avLst>
              <a:gd name="adj1" fmla="val -86482"/>
              <a:gd name="adj2" fmla="val -231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Số trả:</a:t>
            </a:r>
          </a:p>
          <a:p>
            <a:r>
              <a:rPr lang="en-US" sz="1200" dirty="0">
                <a:solidFill>
                  <a:schemeClr val="tx1"/>
                </a:solidFill>
              </a:rPr>
              <a:t>-Giá trị mặc định là 0. </a:t>
            </a:r>
          </a:p>
          <a:p>
            <a:r>
              <a:rPr lang="en-US" sz="1200" dirty="0">
                <a:solidFill>
                  <a:schemeClr val="tx1"/>
                </a:solidFill>
              </a:rPr>
              <a:t>-Nếu nhập số âm thì hiển thị là 0 khi outfocus.</a:t>
            </a:r>
          </a:p>
          <a:p>
            <a:r>
              <a:rPr lang="en-US" sz="1200" dirty="0">
                <a:solidFill>
                  <a:schemeClr val="tx1"/>
                </a:solidFill>
              </a:rPr>
              <a:t>-Nếu nhập “Số trả” lớn hơn “Số chưa trả” thì chỉ hiển thị = “Số chưa trả”. Giá trị còn thừa phân bổ vào “Số trả” của chứng từ ngay dưới.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76200" y="762000"/>
            <a:ext cx="2133600" cy="4343400"/>
          </a:xfrm>
          <a:prstGeom prst="wedgeRectCallout">
            <a:avLst>
              <a:gd name="adj1" fmla="val 77078"/>
              <a:gd name="adj2" fmla="val -537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Số trả:</a:t>
            </a:r>
          </a:p>
          <a:p>
            <a:r>
              <a:rPr lang="en-US" sz="1200" dirty="0">
                <a:solidFill>
                  <a:schemeClr val="tx1"/>
                </a:solidFill>
              </a:rPr>
              <a:t>-Giá trị mặc định là 0.</a:t>
            </a:r>
          </a:p>
          <a:p>
            <a:r>
              <a:rPr lang="en-US" sz="1200" dirty="0">
                <a:solidFill>
                  <a:schemeClr val="tx1"/>
                </a:solidFill>
              </a:rPr>
              <a:t>-Nếu nhập số âm thì hiển thị là 0 khi outfocus.</a:t>
            </a:r>
          </a:p>
          <a:p>
            <a:r>
              <a:rPr lang="en-US" sz="1200" dirty="0">
                <a:solidFill>
                  <a:schemeClr val="tx1"/>
                </a:solidFill>
              </a:rPr>
              <a:t>-Nếu Grid chưa có dữ liệu và chưa chọn NCC thì disable trường này.</a:t>
            </a:r>
          </a:p>
          <a:p>
            <a:r>
              <a:rPr lang="en-US" sz="1200" dirty="0">
                <a:solidFill>
                  <a:schemeClr val="tx1"/>
                </a:solidFill>
              </a:rPr>
              <a:t>-Khi nhập “Số trả” &gt; 0 thì phân bổ giá trị vào các dòng Số trả ở grid theo thứ tự: trả hết nợ của các chứng từ lần lượt từ trên xuống dưới (tức là chứng từ nào phát sinh nợ trước thì trả trước)</a:t>
            </a:r>
          </a:p>
          <a:p>
            <a:r>
              <a:rPr lang="en-US" sz="1200" dirty="0">
                <a:solidFill>
                  <a:schemeClr val="tx1"/>
                </a:solidFill>
              </a:rPr>
              <a:t>VD: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Số dư đầu kỳ 500.000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Phiếu nhập 01 nợ 1.000.000</a:t>
            </a:r>
          </a:p>
          <a:p>
            <a:r>
              <a:rPr lang="en-US" sz="1200" dirty="0">
                <a:solidFill>
                  <a:schemeClr val="tx1"/>
                </a:solidFill>
              </a:rPr>
              <a:t>Nhập Số trả là 800.000 thì sẽ trả cho Số dư đầu kỳ 500.000, sau đó trả cho Phiếu nhập 01: 300.000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“Số trả” = Tổng số trả của các chứng từ trên </a:t>
            </a:r>
            <a:r>
              <a:rPr lang="en-US" sz="1200" dirty="0" smtClean="0">
                <a:solidFill>
                  <a:schemeClr val="tx1"/>
                </a:solidFill>
              </a:rPr>
              <a:t>grid.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06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r:link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0" y="655637"/>
            <a:ext cx="6934200" cy="4243771"/>
          </a:xfrm>
        </p:spPr>
      </p:pic>
      <p:sp>
        <p:nvSpPr>
          <p:cNvPr id="5" name="Rectangular Callout 4"/>
          <p:cNvSpPr/>
          <p:nvPr/>
        </p:nvSpPr>
        <p:spPr>
          <a:xfrm>
            <a:off x="76199" y="76200"/>
            <a:ext cx="3810001" cy="609600"/>
          </a:xfrm>
          <a:prstGeom prst="wedgeRectCallout">
            <a:avLst>
              <a:gd name="adj1" fmla="val -48870"/>
              <a:gd name="adj2" fmla="val -241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Thêm phiếu </a:t>
            </a:r>
            <a:r>
              <a:rPr lang="en-US" sz="2000" b="1" dirty="0" smtClean="0">
                <a:solidFill>
                  <a:schemeClr val="tx1"/>
                </a:solidFill>
              </a:rPr>
              <a:t>chi trả nợ </a:t>
            </a:r>
            <a:r>
              <a:rPr lang="en-US" sz="2000" b="1" dirty="0">
                <a:solidFill>
                  <a:schemeClr val="tx1"/>
                </a:solidFill>
              </a:rPr>
              <a:t>- Sau khi đã chọn hóa đơn </a:t>
            </a:r>
            <a:r>
              <a:rPr lang="en-US" sz="2000" b="1" dirty="0" smtClean="0">
                <a:solidFill>
                  <a:schemeClr val="tx1"/>
                </a:solidFill>
              </a:rPr>
              <a:t>trả </a:t>
            </a:r>
            <a:r>
              <a:rPr lang="en-US" sz="2000" b="1" dirty="0">
                <a:solidFill>
                  <a:schemeClr val="tx1"/>
                </a:solidFill>
              </a:rPr>
              <a:t>nợ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381000" y="4953000"/>
            <a:ext cx="4572000" cy="1752600"/>
          </a:xfrm>
          <a:prstGeom prst="wedgeRectCallout">
            <a:avLst>
              <a:gd name="adj1" fmla="val 34316"/>
              <a:gd name="adj2" fmla="val -1313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Tab Chi tiết:</a:t>
            </a:r>
            <a:r>
              <a:rPr lang="en-US" sz="1200" dirty="0">
                <a:solidFill>
                  <a:schemeClr val="tx1"/>
                </a:solidFill>
              </a:rPr>
              <a:t> thông tin trên tab bị disable và hiển thị như sau:</a:t>
            </a:r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dirty="0" smtClean="0">
                <a:solidFill>
                  <a:schemeClr val="tx1"/>
                </a:solidFill>
              </a:rPr>
              <a:t>Diễn giải:</a:t>
            </a:r>
            <a:endParaRPr lang="en-US" sz="12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sz="1200" smtClean="0">
                <a:solidFill>
                  <a:schemeClr val="tx1"/>
                </a:solidFill>
              </a:rPr>
              <a:t>Mặc định hiển thị lý do chi đã nhập ở phần Thông tin chung.</a:t>
            </a:r>
          </a:p>
          <a:p>
            <a:pPr>
              <a:buFontTx/>
              <a:buChar char="-"/>
            </a:pPr>
            <a:r>
              <a:rPr lang="en-US" sz="1200" smtClean="0">
                <a:solidFill>
                  <a:schemeClr val="tx1"/>
                </a:solidFill>
              </a:rPr>
              <a:t>Khi NSD chọn vào ô thì mặc định select all. Cho gõ freetext.</a:t>
            </a:r>
          </a:p>
          <a:p>
            <a:r>
              <a:rPr lang="en-US" sz="1200" b="1" smtClean="0">
                <a:solidFill>
                  <a:schemeClr val="tx1"/>
                </a:solidFill>
              </a:rPr>
              <a:t>Số </a:t>
            </a:r>
            <a:r>
              <a:rPr lang="en-US" sz="1200" b="1" dirty="0" smtClean="0">
                <a:solidFill>
                  <a:schemeClr val="tx1"/>
                </a:solidFill>
              </a:rPr>
              <a:t>tiền: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 Tổng cột số trả ở form </a:t>
            </a:r>
            <a:r>
              <a:rPr lang="en-US" sz="1200" dirty="0">
                <a:solidFill>
                  <a:schemeClr val="tx1"/>
                </a:solidFill>
                <a:hlinkClick r:id="rId4" action="ppaction://hlinksldjump"/>
              </a:rPr>
              <a:t>“</a:t>
            </a:r>
            <a:r>
              <a:rPr lang="en-US" sz="1200" dirty="0">
                <a:solidFill>
                  <a:schemeClr val="tx1"/>
                </a:solidFill>
                <a:hlinkClick r:id="rId5" action="ppaction://hlinksldjump"/>
              </a:rPr>
              <a:t>Chọn hóa đơn </a:t>
            </a:r>
            <a:r>
              <a:rPr lang="en-US" sz="1200" dirty="0" smtClean="0">
                <a:solidFill>
                  <a:schemeClr val="tx1"/>
                </a:solidFill>
                <a:hlinkClick r:id="rId5" action="ppaction://hlinksldjump"/>
              </a:rPr>
              <a:t>trả </a:t>
            </a:r>
            <a:r>
              <a:rPr lang="en-US" sz="1200" dirty="0">
                <a:solidFill>
                  <a:schemeClr val="tx1"/>
                </a:solidFill>
                <a:hlinkClick r:id="rId5" action="ppaction://hlinksldjump"/>
              </a:rPr>
              <a:t>nợ</a:t>
            </a:r>
            <a:r>
              <a:rPr lang="en-US" sz="1200" dirty="0" smtClean="0">
                <a:solidFill>
                  <a:schemeClr val="tx1"/>
                </a:solidFill>
                <a:hlinkClick r:id="rId4" action="ppaction://hlinksldjump"/>
              </a:rPr>
              <a:t>”.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b="1" dirty="0" smtClean="0">
                <a:solidFill>
                  <a:schemeClr val="tx1"/>
                </a:solidFill>
              </a:rPr>
              <a:t>Mục chi: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 Hiển thị Mục chi: “</a:t>
            </a:r>
            <a:r>
              <a:rPr lang="en-US" sz="1200" i="1" dirty="0" smtClean="0">
                <a:solidFill>
                  <a:schemeClr val="tx1"/>
                </a:solidFill>
              </a:rPr>
              <a:t>Chi mua hàng hóa</a:t>
            </a:r>
            <a:r>
              <a:rPr lang="en-US" sz="1200" dirty="0" smtClean="0">
                <a:solidFill>
                  <a:schemeClr val="tx1"/>
                </a:solidFill>
              </a:rPr>
              <a:t>”.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486400" y="457200"/>
            <a:ext cx="3505200" cy="5372100"/>
          </a:xfrm>
          <a:prstGeom prst="wedgeRectCallout">
            <a:avLst>
              <a:gd name="adj1" fmla="val 34316"/>
              <a:gd name="adj2" fmla="val -1313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Nhà cung cấp:</a:t>
            </a:r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   </a:t>
            </a:r>
            <a:r>
              <a:rPr lang="en-US" sz="1200" dirty="0">
                <a:solidFill>
                  <a:schemeClr val="tx1"/>
                </a:solidFill>
              </a:rPr>
              <a:t>-Mã NCC và tên NCC bị disable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</a:t>
            </a:r>
            <a:r>
              <a:rPr lang="en-US" sz="1200" dirty="0">
                <a:solidFill>
                  <a:schemeClr val="tx1"/>
                </a:solidFill>
              </a:rPr>
              <a:t>-Hiển thị mã </a:t>
            </a:r>
            <a:r>
              <a:rPr lang="en-US" sz="1200" dirty="0" smtClean="0">
                <a:solidFill>
                  <a:schemeClr val="tx1"/>
                </a:solidFill>
              </a:rPr>
              <a:t>NCC </a:t>
            </a:r>
            <a:r>
              <a:rPr lang="en-US" sz="1200" dirty="0">
                <a:solidFill>
                  <a:schemeClr val="tx1"/>
                </a:solidFill>
              </a:rPr>
              <a:t>và tên </a:t>
            </a:r>
            <a:r>
              <a:rPr lang="en-US" sz="1200" dirty="0" smtClean="0">
                <a:solidFill>
                  <a:schemeClr val="tx1"/>
                </a:solidFill>
              </a:rPr>
              <a:t>NCC </a:t>
            </a:r>
            <a:r>
              <a:rPr lang="en-US" sz="1200" dirty="0">
                <a:solidFill>
                  <a:schemeClr val="tx1"/>
                </a:solidFill>
              </a:rPr>
              <a:t>tương ứng với giá trị </a:t>
            </a:r>
            <a:r>
              <a:rPr lang="en-US" sz="1200" dirty="0" smtClean="0">
                <a:solidFill>
                  <a:schemeClr val="tx1"/>
                </a:solidFill>
              </a:rPr>
              <a:t>NCC </a:t>
            </a:r>
            <a:r>
              <a:rPr lang="en-US" sz="1200" dirty="0">
                <a:solidFill>
                  <a:schemeClr val="tx1"/>
                </a:solidFill>
              </a:rPr>
              <a:t>đã chọn ở form “Chọn hóa đơn </a:t>
            </a:r>
            <a:r>
              <a:rPr lang="en-US" sz="1200" dirty="0" smtClean="0">
                <a:solidFill>
                  <a:schemeClr val="tx1"/>
                </a:solidFill>
              </a:rPr>
              <a:t>trả </a:t>
            </a:r>
            <a:r>
              <a:rPr lang="en-US" sz="1200" dirty="0">
                <a:solidFill>
                  <a:schemeClr val="tx1"/>
                </a:solidFill>
              </a:rPr>
              <a:t>nợ”.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Người nhận:</a:t>
            </a:r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 -Cho nhập freetext.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-Mặc định hiển thị tên </a:t>
            </a:r>
            <a:r>
              <a:rPr lang="en-US" sz="1200" dirty="0" smtClean="0">
                <a:solidFill>
                  <a:schemeClr val="tx1"/>
                </a:solidFill>
              </a:rPr>
              <a:t>NCC </a:t>
            </a:r>
            <a:r>
              <a:rPr lang="en-US" sz="1200" dirty="0">
                <a:solidFill>
                  <a:schemeClr val="tx1"/>
                </a:solidFill>
              </a:rPr>
              <a:t>tương ứng.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Địa </a:t>
            </a:r>
            <a:r>
              <a:rPr lang="en-US" sz="1200" b="1" dirty="0" smtClean="0">
                <a:solidFill>
                  <a:schemeClr val="tx1"/>
                </a:solidFill>
              </a:rPr>
              <a:t>chỉ</a:t>
            </a:r>
            <a:r>
              <a:rPr lang="en-US" sz="12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-Cho nhập freetext.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-Mặc định hiển thị địa chỉ của </a:t>
            </a:r>
            <a:r>
              <a:rPr lang="en-US" sz="1200" dirty="0" smtClean="0">
                <a:solidFill>
                  <a:schemeClr val="tx1"/>
                </a:solidFill>
              </a:rPr>
              <a:t>NCC </a:t>
            </a:r>
            <a:r>
              <a:rPr lang="en-US" sz="1200" dirty="0">
                <a:solidFill>
                  <a:schemeClr val="tx1"/>
                </a:solidFill>
              </a:rPr>
              <a:t>tương ứng.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Lý do </a:t>
            </a:r>
            <a:r>
              <a:rPr lang="en-US" sz="1200" b="1" dirty="0" smtClean="0">
                <a:solidFill>
                  <a:schemeClr val="tx1"/>
                </a:solidFill>
              </a:rPr>
              <a:t>chi: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 -Cho nhập free-text.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-Mặc định hiển thị thông tin dạng:”</a:t>
            </a:r>
            <a:r>
              <a:rPr lang="en-US" sz="1200" i="1" dirty="0" smtClean="0">
                <a:solidFill>
                  <a:schemeClr val="tx1"/>
                </a:solidFill>
              </a:rPr>
              <a:t>Trả nợ cho </a:t>
            </a:r>
            <a:r>
              <a:rPr lang="en-US" sz="1200" i="1" dirty="0">
                <a:solidFill>
                  <a:schemeClr val="tx1"/>
                </a:solidFill>
              </a:rPr>
              <a:t>&lt;X&gt;</a:t>
            </a:r>
            <a:r>
              <a:rPr lang="en-US" sz="1200" dirty="0">
                <a:solidFill>
                  <a:schemeClr val="tx1"/>
                </a:solidFill>
              </a:rPr>
              <a:t>” trong đó &lt;X&gt; là Tên </a:t>
            </a:r>
            <a:r>
              <a:rPr lang="en-US" sz="1200" dirty="0" smtClean="0">
                <a:solidFill>
                  <a:schemeClr val="tx1"/>
                </a:solidFill>
              </a:rPr>
              <a:t>NCC </a:t>
            </a:r>
            <a:r>
              <a:rPr lang="en-US" sz="1200" dirty="0">
                <a:solidFill>
                  <a:schemeClr val="tx1"/>
                </a:solidFill>
              </a:rPr>
              <a:t>tương ứng.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Nhân viên </a:t>
            </a:r>
            <a:r>
              <a:rPr lang="en-US" sz="1200" b="1" dirty="0" smtClean="0">
                <a:solidFill>
                  <a:schemeClr val="tx1"/>
                </a:solidFill>
              </a:rPr>
              <a:t>chi </a:t>
            </a:r>
            <a:r>
              <a:rPr lang="en-US" sz="1200" b="1" dirty="0">
                <a:solidFill>
                  <a:schemeClr val="tx1"/>
                </a:solidFill>
              </a:rPr>
              <a:t>- Mã nhân viên: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-Mặc định hiển thị mã NV của user đăng nhập.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-Ấn vào mũi tên thì hiển thị danh sách NV cửa hàng dạng Grid (Mã NV, Tên NV</a:t>
            </a:r>
            <a:r>
              <a:rPr lang="en-US" sz="1200" dirty="0" smtClean="0">
                <a:solidFill>
                  <a:schemeClr val="tx1"/>
                </a:solidFill>
              </a:rPr>
              <a:t>).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 -Ấn vào kính lúp thì hiển thị form </a:t>
            </a:r>
            <a:r>
              <a:rPr lang="en-US" sz="1200" dirty="0">
                <a:solidFill>
                  <a:schemeClr val="tx1"/>
                </a:solidFill>
                <a:hlinkClick r:id="rId6" action="ppaction://hlinksldjump"/>
              </a:rPr>
              <a:t>“Chọn nhân viên</a:t>
            </a:r>
            <a:r>
              <a:rPr lang="en-US" sz="1200" dirty="0" smtClean="0">
                <a:solidFill>
                  <a:schemeClr val="tx1"/>
                </a:solidFill>
                <a:hlinkClick r:id="rId6" action="ppaction://hlinksldjump"/>
              </a:rPr>
              <a:t>”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Nhân viên </a:t>
            </a:r>
            <a:r>
              <a:rPr lang="en-US" sz="1200" b="1" dirty="0" smtClean="0">
                <a:solidFill>
                  <a:schemeClr val="tx1"/>
                </a:solidFill>
              </a:rPr>
              <a:t>chi </a:t>
            </a:r>
            <a:r>
              <a:rPr lang="en-US" sz="1200" b="1" dirty="0">
                <a:solidFill>
                  <a:schemeClr val="tx1"/>
                </a:solidFill>
              </a:rPr>
              <a:t>- Tên nhân viên: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-</a:t>
            </a:r>
            <a:r>
              <a:rPr lang="en-US" sz="1200" dirty="0">
                <a:solidFill>
                  <a:schemeClr val="tx1"/>
                </a:solidFill>
              </a:rPr>
              <a:t>Hiển thị theo mã nhân viên.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-</a:t>
            </a:r>
            <a:r>
              <a:rPr lang="en-US" sz="1200" dirty="0">
                <a:solidFill>
                  <a:schemeClr val="tx1"/>
                </a:solidFill>
              </a:rPr>
              <a:t>Disable trường này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496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r:link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1676400"/>
            <a:ext cx="7395293" cy="4525963"/>
          </a:xfrm>
        </p:spPr>
      </p:pic>
      <p:sp>
        <p:nvSpPr>
          <p:cNvPr id="9" name="Rectangular Callout 8"/>
          <p:cNvSpPr/>
          <p:nvPr/>
        </p:nvSpPr>
        <p:spPr>
          <a:xfrm>
            <a:off x="6400800" y="3773648"/>
            <a:ext cx="2590799" cy="2246152"/>
          </a:xfrm>
          <a:prstGeom prst="wedgeRectCallout">
            <a:avLst>
              <a:gd name="adj1" fmla="val 49880"/>
              <a:gd name="adj2" fmla="val -3735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Tab Chứng từ:</a:t>
            </a:r>
            <a:r>
              <a:rPr lang="en-US" sz="1200" dirty="0">
                <a:solidFill>
                  <a:schemeClr val="tx1"/>
                </a:solidFill>
              </a:rPr>
              <a:t> thông tin trên tab bị disable.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-Hiển thị những chứng từ đã được tick chọn ở form </a:t>
            </a:r>
            <a:r>
              <a:rPr lang="en-US" sz="1200" dirty="0">
                <a:solidFill>
                  <a:schemeClr val="tx1"/>
                </a:solidFill>
                <a:hlinkClick r:id="rId4" action="ppaction://hlinksldjump"/>
              </a:rPr>
              <a:t>“</a:t>
            </a:r>
            <a:r>
              <a:rPr lang="en-US" sz="1200" dirty="0">
                <a:solidFill>
                  <a:schemeClr val="tx1"/>
                </a:solidFill>
                <a:hlinkClick r:id="rId5" action="ppaction://hlinksldjump"/>
              </a:rPr>
              <a:t>Chọn hóa đơn </a:t>
            </a:r>
            <a:r>
              <a:rPr lang="en-US" sz="1200" dirty="0" smtClean="0">
                <a:solidFill>
                  <a:schemeClr val="tx1"/>
                </a:solidFill>
                <a:hlinkClick r:id="rId5" action="ppaction://hlinksldjump"/>
              </a:rPr>
              <a:t>trả </a:t>
            </a:r>
            <a:r>
              <a:rPr lang="en-US" sz="1200" dirty="0">
                <a:solidFill>
                  <a:schemeClr val="tx1"/>
                </a:solidFill>
                <a:hlinkClick r:id="rId5" action="ppaction://hlinksldjump"/>
              </a:rPr>
              <a:t>nợ</a:t>
            </a:r>
            <a:r>
              <a:rPr lang="en-US" sz="1200" dirty="0" smtClean="0">
                <a:solidFill>
                  <a:schemeClr val="tx1"/>
                </a:solidFill>
                <a:hlinkClick r:id="rId5" action="ppaction://hlinksldjump"/>
              </a:rPr>
              <a:t>”. 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-</a:t>
            </a:r>
            <a:r>
              <a:rPr lang="en-US" sz="1200" dirty="0" smtClean="0">
                <a:solidFill>
                  <a:schemeClr val="tx1"/>
                </a:solidFill>
              </a:rPr>
              <a:t>Các trường hiển thị thông tin tương ứng với các cột ở form </a:t>
            </a:r>
            <a:r>
              <a:rPr lang="en-US" sz="1200" dirty="0">
                <a:solidFill>
                  <a:schemeClr val="tx1"/>
                </a:solidFill>
                <a:hlinkClick r:id="rId4" action="ppaction://hlinksldjump"/>
              </a:rPr>
              <a:t>“</a:t>
            </a:r>
            <a:r>
              <a:rPr lang="en-US" sz="1200" dirty="0">
                <a:solidFill>
                  <a:schemeClr val="tx1"/>
                </a:solidFill>
                <a:hlinkClick r:id="rId5" action="ppaction://hlinksldjump"/>
              </a:rPr>
              <a:t>Chọn hóa đơn </a:t>
            </a:r>
            <a:r>
              <a:rPr lang="en-US" sz="1200" dirty="0" smtClean="0">
                <a:solidFill>
                  <a:schemeClr val="tx1"/>
                </a:solidFill>
                <a:hlinkClick r:id="rId5" action="ppaction://hlinksldjump"/>
              </a:rPr>
              <a:t>trả </a:t>
            </a:r>
            <a:r>
              <a:rPr lang="en-US" sz="1200" dirty="0">
                <a:solidFill>
                  <a:schemeClr val="tx1"/>
                </a:solidFill>
                <a:hlinkClick r:id="rId5" action="ppaction://hlinksldjump"/>
              </a:rPr>
              <a:t>nợ</a:t>
            </a:r>
            <a:r>
              <a:rPr lang="en-US" sz="1200" dirty="0" smtClean="0">
                <a:solidFill>
                  <a:schemeClr val="tx1"/>
                </a:solidFill>
                <a:hlinkClick r:id="rId4" action="ppaction://hlinksldjump"/>
              </a:rPr>
              <a:t>”.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76199" y="76200"/>
            <a:ext cx="3810001" cy="609600"/>
          </a:xfrm>
          <a:prstGeom prst="wedgeRectCallout">
            <a:avLst>
              <a:gd name="adj1" fmla="val -48870"/>
              <a:gd name="adj2" fmla="val -241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Thêm phiếu </a:t>
            </a:r>
            <a:r>
              <a:rPr lang="en-US" sz="2000" b="1" dirty="0" smtClean="0">
                <a:solidFill>
                  <a:schemeClr val="tx1"/>
                </a:solidFill>
              </a:rPr>
              <a:t>chi trả nợ </a:t>
            </a:r>
            <a:r>
              <a:rPr lang="en-US" sz="2000" b="1" dirty="0">
                <a:solidFill>
                  <a:schemeClr val="tx1"/>
                </a:solidFill>
              </a:rPr>
              <a:t>- Sau khi đã chọn hóa đơn </a:t>
            </a:r>
            <a:r>
              <a:rPr lang="en-US" sz="2000" b="1" dirty="0" smtClean="0">
                <a:solidFill>
                  <a:schemeClr val="tx1"/>
                </a:solidFill>
              </a:rPr>
              <a:t>trả </a:t>
            </a:r>
            <a:r>
              <a:rPr lang="en-US" sz="2000" b="1" dirty="0">
                <a:solidFill>
                  <a:schemeClr val="tx1"/>
                </a:solidFill>
              </a:rPr>
              <a:t>nợ</a:t>
            </a:r>
          </a:p>
        </p:txBody>
      </p:sp>
    </p:spTree>
    <p:extLst>
      <p:ext uri="{BB962C8B-B14F-4D97-AF65-F5344CB8AC3E}">
        <p14:creationId xmlns="" xmlns:p14="http://schemas.microsoft.com/office/powerpoint/2010/main" val="185586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990600" y="609600"/>
            <a:ext cx="7242893" cy="4432692"/>
          </a:xfrm>
        </p:spPr>
      </p:pic>
      <p:sp>
        <p:nvSpPr>
          <p:cNvPr id="5" name="Rectangular Callout 4"/>
          <p:cNvSpPr/>
          <p:nvPr/>
        </p:nvSpPr>
        <p:spPr>
          <a:xfrm>
            <a:off x="76200" y="76200"/>
            <a:ext cx="2362200" cy="457200"/>
          </a:xfrm>
          <a:prstGeom prst="wedgeRectCallout">
            <a:avLst>
              <a:gd name="adj1" fmla="val -48870"/>
              <a:gd name="adj2" fmla="val -241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Thêm phiếu chi khác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5181600" y="990600"/>
            <a:ext cx="3886200" cy="5791200"/>
          </a:xfrm>
          <a:prstGeom prst="wedgeRectCallout">
            <a:avLst>
              <a:gd name="adj1" fmla="val -19802"/>
              <a:gd name="adj2" fmla="val -4729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 smtClean="0">
                <a:solidFill>
                  <a:schemeClr val="tx1"/>
                </a:solidFill>
              </a:rPr>
              <a:t>Mã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đối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tượng</a:t>
            </a:r>
            <a:r>
              <a:rPr lang="en-US" sz="1200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-</a:t>
            </a:r>
            <a:r>
              <a:rPr lang="en-US" sz="1200" dirty="0" err="1" smtClean="0">
                <a:solidFill>
                  <a:schemeClr val="tx1"/>
                </a:solidFill>
              </a:rPr>
              <a:t>Bấm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mũi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tên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hiển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thị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danh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sách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đối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tượng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dạng</a:t>
            </a:r>
            <a:r>
              <a:rPr lang="en-US" sz="1200" dirty="0" smtClean="0">
                <a:solidFill>
                  <a:schemeClr val="tx1"/>
                </a:solidFill>
              </a:rPr>
              <a:t> Grid </a:t>
            </a:r>
            <a:r>
              <a:rPr lang="en-US" sz="1200" dirty="0" err="1" smtClean="0">
                <a:solidFill>
                  <a:schemeClr val="tx1"/>
                </a:solidFill>
              </a:rPr>
              <a:t>gồm</a:t>
            </a:r>
            <a:r>
              <a:rPr lang="en-US" sz="1200" dirty="0" smtClean="0">
                <a:solidFill>
                  <a:schemeClr val="tx1"/>
                </a:solidFill>
              </a:rPr>
              <a:t> 3 </a:t>
            </a:r>
            <a:r>
              <a:rPr lang="en-US" sz="1200" dirty="0" err="1" smtClean="0">
                <a:solidFill>
                  <a:schemeClr val="tx1"/>
                </a:solidFill>
              </a:rPr>
              <a:t>cột</a:t>
            </a:r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</a:rPr>
              <a:t>Mã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đối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tượng</a:t>
            </a:r>
            <a:r>
              <a:rPr lang="en-US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</a:rPr>
              <a:t>Tên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đối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tượng</a:t>
            </a:r>
            <a:r>
              <a:rPr lang="en-US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</a:rPr>
              <a:t>loại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đối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tượng</a:t>
            </a:r>
            <a:r>
              <a:rPr lang="en-US" sz="1200" dirty="0" smtClean="0">
                <a:solidFill>
                  <a:schemeClr val="tx1"/>
                </a:solidFill>
              </a:rPr>
              <a:t>).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-</a:t>
            </a:r>
            <a:r>
              <a:rPr lang="en-US" sz="1200" dirty="0" err="1" smtClean="0">
                <a:solidFill>
                  <a:schemeClr val="tx1"/>
                </a:solidFill>
              </a:rPr>
              <a:t>Ấn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vào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kính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lúp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thì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hiển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thị</a:t>
            </a:r>
            <a:r>
              <a:rPr lang="en-US" sz="1200" dirty="0" smtClean="0">
                <a:solidFill>
                  <a:schemeClr val="tx1"/>
                </a:solidFill>
              </a:rPr>
              <a:t> form “</a:t>
            </a:r>
            <a:r>
              <a:rPr lang="en-US" sz="1200" dirty="0" err="1" smtClean="0">
                <a:solidFill>
                  <a:schemeClr val="tx1"/>
                </a:solidFill>
              </a:rPr>
              <a:t>Chọn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đối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tượng</a:t>
            </a:r>
            <a:r>
              <a:rPr lang="en-US" sz="1200" dirty="0" smtClean="0">
                <a:solidFill>
                  <a:schemeClr val="tx1"/>
                </a:solidFill>
              </a:rPr>
              <a:t>”(YCTD </a:t>
            </a:r>
            <a:r>
              <a:rPr lang="en-US" sz="1200" dirty="0" err="1" smtClean="0">
                <a:solidFill>
                  <a:schemeClr val="tx1"/>
                </a:solidFill>
              </a:rPr>
              <a:t>chung</a:t>
            </a:r>
            <a:r>
              <a:rPr lang="en-US" sz="1200" dirty="0" smtClean="0">
                <a:solidFill>
                  <a:schemeClr val="tx1"/>
                </a:solidFill>
              </a:rPr>
              <a:t>).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- </a:t>
            </a:r>
            <a:r>
              <a:rPr lang="en-US" sz="1200" dirty="0" err="1" smtClean="0">
                <a:solidFill>
                  <a:schemeClr val="tx1"/>
                </a:solidFill>
              </a:rPr>
              <a:t>Danh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sách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đối</a:t>
            </a:r>
            <a:r>
              <a:rPr lang="en-US" sz="1200" dirty="0" smtClean="0">
                <a:solidFill>
                  <a:schemeClr val="tx1"/>
                </a:solidFill>
              </a:rPr>
              <a:t> t</a:t>
            </a:r>
            <a:r>
              <a:rPr lang="vi-VN" sz="1200" dirty="0" smtClean="0">
                <a:solidFill>
                  <a:schemeClr val="tx1"/>
                </a:solidFill>
              </a:rPr>
              <a:t>ượng</a:t>
            </a:r>
            <a:r>
              <a:rPr lang="en-US" sz="1200" dirty="0" smtClean="0">
                <a:solidFill>
                  <a:schemeClr val="tx1"/>
                </a:solidFill>
              </a:rPr>
              <a:t>: </a:t>
            </a:r>
            <a:r>
              <a:rPr lang="en-US" sz="1200" dirty="0" err="1" smtClean="0">
                <a:solidFill>
                  <a:schemeClr val="tx1"/>
                </a:solidFill>
              </a:rPr>
              <a:t>Nhà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cung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cấp</a:t>
            </a:r>
            <a:r>
              <a:rPr lang="en-US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</a:rPr>
              <a:t>Khách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hàng</a:t>
            </a:r>
            <a:r>
              <a:rPr lang="en-US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</a:rPr>
              <a:t>Nhân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viên</a:t>
            </a:r>
            <a:r>
              <a:rPr lang="en-US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</a:rPr>
              <a:t>Đối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tác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giao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hàng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   - </a:t>
            </a:r>
            <a:r>
              <a:rPr lang="en-US" sz="1200" dirty="0" err="1" smtClean="0">
                <a:solidFill>
                  <a:schemeClr val="tx1"/>
                </a:solidFill>
              </a:rPr>
              <a:t>Thêm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nút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Thêm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nhanh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đối</a:t>
            </a:r>
            <a:r>
              <a:rPr lang="en-US" sz="1200" dirty="0" smtClean="0">
                <a:solidFill>
                  <a:schemeClr val="tx1"/>
                </a:solidFill>
              </a:rPr>
              <a:t> t</a:t>
            </a:r>
            <a:r>
              <a:rPr lang="vi-VN" sz="1200" dirty="0" smtClean="0">
                <a:solidFill>
                  <a:schemeClr val="tx1"/>
                </a:solidFill>
              </a:rPr>
              <a:t>ượn</a:t>
            </a:r>
            <a:r>
              <a:rPr lang="en-US" sz="1200" dirty="0" smtClean="0">
                <a:solidFill>
                  <a:schemeClr val="tx1"/>
                </a:solidFill>
              </a:rPr>
              <a:t>g</a:t>
            </a:r>
          </a:p>
          <a:p>
            <a:r>
              <a:rPr lang="en-US" sz="1200" b="1" dirty="0" err="1" smtClean="0">
                <a:solidFill>
                  <a:schemeClr val="tx1"/>
                </a:solidFill>
              </a:rPr>
              <a:t>Tên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đối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tượng</a:t>
            </a:r>
            <a:r>
              <a:rPr lang="en-US" sz="1200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-</a:t>
            </a:r>
            <a:r>
              <a:rPr lang="en-US" sz="1200" dirty="0" err="1" smtClean="0">
                <a:solidFill>
                  <a:schemeClr val="tx1"/>
                </a:solidFill>
              </a:rPr>
              <a:t>Hiển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thị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Tên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đối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tượng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tương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ứng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với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Mã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đối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tượng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đã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chọn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smtClean="0">
                <a:solidFill>
                  <a:schemeClr val="tx1"/>
                </a:solidFill>
              </a:rPr>
              <a:t>   -Cho </a:t>
            </a:r>
            <a:r>
              <a:rPr lang="en-US" sz="1200" dirty="0" err="1" smtClean="0">
                <a:solidFill>
                  <a:schemeClr val="tx1"/>
                </a:solidFill>
              </a:rPr>
              <a:t>nhập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tên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đối</a:t>
            </a:r>
            <a:r>
              <a:rPr lang="en-US" sz="1200" dirty="0" smtClean="0">
                <a:solidFill>
                  <a:schemeClr val="tx1"/>
                </a:solidFill>
              </a:rPr>
              <a:t> t</a:t>
            </a:r>
            <a:r>
              <a:rPr lang="vi-VN" sz="1200" dirty="0" smtClean="0">
                <a:solidFill>
                  <a:schemeClr val="tx1"/>
                </a:solidFill>
              </a:rPr>
              <a:t>ượn</a:t>
            </a:r>
            <a:r>
              <a:rPr lang="en-US" sz="1200" dirty="0" smtClean="0">
                <a:solidFill>
                  <a:schemeClr val="tx1"/>
                </a:solidFill>
              </a:rPr>
              <a:t>g.</a:t>
            </a:r>
          </a:p>
          <a:p>
            <a:r>
              <a:rPr lang="en-US" sz="1200" b="1" dirty="0" err="1" smtClean="0">
                <a:solidFill>
                  <a:schemeClr val="tx1"/>
                </a:solidFill>
              </a:rPr>
              <a:t>Người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nhận</a:t>
            </a:r>
            <a:r>
              <a:rPr lang="en-US" sz="1200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-</a:t>
            </a:r>
            <a:r>
              <a:rPr lang="en-US" sz="1200" dirty="0" err="1" smtClean="0">
                <a:solidFill>
                  <a:schemeClr val="tx1"/>
                </a:solidFill>
              </a:rPr>
              <a:t>Hiển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thị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Tên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đối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tượng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tương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ứng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với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Mã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đối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tượng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đã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chọn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-Cho </a:t>
            </a:r>
            <a:r>
              <a:rPr lang="en-US" sz="1200" dirty="0" err="1" smtClean="0">
                <a:solidFill>
                  <a:schemeClr val="tx1"/>
                </a:solidFill>
              </a:rPr>
              <a:t>phép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nhập</a:t>
            </a:r>
            <a:r>
              <a:rPr lang="en-US" sz="1200" dirty="0" smtClean="0">
                <a:solidFill>
                  <a:schemeClr val="tx1"/>
                </a:solidFill>
              </a:rPr>
              <a:t> free-text.</a:t>
            </a:r>
            <a:endParaRPr lang="en-US" sz="1200" b="1" dirty="0" smtClean="0">
              <a:solidFill>
                <a:schemeClr val="tx1"/>
              </a:solidFill>
            </a:endParaRPr>
          </a:p>
          <a:p>
            <a:r>
              <a:rPr lang="en-US" sz="1200" b="1" dirty="0" err="1" smtClean="0">
                <a:solidFill>
                  <a:schemeClr val="tx1"/>
                </a:solidFill>
              </a:rPr>
              <a:t>Địa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chỉ</a:t>
            </a:r>
            <a:r>
              <a:rPr lang="en-US" sz="1200" b="1" dirty="0" smtClean="0">
                <a:solidFill>
                  <a:schemeClr val="tx1"/>
                </a:solidFill>
              </a:rPr>
              <a:t>, </a:t>
            </a:r>
            <a:r>
              <a:rPr lang="en-US" sz="1200" b="1" dirty="0" err="1" smtClean="0">
                <a:solidFill>
                  <a:schemeClr val="tx1"/>
                </a:solidFill>
              </a:rPr>
              <a:t>Lý</a:t>
            </a:r>
            <a:r>
              <a:rPr lang="en-US" sz="1200" b="1" dirty="0" smtClean="0">
                <a:solidFill>
                  <a:schemeClr val="tx1"/>
                </a:solidFill>
              </a:rPr>
              <a:t> do chi: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-Cho </a:t>
            </a:r>
            <a:r>
              <a:rPr lang="en-US" sz="1200" dirty="0" err="1" smtClean="0">
                <a:solidFill>
                  <a:schemeClr val="tx1"/>
                </a:solidFill>
              </a:rPr>
              <a:t>nhập</a:t>
            </a:r>
            <a:r>
              <a:rPr lang="en-US" sz="1200" dirty="0" smtClean="0">
                <a:solidFill>
                  <a:schemeClr val="tx1"/>
                </a:solidFill>
              </a:rPr>
              <a:t> free-text. </a:t>
            </a:r>
            <a:r>
              <a:rPr lang="en-US" sz="1200" dirty="0" err="1" smtClean="0">
                <a:solidFill>
                  <a:schemeClr val="tx1"/>
                </a:solidFill>
              </a:rPr>
              <a:t>Nếu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chọn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đối</a:t>
            </a:r>
            <a:r>
              <a:rPr lang="en-US" sz="1200" dirty="0" smtClean="0">
                <a:solidFill>
                  <a:schemeClr val="tx1"/>
                </a:solidFill>
              </a:rPr>
              <a:t> t</a:t>
            </a:r>
            <a:r>
              <a:rPr lang="vi-VN" sz="1200" dirty="0" smtClean="0">
                <a:solidFill>
                  <a:schemeClr val="tx1"/>
                </a:solidFill>
              </a:rPr>
              <a:t>ượn</a:t>
            </a:r>
            <a:r>
              <a:rPr lang="en-US" sz="1200" dirty="0" smtClean="0">
                <a:solidFill>
                  <a:schemeClr val="tx1"/>
                </a:solidFill>
              </a:rPr>
              <a:t>g </a:t>
            </a:r>
            <a:r>
              <a:rPr lang="en-US" sz="1200" dirty="0" err="1" smtClean="0">
                <a:solidFill>
                  <a:schemeClr val="tx1"/>
                </a:solidFill>
              </a:rPr>
              <a:t>có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Địa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chỉ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thì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hiển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thị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địa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chỉ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của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đối</a:t>
            </a:r>
            <a:r>
              <a:rPr lang="en-US" sz="1200" dirty="0" smtClean="0">
                <a:solidFill>
                  <a:schemeClr val="tx1"/>
                </a:solidFill>
              </a:rPr>
              <a:t> t</a:t>
            </a:r>
            <a:r>
              <a:rPr lang="vi-VN" sz="1200" dirty="0" smtClean="0">
                <a:solidFill>
                  <a:schemeClr val="tx1"/>
                </a:solidFill>
              </a:rPr>
              <a:t>ượng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đó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b="1" dirty="0" err="1" smtClean="0">
                <a:solidFill>
                  <a:schemeClr val="tx1"/>
                </a:solidFill>
              </a:rPr>
              <a:t>Nhân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viên </a:t>
            </a:r>
            <a:r>
              <a:rPr lang="en-US" sz="1200" b="1" dirty="0" smtClean="0">
                <a:solidFill>
                  <a:schemeClr val="tx1"/>
                </a:solidFill>
              </a:rPr>
              <a:t>chi </a:t>
            </a:r>
            <a:r>
              <a:rPr lang="en-US" sz="1200" b="1" dirty="0">
                <a:solidFill>
                  <a:schemeClr val="tx1"/>
                </a:solidFill>
              </a:rPr>
              <a:t>- Mã nhân viên: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-</a:t>
            </a:r>
            <a:r>
              <a:rPr lang="en-US" sz="1200" dirty="0">
                <a:solidFill>
                  <a:schemeClr val="tx1"/>
                </a:solidFill>
              </a:rPr>
              <a:t>Mặc định hiển thị mã NV của user đăng nhập.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-</a:t>
            </a:r>
            <a:r>
              <a:rPr lang="en-US" sz="1200" dirty="0">
                <a:solidFill>
                  <a:schemeClr val="tx1"/>
                </a:solidFill>
              </a:rPr>
              <a:t>Ấn vào mũi tên thì hiển thị danh sách NV cửa hàng dạng Grid (Mã NV, Tên NV). 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-</a:t>
            </a:r>
            <a:r>
              <a:rPr lang="en-US" sz="1200" dirty="0">
                <a:solidFill>
                  <a:schemeClr val="tx1"/>
                </a:solidFill>
              </a:rPr>
              <a:t>Ấn vào kính lúp thì hiển thị form</a:t>
            </a:r>
            <a:r>
              <a:rPr lang="en-US" sz="1200" dirty="0">
                <a:solidFill>
                  <a:schemeClr val="tx1"/>
                </a:solidFill>
                <a:hlinkClick r:id="rId3" action="ppaction://hlinksldjump"/>
              </a:rPr>
              <a:t> “Chọn nhân viên”.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Nhân viên </a:t>
            </a:r>
            <a:r>
              <a:rPr lang="en-US" sz="1200" b="1" dirty="0" smtClean="0">
                <a:solidFill>
                  <a:schemeClr val="tx1"/>
                </a:solidFill>
              </a:rPr>
              <a:t>chi </a:t>
            </a:r>
            <a:r>
              <a:rPr lang="en-US" sz="1200" b="1" dirty="0">
                <a:solidFill>
                  <a:schemeClr val="tx1"/>
                </a:solidFill>
              </a:rPr>
              <a:t>- Tên nhân viên: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-</a:t>
            </a:r>
            <a:r>
              <a:rPr lang="en-US" sz="1200" dirty="0">
                <a:solidFill>
                  <a:schemeClr val="tx1"/>
                </a:solidFill>
              </a:rPr>
              <a:t>Hiển thị theo mã nhân viên.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-</a:t>
            </a:r>
            <a:r>
              <a:rPr lang="en-US" sz="1200" dirty="0">
                <a:solidFill>
                  <a:schemeClr val="tx1"/>
                </a:solidFill>
              </a:rPr>
              <a:t>Disable trường này.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76200" y="4648201"/>
            <a:ext cx="4953000" cy="2057400"/>
          </a:xfrm>
          <a:prstGeom prst="wedgeRectCallout">
            <a:avLst>
              <a:gd name="adj1" fmla="val -19802"/>
              <a:gd name="adj2" fmla="val -4729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Diễn giải:</a:t>
            </a:r>
          </a:p>
          <a:p>
            <a:pPr>
              <a:buFontTx/>
              <a:buChar char="-"/>
            </a:pPr>
            <a:r>
              <a:rPr lang="en-US" sz="1200" smtClean="0">
                <a:solidFill>
                  <a:schemeClr val="tx1"/>
                </a:solidFill>
              </a:rPr>
              <a:t>Mặc định hiển thị lý do chi đã nhập ở phần Thông tin chung.</a:t>
            </a:r>
          </a:p>
          <a:p>
            <a:pPr>
              <a:buFontTx/>
              <a:buChar char="-"/>
            </a:pPr>
            <a:r>
              <a:rPr lang="en-US" sz="1200" smtClean="0">
                <a:solidFill>
                  <a:schemeClr val="tx1"/>
                </a:solidFill>
              </a:rPr>
              <a:t>Khi NSD chọn vào ô thì mặc định select all. Cho gõ freetext.</a:t>
            </a:r>
          </a:p>
          <a:p>
            <a:r>
              <a:rPr lang="en-US" sz="1200" b="1" smtClean="0">
                <a:solidFill>
                  <a:schemeClr val="tx1"/>
                </a:solidFill>
              </a:rPr>
              <a:t>Số </a:t>
            </a:r>
            <a:r>
              <a:rPr lang="en-US" sz="1200" b="1" dirty="0" smtClean="0">
                <a:solidFill>
                  <a:schemeClr val="tx1"/>
                </a:solidFill>
              </a:rPr>
              <a:t>tiền:</a:t>
            </a:r>
          </a:p>
          <a:p>
            <a:r>
              <a:rPr lang="en-US" sz="1200" dirty="0">
                <a:solidFill>
                  <a:schemeClr val="tx1"/>
                </a:solidFill>
              </a:rPr>
              <a:t>-Giá trị mặc định là 0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-Nếu nhập số âm thì hiển thị 0 khi outfocus.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 smtClean="0">
                <a:solidFill>
                  <a:schemeClr val="tx1"/>
                </a:solidFill>
              </a:rPr>
              <a:t>Mục chi: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-Hiển thị combo danh sách </a:t>
            </a:r>
            <a:r>
              <a:rPr lang="en-US" sz="1200" dirty="0">
                <a:solidFill>
                  <a:schemeClr val="tx1"/>
                </a:solidFill>
              </a:rPr>
              <a:t>M</a:t>
            </a:r>
            <a:r>
              <a:rPr lang="en-US" sz="1200" dirty="0" smtClean="0">
                <a:solidFill>
                  <a:schemeClr val="tx1"/>
                </a:solidFill>
              </a:rPr>
              <a:t>ục chi dạng Grid (Mã mục chi/Tên mục chi).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-Nhập </a:t>
            </a:r>
            <a:r>
              <a:rPr lang="en-US" sz="1200" dirty="0">
                <a:solidFill>
                  <a:schemeClr val="tx1"/>
                </a:solidFill>
              </a:rPr>
              <a:t>giá trị vào ô filter, danh sách </a:t>
            </a:r>
            <a:r>
              <a:rPr lang="en-US" sz="1200" dirty="0" smtClean="0">
                <a:solidFill>
                  <a:schemeClr val="tx1"/>
                </a:solidFill>
              </a:rPr>
              <a:t>mục chi được </a:t>
            </a:r>
            <a:r>
              <a:rPr lang="en-US" sz="1200" dirty="0">
                <a:solidFill>
                  <a:schemeClr val="tx1"/>
                </a:solidFill>
              </a:rPr>
              <a:t>lọc theo tên </a:t>
            </a:r>
            <a:r>
              <a:rPr lang="en-US" sz="1200" dirty="0" smtClean="0">
                <a:solidFill>
                  <a:schemeClr val="tx1"/>
                </a:solidFill>
              </a:rPr>
              <a:t>mục chi </a:t>
            </a:r>
            <a:r>
              <a:rPr lang="en-US" sz="1200" dirty="0">
                <a:solidFill>
                  <a:schemeClr val="tx1"/>
                </a:solidFill>
              </a:rPr>
              <a:t>hoặc mã </a:t>
            </a:r>
            <a:r>
              <a:rPr lang="en-US" sz="1200" dirty="0" smtClean="0">
                <a:solidFill>
                  <a:schemeClr val="tx1"/>
                </a:solidFill>
              </a:rPr>
              <a:t>mục chi </a:t>
            </a:r>
            <a:r>
              <a:rPr lang="en-US" sz="1200" dirty="0">
                <a:solidFill>
                  <a:schemeClr val="tx1"/>
                </a:solidFill>
              </a:rPr>
              <a:t>chứa giá trị tìm </a:t>
            </a:r>
            <a:r>
              <a:rPr lang="en-US" sz="1200" dirty="0" smtClean="0">
                <a:solidFill>
                  <a:schemeClr val="tx1"/>
                </a:solidFill>
              </a:rPr>
              <a:t>kiếm.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-Thứ tự danh sách hiển thị như trên danh mục.</a:t>
            </a:r>
          </a:p>
        </p:txBody>
      </p:sp>
    </p:spTree>
    <p:extLst>
      <p:ext uri="{BB962C8B-B14F-4D97-AF65-F5344CB8AC3E}">
        <p14:creationId xmlns="" xmlns:p14="http://schemas.microsoft.com/office/powerpoint/2010/main" val="246761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036607" y="609600"/>
            <a:ext cx="7395291" cy="4525962"/>
          </a:xfrm>
        </p:spPr>
      </p:pic>
      <p:sp>
        <p:nvSpPr>
          <p:cNvPr id="8" name="Rectangular Callout 7"/>
          <p:cNvSpPr/>
          <p:nvPr/>
        </p:nvSpPr>
        <p:spPr>
          <a:xfrm>
            <a:off x="5468025" y="0"/>
            <a:ext cx="3668786" cy="6781800"/>
          </a:xfrm>
          <a:prstGeom prst="wedgeRectCallout">
            <a:avLst>
              <a:gd name="adj1" fmla="val -62961"/>
              <a:gd name="adj2" fmla="val -161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 smtClean="0">
                <a:solidFill>
                  <a:schemeClr val="tx1"/>
                </a:solidFill>
              </a:rPr>
              <a:t>Phiếu</a:t>
            </a:r>
            <a:r>
              <a:rPr lang="en-US" sz="1200" b="1" dirty="0">
                <a:solidFill>
                  <a:schemeClr val="tx1"/>
                </a:solidFill>
              </a:rPr>
              <a:t> chi, </a:t>
            </a:r>
            <a:r>
              <a:rPr lang="en-US" sz="1200" b="1" dirty="0" err="1" smtClean="0">
                <a:solidFill>
                  <a:schemeClr val="tx1"/>
                </a:solidFill>
              </a:rPr>
              <a:t>mục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đích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Khác</a:t>
            </a:r>
            <a:r>
              <a:rPr lang="en-US" sz="1200" b="1" dirty="0" smtClean="0">
                <a:solidFill>
                  <a:schemeClr val="tx1"/>
                </a:solidFill>
              </a:rPr>
              <a:t>:</a:t>
            </a:r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-Nếu chưa chọn </a:t>
            </a:r>
            <a:r>
              <a:rPr lang="en-US" sz="1200" dirty="0" err="1" smtClean="0">
                <a:solidFill>
                  <a:schemeClr val="tx1"/>
                </a:solidFill>
              </a:rPr>
              <a:t>đối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tượng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hoặc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chọn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đối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err="1" smtClean="0">
                <a:solidFill>
                  <a:schemeClr val="tx1"/>
                </a:solidFill>
              </a:rPr>
              <a:t>tượng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 smtClean="0">
                <a:solidFill>
                  <a:schemeClr val="tx1"/>
                </a:solidFill>
              </a:rPr>
              <a:t>là Nhân viên thì:</a:t>
            </a:r>
          </a:p>
          <a:p>
            <a:r>
              <a:rPr lang="en-US" sz="1200" smtClean="0">
                <a:solidFill>
                  <a:schemeClr val="tx1"/>
                </a:solidFill>
              </a:rPr>
              <a:t>+Mặc </a:t>
            </a:r>
            <a:r>
              <a:rPr lang="en-US" sz="1200" dirty="0" err="1" smtClean="0">
                <a:solidFill>
                  <a:schemeClr val="tx1"/>
                </a:solidFill>
              </a:rPr>
              <a:t>định</a:t>
            </a:r>
            <a:r>
              <a:rPr lang="en-US" sz="1200" dirty="0" smtClean="0">
                <a:solidFill>
                  <a:schemeClr val="tx1"/>
                </a:solidFill>
              </a:rPr>
              <a:t> check vào “Tính vào”, </a:t>
            </a:r>
            <a:r>
              <a:rPr lang="en-US" sz="1200" smtClean="0">
                <a:solidFill>
                  <a:schemeClr val="tx1"/>
                </a:solidFill>
              </a:rPr>
              <a:t>disable </a:t>
            </a:r>
            <a:r>
              <a:rPr lang="en-US" sz="1200" smtClean="0">
                <a:solidFill>
                  <a:schemeClr val="tx1"/>
                </a:solidFill>
              </a:rPr>
              <a:t>combobox</a:t>
            </a:r>
          </a:p>
          <a:p>
            <a:r>
              <a:rPr lang="en-US" sz="1200" smtClean="0">
                <a:solidFill>
                  <a:schemeClr val="tx1"/>
                </a:solidFill>
              </a:rPr>
              <a:t>+ </a:t>
            </a:r>
            <a:r>
              <a:rPr lang="en-US" sz="1200" smtClean="0">
                <a:solidFill>
                  <a:schemeClr val="tx1"/>
                </a:solidFill>
              </a:rPr>
              <a:t>Giá </a:t>
            </a:r>
            <a:r>
              <a:rPr lang="en-US" sz="1200" dirty="0" err="1">
                <a:solidFill>
                  <a:schemeClr val="tx1"/>
                </a:solidFill>
              </a:rPr>
              <a:t>trị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hiển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thị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là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“Chi </a:t>
            </a:r>
            <a:r>
              <a:rPr lang="en-US" sz="1200" dirty="0" err="1">
                <a:solidFill>
                  <a:schemeClr val="tx1"/>
                </a:solidFill>
              </a:rPr>
              <a:t>phí</a:t>
            </a:r>
            <a:r>
              <a:rPr lang="en-US" sz="1200" smtClean="0">
                <a:solidFill>
                  <a:schemeClr val="tx1"/>
                </a:solidFill>
              </a:rPr>
              <a:t>”. </a:t>
            </a:r>
            <a:endParaRPr lang="en-US" sz="1200" smtClean="0">
              <a:solidFill>
                <a:schemeClr val="tx1"/>
              </a:solidFill>
            </a:endParaRPr>
          </a:p>
          <a:p>
            <a:r>
              <a:rPr lang="en-US" sz="1200" smtClean="0">
                <a:solidFill>
                  <a:schemeClr val="tx1"/>
                </a:solidFill>
              </a:rPr>
              <a:t>+ </a:t>
            </a:r>
            <a:r>
              <a:rPr lang="en-US" sz="1200" smtClean="0">
                <a:solidFill>
                  <a:schemeClr val="tx1"/>
                </a:solidFill>
              </a:rPr>
              <a:t>Cho </a:t>
            </a:r>
            <a:r>
              <a:rPr lang="en-US" sz="1200" dirty="0" err="1" smtClean="0">
                <a:solidFill>
                  <a:schemeClr val="tx1"/>
                </a:solidFill>
              </a:rPr>
              <a:t>phép</a:t>
            </a:r>
            <a:r>
              <a:rPr lang="en-US" sz="1200" dirty="0" smtClean="0">
                <a:solidFill>
                  <a:schemeClr val="tx1"/>
                </a:solidFill>
              </a:rPr>
              <a:t> uncheck.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-Nếu đối tượng đã chọn thuộc loại KH </a:t>
            </a:r>
            <a:r>
              <a:rPr lang="en-US" sz="1200" dirty="0" err="1" smtClean="0">
                <a:solidFill>
                  <a:schemeClr val="tx1"/>
                </a:solidFill>
              </a:rPr>
              <a:t>hoặc</a:t>
            </a:r>
            <a:r>
              <a:rPr lang="en-US" sz="1200" dirty="0" smtClean="0">
                <a:solidFill>
                  <a:schemeClr val="tx1"/>
                </a:solidFill>
              </a:rPr>
              <a:t> NCC </a:t>
            </a:r>
            <a:r>
              <a:rPr lang="en-US" sz="1200" dirty="0" err="1" smtClean="0">
                <a:solidFill>
                  <a:schemeClr val="tx1"/>
                </a:solidFill>
              </a:rPr>
              <a:t>hoặc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Đối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tác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giao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hàng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thì</a:t>
            </a:r>
            <a:r>
              <a:rPr lang="en-US" sz="1200" dirty="0" smtClean="0">
                <a:solidFill>
                  <a:schemeClr val="tx1"/>
                </a:solidFill>
              </a:rPr>
              <a:t>  </a:t>
            </a:r>
            <a:r>
              <a:rPr lang="en-US" sz="1200" dirty="0" err="1" smtClean="0">
                <a:solidFill>
                  <a:schemeClr val="tx1"/>
                </a:solidFill>
              </a:rPr>
              <a:t>mặc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định</a:t>
            </a:r>
            <a:r>
              <a:rPr lang="en-US" sz="1200" dirty="0" smtClean="0">
                <a:solidFill>
                  <a:schemeClr val="tx1"/>
                </a:solidFill>
              </a:rPr>
              <a:t> check </a:t>
            </a:r>
            <a:r>
              <a:rPr lang="en-US" sz="1200" dirty="0" err="1" smtClean="0">
                <a:solidFill>
                  <a:schemeClr val="tx1"/>
                </a:solidFill>
              </a:rPr>
              <a:t>vào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“Tính vào”, </a:t>
            </a:r>
            <a:r>
              <a:rPr lang="en-US" sz="1200" dirty="0" smtClean="0">
                <a:solidFill>
                  <a:schemeClr val="tx1"/>
                </a:solidFill>
              </a:rPr>
              <a:t>enable </a:t>
            </a:r>
            <a:r>
              <a:rPr lang="en-US" sz="1200" dirty="0">
                <a:solidFill>
                  <a:schemeClr val="tx1"/>
                </a:solidFill>
              </a:rPr>
              <a:t>combobox, giá trị </a:t>
            </a:r>
            <a:r>
              <a:rPr lang="en-US" sz="1200" dirty="0" smtClean="0">
                <a:solidFill>
                  <a:schemeClr val="tx1"/>
                </a:solidFill>
              </a:rPr>
              <a:t>trong combo có“Công nợ”(mặc định) và “Chi </a:t>
            </a:r>
            <a:r>
              <a:rPr lang="en-US" sz="1200" dirty="0" err="1" smtClean="0">
                <a:solidFill>
                  <a:schemeClr val="tx1"/>
                </a:solidFill>
              </a:rPr>
              <a:t>phí</a:t>
            </a:r>
            <a:r>
              <a:rPr lang="en-US" sz="1200" dirty="0" smtClean="0">
                <a:solidFill>
                  <a:schemeClr val="tx1"/>
                </a:solidFill>
              </a:rPr>
              <a:t>”. Cho </a:t>
            </a:r>
            <a:r>
              <a:rPr lang="en-US" sz="1200" dirty="0" err="1" smtClean="0">
                <a:solidFill>
                  <a:schemeClr val="tx1"/>
                </a:solidFill>
              </a:rPr>
              <a:t>phép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chọn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lại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giá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trị</a:t>
            </a:r>
            <a:r>
              <a:rPr lang="en-US" sz="1200" dirty="0" smtClean="0">
                <a:solidFill>
                  <a:schemeClr val="tx1"/>
                </a:solidFill>
              </a:rPr>
              <a:t> Chi </a:t>
            </a:r>
            <a:r>
              <a:rPr lang="en-US" sz="1200" dirty="0" err="1" smtClean="0">
                <a:solidFill>
                  <a:schemeClr val="tx1"/>
                </a:solidFill>
              </a:rPr>
              <a:t>phí</a:t>
            </a:r>
            <a:r>
              <a:rPr lang="en-US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</a:rPr>
              <a:t>cho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phép</a:t>
            </a:r>
            <a:r>
              <a:rPr lang="en-US" sz="1200" dirty="0" smtClean="0">
                <a:solidFill>
                  <a:schemeClr val="tx1"/>
                </a:solidFill>
              </a:rPr>
              <a:t> uncheck.</a:t>
            </a:r>
          </a:p>
          <a:p>
            <a:r>
              <a:rPr lang="en-US" sz="1200" b="1" dirty="0" err="1" smtClean="0">
                <a:solidFill>
                  <a:schemeClr val="tx1"/>
                </a:solidFill>
              </a:rPr>
              <a:t>Ảnh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hưởng</a:t>
            </a:r>
            <a:r>
              <a:rPr lang="en-US" sz="1200" b="1" dirty="0" smtClean="0">
                <a:solidFill>
                  <a:schemeClr val="tx1"/>
                </a:solidFill>
              </a:rPr>
              <a:t>:</a:t>
            </a:r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-</a:t>
            </a:r>
            <a:r>
              <a:rPr lang="en-US" sz="1200" dirty="0" err="1">
                <a:solidFill>
                  <a:schemeClr val="tx1"/>
                </a:solidFill>
              </a:rPr>
              <a:t>Nếu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có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check </a:t>
            </a:r>
            <a:r>
              <a:rPr lang="en-US" sz="1200" dirty="0" err="1" smtClean="0">
                <a:solidFill>
                  <a:schemeClr val="tx1"/>
                </a:solidFill>
              </a:rPr>
              <a:t>Tính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vào</a:t>
            </a:r>
            <a:r>
              <a:rPr lang="en-US" sz="1200" dirty="0" smtClean="0">
                <a:solidFill>
                  <a:schemeClr val="tx1"/>
                </a:solidFill>
              </a:rPr>
              <a:t> chi </a:t>
            </a:r>
            <a:r>
              <a:rPr lang="en-US" sz="1200" dirty="0" err="1" smtClean="0">
                <a:solidFill>
                  <a:schemeClr val="tx1"/>
                </a:solidFill>
              </a:rPr>
              <a:t>phí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thì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tự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sinh</a:t>
            </a:r>
            <a:r>
              <a:rPr lang="en-US" sz="1200" dirty="0" smtClean="0">
                <a:solidFill>
                  <a:schemeClr val="tx1"/>
                </a:solidFill>
              </a:rPr>
              <a:t> 1 </a:t>
            </a:r>
            <a:r>
              <a:rPr lang="en-US" sz="1200" dirty="0" err="1" smtClean="0">
                <a:solidFill>
                  <a:schemeClr val="tx1"/>
                </a:solidFill>
              </a:rPr>
              <a:t>phiếu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“</a:t>
            </a:r>
            <a:r>
              <a:rPr lang="en-US" sz="1200" dirty="0" err="1">
                <a:solidFill>
                  <a:schemeClr val="tx1"/>
                </a:solidFill>
              </a:rPr>
              <a:t>Bảng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tổng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hợp</a:t>
            </a:r>
            <a:r>
              <a:rPr lang="en-US" sz="1200" dirty="0">
                <a:solidFill>
                  <a:schemeClr val="tx1"/>
                </a:solidFill>
              </a:rPr>
              <a:t> chi </a:t>
            </a:r>
            <a:r>
              <a:rPr lang="en-US" sz="1200" dirty="0" err="1">
                <a:solidFill>
                  <a:schemeClr val="tx1"/>
                </a:solidFill>
              </a:rPr>
              <a:t>phí</a:t>
            </a:r>
            <a:r>
              <a:rPr lang="en-US" sz="1200" dirty="0">
                <a:solidFill>
                  <a:schemeClr val="tx1"/>
                </a:solidFill>
              </a:rPr>
              <a:t>” </a:t>
            </a:r>
            <a:r>
              <a:rPr lang="en-US" sz="1200" dirty="0" err="1">
                <a:solidFill>
                  <a:schemeClr val="tx1"/>
                </a:solidFill>
              </a:rPr>
              <a:t>của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tháng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tương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ứng</a:t>
            </a:r>
            <a:r>
              <a:rPr lang="en-US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tham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chiếu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đến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phiếu</a:t>
            </a:r>
            <a:r>
              <a:rPr lang="en-US" sz="1200" dirty="0">
                <a:solidFill>
                  <a:schemeClr val="tx1"/>
                </a:solidFill>
              </a:rPr>
              <a:t> chi </a:t>
            </a:r>
            <a:r>
              <a:rPr lang="en-US" sz="1200" dirty="0" err="1">
                <a:solidFill>
                  <a:schemeClr val="tx1"/>
                </a:solidFill>
              </a:rPr>
              <a:t>này</a:t>
            </a:r>
            <a:r>
              <a:rPr lang="en-US" sz="1200" dirty="0" smtClean="0">
                <a:solidFill>
                  <a:schemeClr val="tx1"/>
                </a:solidFill>
              </a:rPr>
              <a:t>. (</a:t>
            </a:r>
            <a:r>
              <a:rPr lang="en-US" sz="1200" dirty="0" err="1" smtClean="0">
                <a:solidFill>
                  <a:schemeClr val="tx1"/>
                </a:solidFill>
              </a:rPr>
              <a:t>Xem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thêm</a:t>
            </a:r>
            <a:r>
              <a:rPr lang="en-US" sz="1200" dirty="0" smtClean="0">
                <a:solidFill>
                  <a:schemeClr val="tx1"/>
                </a:solidFill>
              </a:rPr>
              <a:t> PBI Chi </a:t>
            </a:r>
            <a:r>
              <a:rPr lang="en-US" sz="1200" dirty="0" err="1" smtClean="0">
                <a:solidFill>
                  <a:schemeClr val="tx1"/>
                </a:solidFill>
              </a:rPr>
              <a:t>phí</a:t>
            </a:r>
            <a:r>
              <a:rPr lang="en-US" sz="1200" dirty="0" smtClean="0">
                <a:solidFill>
                  <a:schemeClr val="tx1"/>
                </a:solidFill>
              </a:rPr>
              <a:t>). </a:t>
            </a:r>
            <a:r>
              <a:rPr lang="en-US" sz="1200" dirty="0" err="1" smtClean="0">
                <a:solidFill>
                  <a:schemeClr val="tx1"/>
                </a:solidFill>
              </a:rPr>
              <a:t>Khi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cất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phiếu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chi </a:t>
            </a:r>
            <a:r>
              <a:rPr lang="en-US" sz="1200" dirty="0" err="1" smtClean="0">
                <a:solidFill>
                  <a:schemeClr val="tx1"/>
                </a:solidFill>
              </a:rPr>
              <a:t>thì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thông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báo</a:t>
            </a:r>
            <a:r>
              <a:rPr lang="en-US" sz="1200" dirty="0">
                <a:solidFill>
                  <a:schemeClr val="tx1"/>
                </a:solidFill>
              </a:rPr>
              <a:t> “</a:t>
            </a:r>
            <a:r>
              <a:rPr lang="en-US" sz="1200" dirty="0" err="1" smtClean="0">
                <a:solidFill>
                  <a:schemeClr val="tx1"/>
                </a:solidFill>
              </a:rPr>
              <a:t>Đã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sinh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thành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công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Bảng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tổng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hợp</a:t>
            </a:r>
            <a:r>
              <a:rPr lang="en-US" sz="1200" dirty="0">
                <a:solidFill>
                  <a:schemeClr val="tx1"/>
                </a:solidFill>
              </a:rPr>
              <a:t> chi </a:t>
            </a:r>
            <a:r>
              <a:rPr lang="en-US" sz="1200" dirty="0" err="1" smtClean="0">
                <a:solidFill>
                  <a:schemeClr val="tx1"/>
                </a:solidFill>
              </a:rPr>
              <a:t>phí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CP0001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theo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phiếu</a:t>
            </a:r>
            <a:r>
              <a:rPr lang="en-US" sz="1200" dirty="0" smtClean="0">
                <a:solidFill>
                  <a:schemeClr val="tx1"/>
                </a:solidFill>
              </a:rPr>
              <a:t> chi </a:t>
            </a:r>
            <a:r>
              <a:rPr lang="en-US" sz="1200" b="1" dirty="0" smtClean="0">
                <a:solidFill>
                  <a:schemeClr val="tx1"/>
                </a:solidFill>
              </a:rPr>
              <a:t>PC0001</a:t>
            </a:r>
            <a:r>
              <a:rPr lang="en-US" sz="1200" dirty="0" smtClean="0">
                <a:solidFill>
                  <a:schemeClr val="tx1"/>
                </a:solidFill>
              </a:rPr>
              <a:t>.”</a:t>
            </a:r>
          </a:p>
          <a:p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  + </a:t>
            </a:r>
            <a:r>
              <a:rPr lang="en-US" sz="1200" dirty="0" err="1" smtClean="0">
                <a:solidFill>
                  <a:schemeClr val="tx1"/>
                </a:solidFill>
              </a:rPr>
              <a:t>Trường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hợp</a:t>
            </a:r>
            <a:r>
              <a:rPr lang="en-US" sz="1200" dirty="0" smtClean="0">
                <a:solidFill>
                  <a:schemeClr val="tx1"/>
                </a:solidFill>
              </a:rPr>
              <a:t>: </a:t>
            </a:r>
            <a:r>
              <a:rPr lang="en-US" sz="1200" dirty="0" err="1" smtClean="0">
                <a:solidFill>
                  <a:schemeClr val="tx1"/>
                </a:solidFill>
              </a:rPr>
              <a:t>Thêm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mới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Phiếu</a:t>
            </a:r>
            <a:r>
              <a:rPr lang="en-US" sz="1200" dirty="0" smtClean="0">
                <a:solidFill>
                  <a:schemeClr val="tx1"/>
                </a:solidFill>
              </a:rPr>
              <a:t> chi, </a:t>
            </a:r>
            <a:r>
              <a:rPr lang="en-US" sz="1200" dirty="0" err="1" smtClean="0">
                <a:solidFill>
                  <a:schemeClr val="tx1"/>
                </a:solidFill>
              </a:rPr>
              <a:t>có</a:t>
            </a:r>
            <a:r>
              <a:rPr lang="en-US" sz="1200" dirty="0" smtClean="0">
                <a:solidFill>
                  <a:schemeClr val="tx1"/>
                </a:solidFill>
              </a:rPr>
              <a:t> check </a:t>
            </a:r>
            <a:r>
              <a:rPr lang="en-US" sz="1200" dirty="0" err="1" smtClean="0">
                <a:solidFill>
                  <a:schemeClr val="tx1"/>
                </a:solidFill>
              </a:rPr>
              <a:t>Tính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vào</a:t>
            </a:r>
            <a:r>
              <a:rPr lang="en-US" sz="1200" dirty="0" smtClean="0">
                <a:solidFill>
                  <a:schemeClr val="tx1"/>
                </a:solidFill>
              </a:rPr>
              <a:t> chi </a:t>
            </a:r>
            <a:r>
              <a:rPr lang="en-US" sz="1200" dirty="0" err="1" smtClean="0">
                <a:solidFill>
                  <a:schemeClr val="tx1"/>
                </a:solidFill>
              </a:rPr>
              <a:t>phí</a:t>
            </a:r>
            <a:r>
              <a:rPr lang="en-US" sz="1200" dirty="0" smtClean="0">
                <a:solidFill>
                  <a:schemeClr val="tx1"/>
                </a:solidFill>
              </a:rPr>
              <a:t>. </a:t>
            </a:r>
            <a:r>
              <a:rPr lang="en-US" sz="1200" dirty="0" err="1" smtClean="0">
                <a:solidFill>
                  <a:schemeClr val="tx1"/>
                </a:solidFill>
              </a:rPr>
              <a:t>Sau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đó</a:t>
            </a:r>
            <a:r>
              <a:rPr lang="en-US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</a:rPr>
              <a:t>nếu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sửa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Phiếu</a:t>
            </a:r>
            <a:r>
              <a:rPr lang="en-US" sz="1200" dirty="0" smtClean="0">
                <a:solidFill>
                  <a:schemeClr val="tx1"/>
                </a:solidFill>
              </a:rPr>
              <a:t> chi, </a:t>
            </a:r>
            <a:r>
              <a:rPr lang="en-US" sz="1200" dirty="0" err="1" smtClean="0">
                <a:solidFill>
                  <a:schemeClr val="tx1"/>
                </a:solidFill>
              </a:rPr>
              <a:t>bỏ</a:t>
            </a:r>
            <a:r>
              <a:rPr lang="en-US" sz="1200" dirty="0" smtClean="0">
                <a:solidFill>
                  <a:schemeClr val="tx1"/>
                </a:solidFill>
              </a:rPr>
              <a:t> check </a:t>
            </a:r>
            <a:r>
              <a:rPr lang="en-US" sz="1200" dirty="0" err="1" smtClean="0">
                <a:solidFill>
                  <a:schemeClr val="tx1"/>
                </a:solidFill>
              </a:rPr>
              <a:t>đi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thì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không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cập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nhật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gì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Bảng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tổng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hợp</a:t>
            </a:r>
            <a:r>
              <a:rPr lang="en-US" sz="1200" dirty="0" smtClean="0">
                <a:solidFill>
                  <a:schemeClr val="tx1"/>
                </a:solidFill>
              </a:rPr>
              <a:t> chi </a:t>
            </a:r>
            <a:r>
              <a:rPr lang="en-US" sz="1200" dirty="0" err="1" smtClean="0">
                <a:solidFill>
                  <a:schemeClr val="tx1"/>
                </a:solidFill>
              </a:rPr>
              <a:t>phí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đã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sinh</a:t>
            </a:r>
            <a:r>
              <a:rPr lang="en-US" sz="1200" dirty="0" smtClean="0">
                <a:solidFill>
                  <a:schemeClr val="tx1"/>
                </a:solidFill>
              </a:rPr>
              <a:t>. </a:t>
            </a:r>
            <a:r>
              <a:rPr lang="en-US" sz="1200" dirty="0" err="1" smtClean="0">
                <a:solidFill>
                  <a:schemeClr val="tx1"/>
                </a:solidFill>
              </a:rPr>
              <a:t>Còn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</a:rPr>
              <a:t>nếu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xóa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Phiếu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chi </a:t>
            </a:r>
            <a:r>
              <a:rPr lang="en-US" sz="1200" dirty="0" err="1" smtClean="0">
                <a:solidFill>
                  <a:schemeClr val="tx1"/>
                </a:solidFill>
              </a:rPr>
              <a:t>thì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chỉ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xóa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tham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chiếu</a:t>
            </a:r>
            <a:r>
              <a:rPr lang="en-US" sz="1200" dirty="0">
                <a:solidFill>
                  <a:schemeClr val="tx1"/>
                </a:solidFill>
              </a:rPr>
              <a:t> ở </a:t>
            </a:r>
            <a:r>
              <a:rPr lang="en-US" sz="1200" dirty="0" err="1" smtClean="0">
                <a:solidFill>
                  <a:schemeClr val="tx1"/>
                </a:solidFill>
              </a:rPr>
              <a:t>Bảng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tổng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hợp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chi </a:t>
            </a:r>
            <a:r>
              <a:rPr lang="en-US" sz="1200" dirty="0" err="1" smtClean="0">
                <a:solidFill>
                  <a:schemeClr val="tx1"/>
                </a:solidFill>
              </a:rPr>
              <a:t>phí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đã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sinh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  + </a:t>
            </a:r>
            <a:r>
              <a:rPr lang="en-US" sz="1200" dirty="0" err="1" smtClean="0">
                <a:solidFill>
                  <a:schemeClr val="tx1"/>
                </a:solidFill>
              </a:rPr>
              <a:t>Trường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hợp</a:t>
            </a:r>
            <a:r>
              <a:rPr lang="en-US" sz="1200" dirty="0" smtClean="0">
                <a:solidFill>
                  <a:schemeClr val="tx1"/>
                </a:solidFill>
              </a:rPr>
              <a:t>: </a:t>
            </a:r>
            <a:r>
              <a:rPr lang="en-US" sz="1200" dirty="0" err="1" smtClean="0">
                <a:solidFill>
                  <a:schemeClr val="tx1"/>
                </a:solidFill>
              </a:rPr>
              <a:t>Thêm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mới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Phiếu</a:t>
            </a:r>
            <a:r>
              <a:rPr lang="en-US" sz="1200" dirty="0" smtClean="0">
                <a:solidFill>
                  <a:schemeClr val="tx1"/>
                </a:solidFill>
              </a:rPr>
              <a:t> chi, </a:t>
            </a:r>
            <a:r>
              <a:rPr lang="en-US" sz="1200" dirty="0" err="1" smtClean="0">
                <a:solidFill>
                  <a:schemeClr val="tx1"/>
                </a:solidFill>
              </a:rPr>
              <a:t>không</a:t>
            </a:r>
            <a:r>
              <a:rPr lang="en-US" sz="1200" dirty="0" smtClean="0">
                <a:solidFill>
                  <a:schemeClr val="tx1"/>
                </a:solidFill>
              </a:rPr>
              <a:t> check </a:t>
            </a:r>
            <a:r>
              <a:rPr lang="en-US" sz="1200" dirty="0" err="1" smtClean="0">
                <a:solidFill>
                  <a:schemeClr val="tx1"/>
                </a:solidFill>
              </a:rPr>
              <a:t>Tính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vào</a:t>
            </a:r>
            <a:r>
              <a:rPr lang="en-US" sz="1200" dirty="0" smtClean="0">
                <a:solidFill>
                  <a:schemeClr val="tx1"/>
                </a:solidFill>
              </a:rPr>
              <a:t> chi </a:t>
            </a:r>
            <a:r>
              <a:rPr lang="en-US" sz="1200" dirty="0" err="1" smtClean="0">
                <a:solidFill>
                  <a:schemeClr val="tx1"/>
                </a:solidFill>
              </a:rPr>
              <a:t>phí</a:t>
            </a:r>
            <a:r>
              <a:rPr lang="en-US" sz="1200" dirty="0" smtClean="0">
                <a:solidFill>
                  <a:schemeClr val="tx1"/>
                </a:solidFill>
              </a:rPr>
              <a:t>. </a:t>
            </a:r>
            <a:r>
              <a:rPr lang="en-US" sz="1200" dirty="0" err="1" smtClean="0">
                <a:solidFill>
                  <a:schemeClr val="tx1"/>
                </a:solidFill>
              </a:rPr>
              <a:t>Sau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đó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sửa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Phiếu</a:t>
            </a:r>
            <a:r>
              <a:rPr lang="en-US" sz="1200" dirty="0" smtClean="0">
                <a:solidFill>
                  <a:schemeClr val="tx1"/>
                </a:solidFill>
              </a:rPr>
              <a:t> chi, </a:t>
            </a:r>
            <a:r>
              <a:rPr lang="en-US" sz="1200" dirty="0" err="1" smtClean="0">
                <a:solidFill>
                  <a:schemeClr val="tx1"/>
                </a:solidFill>
              </a:rPr>
              <a:t>chọn</a:t>
            </a:r>
            <a:r>
              <a:rPr lang="en-US" sz="1200" dirty="0" smtClean="0">
                <a:solidFill>
                  <a:schemeClr val="tx1"/>
                </a:solidFill>
              </a:rPr>
              <a:t> check </a:t>
            </a:r>
            <a:r>
              <a:rPr lang="en-US" sz="1200" dirty="0" err="1" smtClean="0">
                <a:solidFill>
                  <a:schemeClr val="tx1"/>
                </a:solidFill>
              </a:rPr>
              <a:t>Tính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vào</a:t>
            </a:r>
            <a:r>
              <a:rPr lang="en-US" sz="1200" dirty="0" smtClean="0">
                <a:solidFill>
                  <a:schemeClr val="tx1"/>
                </a:solidFill>
              </a:rPr>
              <a:t> chi </a:t>
            </a:r>
            <a:r>
              <a:rPr lang="en-US" sz="1200" dirty="0" err="1" smtClean="0">
                <a:solidFill>
                  <a:schemeClr val="tx1"/>
                </a:solidFill>
              </a:rPr>
              <a:t>phí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thì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kiểm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tra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xem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đã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có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Bảng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tổng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hợp</a:t>
            </a:r>
            <a:r>
              <a:rPr lang="en-US" sz="1200" dirty="0" smtClean="0">
                <a:solidFill>
                  <a:schemeClr val="tx1"/>
                </a:solidFill>
              </a:rPr>
              <a:t> chi </a:t>
            </a:r>
            <a:r>
              <a:rPr lang="en-US" sz="1200" dirty="0" err="1" smtClean="0">
                <a:solidFill>
                  <a:schemeClr val="tx1"/>
                </a:solidFill>
              </a:rPr>
              <a:t>phí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nào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có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tham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chiếu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Phiếu</a:t>
            </a:r>
            <a:r>
              <a:rPr lang="en-US" sz="1200" dirty="0" smtClean="0">
                <a:solidFill>
                  <a:schemeClr val="tx1"/>
                </a:solidFill>
              </a:rPr>
              <a:t> chi </a:t>
            </a:r>
            <a:r>
              <a:rPr lang="en-US" sz="1200" dirty="0" err="1" smtClean="0">
                <a:solidFill>
                  <a:schemeClr val="tx1"/>
                </a:solidFill>
              </a:rPr>
              <a:t>này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chưa</a:t>
            </a:r>
            <a:r>
              <a:rPr lang="en-US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</a:rPr>
              <a:t>nếu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có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rồi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thì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thôi</a:t>
            </a:r>
            <a:r>
              <a:rPr lang="en-US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</a:rPr>
              <a:t>nếu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chưa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có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thì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sinh</a:t>
            </a:r>
            <a:r>
              <a:rPr lang="en-US" sz="1200" dirty="0" smtClean="0">
                <a:solidFill>
                  <a:schemeClr val="tx1"/>
                </a:solidFill>
              </a:rPr>
              <a:t> 1 </a:t>
            </a:r>
            <a:r>
              <a:rPr lang="en-US" sz="1200" dirty="0" err="1" smtClean="0">
                <a:solidFill>
                  <a:schemeClr val="tx1"/>
                </a:solidFill>
              </a:rPr>
              <a:t>Bảng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tổng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hợp</a:t>
            </a:r>
            <a:r>
              <a:rPr lang="en-US" sz="1200" dirty="0" smtClean="0">
                <a:solidFill>
                  <a:schemeClr val="tx1"/>
                </a:solidFill>
              </a:rPr>
              <a:t> chi </a:t>
            </a:r>
            <a:r>
              <a:rPr lang="en-US" sz="1200" dirty="0" err="1" smtClean="0">
                <a:solidFill>
                  <a:schemeClr val="tx1"/>
                </a:solidFill>
              </a:rPr>
              <a:t>phí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tương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ứng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-</a:t>
            </a:r>
            <a:r>
              <a:rPr lang="en-US" sz="1200" dirty="0" err="1">
                <a:solidFill>
                  <a:schemeClr val="tx1"/>
                </a:solidFill>
              </a:rPr>
              <a:t>Nếu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có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check </a:t>
            </a:r>
            <a:r>
              <a:rPr lang="en-US" sz="1200" dirty="0" err="1" smtClean="0">
                <a:solidFill>
                  <a:schemeClr val="tx1"/>
                </a:solidFill>
              </a:rPr>
              <a:t>Tính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vào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công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nợ</a:t>
            </a:r>
            <a:r>
              <a:rPr lang="en-US" sz="1200" dirty="0" smtClean="0">
                <a:solidFill>
                  <a:schemeClr val="tx1"/>
                </a:solidFill>
              </a:rPr>
              <a:t> “</a:t>
            </a:r>
            <a:r>
              <a:rPr lang="en-US" sz="1200" dirty="0" err="1" smtClean="0">
                <a:solidFill>
                  <a:schemeClr val="tx1"/>
                </a:solidFill>
              </a:rPr>
              <a:t>Công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nợ</a:t>
            </a:r>
            <a:r>
              <a:rPr lang="en-US" sz="1200" dirty="0">
                <a:solidFill>
                  <a:schemeClr val="tx1"/>
                </a:solidFill>
              </a:rPr>
              <a:t>” </a:t>
            </a:r>
            <a:r>
              <a:rPr lang="en-US" sz="1200" dirty="0" err="1">
                <a:solidFill>
                  <a:schemeClr val="tx1"/>
                </a:solidFill>
              </a:rPr>
              <a:t>thì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phiếu</a:t>
            </a:r>
            <a:r>
              <a:rPr lang="en-US" sz="1200" dirty="0">
                <a:solidFill>
                  <a:schemeClr val="tx1"/>
                </a:solidFill>
              </a:rPr>
              <a:t> chi </a:t>
            </a:r>
            <a:r>
              <a:rPr lang="en-US" sz="1200" dirty="0" err="1">
                <a:solidFill>
                  <a:schemeClr val="tx1"/>
                </a:solidFill>
              </a:rPr>
              <a:t>được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tạo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sẽ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hạch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toán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bù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trừ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vào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công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nợ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của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đối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tượng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đã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chọn</a:t>
            </a:r>
            <a:r>
              <a:rPr lang="en-US" sz="12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+ </a:t>
            </a:r>
            <a:r>
              <a:rPr lang="en-US" sz="1200" dirty="0" err="1" smtClean="0">
                <a:solidFill>
                  <a:schemeClr val="tx1"/>
                </a:solidFill>
              </a:rPr>
              <a:t>Nếu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là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khách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hàng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 smtClean="0">
                <a:solidFill>
                  <a:schemeClr val="tx1"/>
                </a:solidFill>
              </a:rPr>
              <a:t>phiếu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chi </a:t>
            </a:r>
            <a:r>
              <a:rPr lang="en-US" sz="1200" dirty="0" err="1" smtClean="0">
                <a:solidFill>
                  <a:schemeClr val="tx1"/>
                </a:solidFill>
              </a:rPr>
              <a:t>này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đ</a:t>
            </a:r>
            <a:r>
              <a:rPr lang="vi-VN" sz="1200" dirty="0" smtClean="0">
                <a:solidFill>
                  <a:schemeClr val="tx1"/>
                </a:solidFill>
              </a:rPr>
              <a:t>ược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cộng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vào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cột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Số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nợ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tăng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của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công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nợ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khách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hàng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+ </a:t>
            </a:r>
            <a:r>
              <a:rPr lang="en-US" sz="1200" dirty="0" err="1" smtClean="0">
                <a:solidFill>
                  <a:schemeClr val="tx1"/>
                </a:solidFill>
              </a:rPr>
              <a:t>Nếu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là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nhà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cung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cấp</a:t>
            </a:r>
            <a:r>
              <a:rPr lang="en-US" sz="1200" dirty="0" smtClean="0">
                <a:solidFill>
                  <a:schemeClr val="tx1"/>
                </a:solidFill>
              </a:rPr>
              <a:t>/</a:t>
            </a:r>
            <a:r>
              <a:rPr lang="en-US" sz="1200" dirty="0" err="1" smtClean="0">
                <a:solidFill>
                  <a:schemeClr val="tx1"/>
                </a:solidFill>
              </a:rPr>
              <a:t>đối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tác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giao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hàng</a:t>
            </a:r>
            <a:r>
              <a:rPr lang="en-US" sz="1200" dirty="0" smtClean="0">
                <a:solidFill>
                  <a:schemeClr val="tx1"/>
                </a:solidFill>
              </a:rPr>
              <a:t>: </a:t>
            </a:r>
            <a:r>
              <a:rPr lang="en-US" sz="1200" dirty="0" err="1" smtClean="0">
                <a:solidFill>
                  <a:schemeClr val="tx1"/>
                </a:solidFill>
              </a:rPr>
              <a:t>phiếu</a:t>
            </a:r>
            <a:r>
              <a:rPr lang="en-US" sz="1200" dirty="0">
                <a:solidFill>
                  <a:schemeClr val="tx1"/>
                </a:solidFill>
              </a:rPr>
              <a:t> chi </a:t>
            </a:r>
            <a:r>
              <a:rPr lang="en-US" sz="1200" dirty="0" err="1" smtClean="0">
                <a:solidFill>
                  <a:schemeClr val="tx1"/>
                </a:solidFill>
              </a:rPr>
              <a:t>này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đ</a:t>
            </a:r>
            <a:r>
              <a:rPr lang="vi-VN" sz="1200" dirty="0" smtClean="0">
                <a:solidFill>
                  <a:schemeClr val="tx1"/>
                </a:solidFill>
              </a:rPr>
              <a:t>ư</a:t>
            </a:r>
            <a:r>
              <a:rPr lang="en-US" sz="1200" dirty="0" err="1" smtClean="0">
                <a:solidFill>
                  <a:schemeClr val="tx1"/>
                </a:solidFill>
              </a:rPr>
              <a:t>cọ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cộng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vào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cột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Số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nợ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giảm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của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công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nợ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nhà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cung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cấp</a:t>
            </a:r>
            <a:r>
              <a:rPr lang="en-US" sz="1200" dirty="0" smtClean="0">
                <a:solidFill>
                  <a:schemeClr val="tx1"/>
                </a:solidFill>
              </a:rPr>
              <a:t>/</a:t>
            </a:r>
            <a:r>
              <a:rPr lang="en-US" sz="1200" dirty="0" err="1" smtClean="0">
                <a:solidFill>
                  <a:schemeClr val="tx1"/>
                </a:solidFill>
              </a:rPr>
              <a:t>đối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tác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giao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hàng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0" y="4675140"/>
            <a:ext cx="5359686" cy="2106660"/>
          </a:xfrm>
          <a:prstGeom prst="wedgeRectCallout">
            <a:avLst>
              <a:gd name="adj1" fmla="val -48121"/>
              <a:gd name="adj2" fmla="val 4349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chemeClr val="tx1"/>
                </a:solidFill>
              </a:rPr>
              <a:t>Trường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hợp</a:t>
            </a:r>
            <a:r>
              <a:rPr lang="en-US" sz="1200" b="1" dirty="0">
                <a:solidFill>
                  <a:schemeClr val="tx1"/>
                </a:solidFill>
              </a:rPr>
              <a:t> NSD </a:t>
            </a:r>
            <a:r>
              <a:rPr lang="en-US" sz="1200" b="1" dirty="0" err="1">
                <a:solidFill>
                  <a:schemeClr val="tx1"/>
                </a:solidFill>
              </a:rPr>
              <a:t>chuyển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mục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đích</a:t>
            </a:r>
            <a:r>
              <a:rPr lang="en-US" sz="1200" b="1" dirty="0">
                <a:solidFill>
                  <a:schemeClr val="tx1"/>
                </a:solidFill>
              </a:rPr>
              <a:t> chi sang “</a:t>
            </a:r>
            <a:r>
              <a:rPr lang="en-US" sz="1200" b="1" dirty="0" err="1">
                <a:solidFill>
                  <a:schemeClr val="tx1"/>
                </a:solidFill>
              </a:rPr>
              <a:t>Khác</a:t>
            </a:r>
            <a:r>
              <a:rPr lang="en-US" sz="1200" b="1" dirty="0">
                <a:solidFill>
                  <a:schemeClr val="tx1"/>
                </a:solidFill>
              </a:rPr>
              <a:t>” </a:t>
            </a:r>
            <a:r>
              <a:rPr lang="en-US" sz="1200" b="1" dirty="0" err="1">
                <a:solidFill>
                  <a:schemeClr val="tx1"/>
                </a:solidFill>
              </a:rPr>
              <a:t>sau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khi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đã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chọn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hóa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đơn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trả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nợ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thì</a:t>
            </a:r>
            <a:r>
              <a:rPr lang="en-US" sz="12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1200" dirty="0">
                <a:solidFill>
                  <a:schemeClr val="tx1"/>
                </a:solidFill>
              </a:rPr>
              <a:t>-</a:t>
            </a:r>
            <a:r>
              <a:rPr lang="en-US" sz="1200" dirty="0" err="1">
                <a:solidFill>
                  <a:schemeClr val="tx1"/>
                </a:solidFill>
              </a:rPr>
              <a:t>Phần</a:t>
            </a:r>
            <a:r>
              <a:rPr lang="en-US" sz="1200" dirty="0">
                <a:solidFill>
                  <a:schemeClr val="tx1"/>
                </a:solidFill>
              </a:rPr>
              <a:t> “</a:t>
            </a:r>
            <a:r>
              <a:rPr lang="en-US" sz="1200" dirty="0" err="1">
                <a:solidFill>
                  <a:schemeClr val="tx1"/>
                </a:solidFill>
              </a:rPr>
              <a:t>Thông</a:t>
            </a:r>
            <a:r>
              <a:rPr lang="en-US" sz="1200" dirty="0">
                <a:solidFill>
                  <a:schemeClr val="tx1"/>
                </a:solidFill>
              </a:rPr>
              <a:t> tin </a:t>
            </a:r>
            <a:r>
              <a:rPr lang="en-US" sz="1200" dirty="0" err="1">
                <a:solidFill>
                  <a:schemeClr val="tx1"/>
                </a:solidFill>
              </a:rPr>
              <a:t>chung</a:t>
            </a:r>
            <a:r>
              <a:rPr lang="en-US" sz="1200" dirty="0">
                <a:solidFill>
                  <a:schemeClr val="tx1"/>
                </a:solidFill>
              </a:rPr>
              <a:t>”, “</a:t>
            </a:r>
            <a:r>
              <a:rPr lang="en-US" sz="1200" dirty="0" err="1">
                <a:solidFill>
                  <a:schemeClr val="tx1"/>
                </a:solidFill>
              </a:rPr>
              <a:t>Chứng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từ</a:t>
            </a:r>
            <a:r>
              <a:rPr lang="en-US" sz="1200" dirty="0">
                <a:solidFill>
                  <a:schemeClr val="tx1"/>
                </a:solidFill>
              </a:rPr>
              <a:t>”, “Chi </a:t>
            </a:r>
            <a:r>
              <a:rPr lang="en-US" sz="1200" dirty="0" err="1">
                <a:solidFill>
                  <a:schemeClr val="tx1"/>
                </a:solidFill>
              </a:rPr>
              <a:t>tiết</a:t>
            </a:r>
            <a:r>
              <a:rPr lang="en-US" sz="1200" dirty="0">
                <a:solidFill>
                  <a:schemeClr val="tx1"/>
                </a:solidFill>
              </a:rPr>
              <a:t>-Tab chi </a:t>
            </a:r>
            <a:r>
              <a:rPr lang="en-US" sz="1200" dirty="0" err="1">
                <a:solidFill>
                  <a:schemeClr val="tx1"/>
                </a:solidFill>
              </a:rPr>
              <a:t>tiết</a:t>
            </a:r>
            <a:r>
              <a:rPr lang="en-US" sz="1200" dirty="0">
                <a:solidFill>
                  <a:schemeClr val="tx1"/>
                </a:solidFill>
              </a:rPr>
              <a:t>” </a:t>
            </a:r>
            <a:r>
              <a:rPr lang="en-US" sz="1200" dirty="0" err="1">
                <a:solidFill>
                  <a:schemeClr val="tx1"/>
                </a:solidFill>
              </a:rPr>
              <a:t>hiển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thị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giống</a:t>
            </a:r>
            <a:r>
              <a:rPr lang="en-US" sz="1200" dirty="0">
                <a:solidFill>
                  <a:schemeClr val="tx1"/>
                </a:solidFill>
              </a:rPr>
              <a:t>  form “</a:t>
            </a:r>
            <a:r>
              <a:rPr lang="en-US" sz="1200" dirty="0" err="1">
                <a:solidFill>
                  <a:schemeClr val="tx1"/>
                </a:solidFill>
              </a:rPr>
              <a:t>Thêm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phiếu</a:t>
            </a:r>
            <a:r>
              <a:rPr lang="en-US" sz="1200" dirty="0">
                <a:solidFill>
                  <a:schemeClr val="tx1"/>
                </a:solidFill>
              </a:rPr>
              <a:t> chi – </a:t>
            </a:r>
            <a:r>
              <a:rPr lang="en-US" sz="1200" dirty="0" err="1">
                <a:solidFill>
                  <a:schemeClr val="tx1"/>
                </a:solidFill>
              </a:rPr>
              <a:t>Trả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nợ</a:t>
            </a:r>
            <a:r>
              <a:rPr lang="en-US" sz="1200" dirty="0">
                <a:solidFill>
                  <a:schemeClr val="tx1"/>
                </a:solidFill>
              </a:rPr>
              <a:t>”.</a:t>
            </a:r>
          </a:p>
          <a:p>
            <a:r>
              <a:rPr lang="en-US" sz="1200" dirty="0">
                <a:solidFill>
                  <a:schemeClr val="tx1"/>
                </a:solidFill>
              </a:rPr>
              <a:t>-</a:t>
            </a:r>
            <a:r>
              <a:rPr lang="en-US" sz="1200" dirty="0" err="1">
                <a:solidFill>
                  <a:schemeClr val="tx1"/>
                </a:solidFill>
              </a:rPr>
              <a:t>Phần</a:t>
            </a:r>
            <a:r>
              <a:rPr lang="en-US" sz="1200" dirty="0">
                <a:solidFill>
                  <a:schemeClr val="tx1"/>
                </a:solidFill>
              </a:rPr>
              <a:t> “Chi </a:t>
            </a:r>
            <a:r>
              <a:rPr lang="en-US" sz="1200" dirty="0" err="1">
                <a:solidFill>
                  <a:schemeClr val="tx1"/>
                </a:solidFill>
              </a:rPr>
              <a:t>tiết</a:t>
            </a:r>
            <a:r>
              <a:rPr lang="en-US" sz="1200" dirty="0">
                <a:solidFill>
                  <a:schemeClr val="tx1"/>
                </a:solidFill>
              </a:rPr>
              <a:t> - Tab chi </a:t>
            </a:r>
            <a:r>
              <a:rPr lang="en-US" sz="1200" dirty="0" err="1">
                <a:solidFill>
                  <a:schemeClr val="tx1"/>
                </a:solidFill>
              </a:rPr>
              <a:t>tiết</a:t>
            </a:r>
            <a:r>
              <a:rPr lang="en-US" sz="1200" dirty="0">
                <a:solidFill>
                  <a:schemeClr val="tx1"/>
                </a:solidFill>
              </a:rPr>
              <a:t>” </a:t>
            </a:r>
            <a:r>
              <a:rPr lang="en-US" sz="1200" dirty="0" err="1">
                <a:solidFill>
                  <a:schemeClr val="tx1"/>
                </a:solidFill>
              </a:rPr>
              <a:t>cho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phép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sửa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sz="1200" dirty="0">
                <a:solidFill>
                  <a:schemeClr val="tx1"/>
                </a:solidFill>
              </a:rPr>
              <a:t>-Tick </a:t>
            </a:r>
            <a:r>
              <a:rPr lang="en-US" sz="1200" dirty="0" err="1">
                <a:solidFill>
                  <a:schemeClr val="tx1"/>
                </a:solidFill>
              </a:rPr>
              <a:t>vào</a:t>
            </a:r>
            <a:r>
              <a:rPr lang="en-US" sz="1200" dirty="0">
                <a:solidFill>
                  <a:schemeClr val="tx1"/>
                </a:solidFill>
              </a:rPr>
              <a:t> “</a:t>
            </a:r>
            <a:r>
              <a:rPr lang="en-US" sz="1200" dirty="0" err="1">
                <a:solidFill>
                  <a:schemeClr val="tx1"/>
                </a:solidFill>
              </a:rPr>
              <a:t>Tính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vào</a:t>
            </a:r>
            <a:r>
              <a:rPr lang="en-US" sz="1200" dirty="0">
                <a:solidFill>
                  <a:schemeClr val="tx1"/>
                </a:solidFill>
              </a:rPr>
              <a:t>”, enable </a:t>
            </a:r>
            <a:r>
              <a:rPr lang="en-US" sz="1200" dirty="0" err="1">
                <a:solidFill>
                  <a:schemeClr val="tx1"/>
                </a:solidFill>
              </a:rPr>
              <a:t>combobox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giá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trị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trong</a:t>
            </a:r>
            <a:r>
              <a:rPr lang="en-US" sz="1200" dirty="0">
                <a:solidFill>
                  <a:schemeClr val="tx1"/>
                </a:solidFill>
              </a:rPr>
              <a:t> combo </a:t>
            </a:r>
            <a:r>
              <a:rPr lang="en-US" sz="1200" dirty="0" err="1">
                <a:solidFill>
                  <a:schemeClr val="tx1"/>
                </a:solidFill>
              </a:rPr>
              <a:t>có“Công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nợ</a:t>
            </a:r>
            <a:r>
              <a:rPr lang="en-US" sz="1200" dirty="0">
                <a:solidFill>
                  <a:schemeClr val="tx1"/>
                </a:solidFill>
              </a:rPr>
              <a:t>”(</a:t>
            </a:r>
            <a:r>
              <a:rPr lang="en-US" sz="1200" dirty="0" err="1">
                <a:solidFill>
                  <a:schemeClr val="tx1"/>
                </a:solidFill>
              </a:rPr>
              <a:t>mặc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định</a:t>
            </a:r>
            <a:r>
              <a:rPr lang="en-US" sz="1200" dirty="0">
                <a:solidFill>
                  <a:schemeClr val="tx1"/>
                </a:solidFill>
              </a:rPr>
              <a:t>) </a:t>
            </a:r>
            <a:r>
              <a:rPr lang="en-US" sz="1200" dirty="0" err="1">
                <a:solidFill>
                  <a:schemeClr val="tx1"/>
                </a:solidFill>
              </a:rPr>
              <a:t>và</a:t>
            </a:r>
            <a:r>
              <a:rPr lang="en-US" sz="1200" dirty="0">
                <a:solidFill>
                  <a:schemeClr val="tx1"/>
                </a:solidFill>
              </a:rPr>
              <a:t> “Chi </a:t>
            </a:r>
            <a:r>
              <a:rPr lang="en-US" sz="1200" dirty="0" err="1">
                <a:solidFill>
                  <a:schemeClr val="tx1"/>
                </a:solidFill>
              </a:rPr>
              <a:t>phí</a:t>
            </a:r>
            <a:r>
              <a:rPr lang="en-US" sz="1200" dirty="0">
                <a:solidFill>
                  <a:schemeClr val="tx1"/>
                </a:solidFill>
              </a:rPr>
              <a:t>”.</a:t>
            </a:r>
          </a:p>
          <a:p>
            <a:r>
              <a:rPr lang="en-US" sz="1200" b="1" dirty="0" err="1">
                <a:solidFill>
                  <a:schemeClr val="tx1"/>
                </a:solidFill>
              </a:rPr>
              <a:t>Trường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hợp</a:t>
            </a:r>
            <a:r>
              <a:rPr lang="en-US" sz="1200" b="1" dirty="0">
                <a:solidFill>
                  <a:schemeClr val="tx1"/>
                </a:solidFill>
              </a:rPr>
              <a:t> NSD </a:t>
            </a:r>
            <a:r>
              <a:rPr lang="en-US" sz="1200" b="1" dirty="0" err="1">
                <a:solidFill>
                  <a:schemeClr val="tx1"/>
                </a:solidFill>
              </a:rPr>
              <a:t>chuyển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mục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đích</a:t>
            </a:r>
            <a:r>
              <a:rPr lang="en-US" sz="1200" b="1" dirty="0">
                <a:solidFill>
                  <a:schemeClr val="tx1"/>
                </a:solidFill>
              </a:rPr>
              <a:t> chi sang ”</a:t>
            </a:r>
            <a:r>
              <a:rPr lang="en-US" sz="1200" b="1" dirty="0" err="1">
                <a:solidFill>
                  <a:schemeClr val="tx1"/>
                </a:solidFill>
              </a:rPr>
              <a:t>Trả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nợ</a:t>
            </a:r>
            <a:r>
              <a:rPr lang="en-US" sz="1200" b="1" dirty="0">
                <a:solidFill>
                  <a:schemeClr val="tx1"/>
                </a:solidFill>
              </a:rPr>
              <a:t>” </a:t>
            </a:r>
            <a:r>
              <a:rPr lang="en-US" sz="1200" b="1" dirty="0" err="1">
                <a:solidFill>
                  <a:schemeClr val="tx1"/>
                </a:solidFill>
              </a:rPr>
              <a:t>thì</a:t>
            </a:r>
            <a:r>
              <a:rPr lang="en-US" sz="12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1200" dirty="0">
                <a:solidFill>
                  <a:schemeClr val="tx1"/>
                </a:solidFill>
              </a:rPr>
              <a:t>-</a:t>
            </a:r>
            <a:r>
              <a:rPr lang="en-US" sz="1200" dirty="0" err="1">
                <a:solidFill>
                  <a:schemeClr val="tx1"/>
                </a:solidFill>
              </a:rPr>
              <a:t>Giữ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thông</a:t>
            </a:r>
            <a:r>
              <a:rPr lang="en-US" sz="1200" dirty="0">
                <a:solidFill>
                  <a:schemeClr val="tx1"/>
                </a:solidFill>
              </a:rPr>
              <a:t> tin </a:t>
            </a:r>
            <a:r>
              <a:rPr lang="en-US" sz="1200" dirty="0" err="1">
                <a:solidFill>
                  <a:schemeClr val="tx1"/>
                </a:solidFill>
              </a:rPr>
              <a:t>của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phần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Chứng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từ</a:t>
            </a:r>
            <a:r>
              <a:rPr lang="en-US" sz="1200" dirty="0">
                <a:solidFill>
                  <a:schemeClr val="tx1"/>
                </a:solidFill>
              </a:rPr>
              <a:t> (</a:t>
            </a:r>
            <a:r>
              <a:rPr lang="en-US" sz="1200" dirty="0" err="1">
                <a:solidFill>
                  <a:schemeClr val="tx1"/>
                </a:solidFill>
              </a:rPr>
              <a:t>không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hiển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thị</a:t>
            </a:r>
            <a:r>
              <a:rPr lang="en-US" sz="1200" dirty="0">
                <a:solidFill>
                  <a:schemeClr val="tx1"/>
                </a:solidFill>
              </a:rPr>
              <a:t> check box </a:t>
            </a:r>
            <a:r>
              <a:rPr lang="en-US" sz="1200" dirty="0" err="1">
                <a:solidFill>
                  <a:schemeClr val="tx1"/>
                </a:solidFill>
              </a:rPr>
              <a:t>và</a:t>
            </a:r>
            <a:r>
              <a:rPr lang="en-US" sz="1200" dirty="0">
                <a:solidFill>
                  <a:schemeClr val="tx1"/>
                </a:solidFill>
              </a:rPr>
              <a:t> combo “</a:t>
            </a:r>
            <a:r>
              <a:rPr lang="en-US" sz="1200" dirty="0" err="1">
                <a:solidFill>
                  <a:schemeClr val="tx1"/>
                </a:solidFill>
              </a:rPr>
              <a:t>Tính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vào</a:t>
            </a:r>
            <a:r>
              <a:rPr lang="en-US" sz="1200" dirty="0">
                <a:solidFill>
                  <a:schemeClr val="tx1"/>
                </a:solidFill>
              </a:rPr>
              <a:t>” ). </a:t>
            </a:r>
          </a:p>
          <a:p>
            <a:r>
              <a:rPr lang="en-US" sz="1200" dirty="0">
                <a:solidFill>
                  <a:schemeClr val="tx1"/>
                </a:solidFill>
              </a:rPr>
              <a:t>-</a:t>
            </a:r>
            <a:r>
              <a:rPr lang="en-US" sz="1200" dirty="0" err="1">
                <a:solidFill>
                  <a:schemeClr val="tx1"/>
                </a:solidFill>
              </a:rPr>
              <a:t>Phần</a:t>
            </a:r>
            <a:r>
              <a:rPr lang="en-US" sz="1200" dirty="0">
                <a:solidFill>
                  <a:schemeClr val="tx1"/>
                </a:solidFill>
              </a:rPr>
              <a:t> “</a:t>
            </a:r>
            <a:r>
              <a:rPr lang="en-US" sz="1200" dirty="0" err="1">
                <a:solidFill>
                  <a:schemeClr val="tx1"/>
                </a:solidFill>
              </a:rPr>
              <a:t>Thông</a:t>
            </a:r>
            <a:r>
              <a:rPr lang="en-US" sz="1200" dirty="0">
                <a:solidFill>
                  <a:schemeClr val="tx1"/>
                </a:solidFill>
              </a:rPr>
              <a:t> tin </a:t>
            </a:r>
            <a:r>
              <a:rPr lang="en-US" sz="1200" dirty="0" err="1">
                <a:solidFill>
                  <a:schemeClr val="tx1"/>
                </a:solidFill>
              </a:rPr>
              <a:t>chung</a:t>
            </a:r>
            <a:r>
              <a:rPr lang="en-US" sz="1200" dirty="0">
                <a:solidFill>
                  <a:schemeClr val="tx1"/>
                </a:solidFill>
              </a:rPr>
              <a:t>” </a:t>
            </a:r>
            <a:r>
              <a:rPr lang="en-US" sz="1200" dirty="0" err="1">
                <a:solidFill>
                  <a:schemeClr val="tx1"/>
                </a:solidFill>
              </a:rPr>
              <a:t>và</a:t>
            </a:r>
            <a:r>
              <a:rPr lang="en-US" sz="1200" dirty="0">
                <a:solidFill>
                  <a:schemeClr val="tx1"/>
                </a:solidFill>
              </a:rPr>
              <a:t>  “Chi </a:t>
            </a:r>
            <a:r>
              <a:rPr lang="en-US" sz="1200" dirty="0" err="1">
                <a:solidFill>
                  <a:schemeClr val="tx1"/>
                </a:solidFill>
              </a:rPr>
              <a:t>tiết</a:t>
            </a:r>
            <a:r>
              <a:rPr lang="en-US" sz="1200" dirty="0">
                <a:solidFill>
                  <a:schemeClr val="tx1"/>
                </a:solidFill>
              </a:rPr>
              <a:t>” </a:t>
            </a:r>
            <a:r>
              <a:rPr lang="en-US" sz="1200" dirty="0" err="1">
                <a:solidFill>
                  <a:schemeClr val="tx1"/>
                </a:solidFill>
              </a:rPr>
              <a:t>không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có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dữ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liệu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76200" y="76200"/>
            <a:ext cx="2362200" cy="457200"/>
          </a:xfrm>
          <a:prstGeom prst="wedgeRectCallout">
            <a:avLst>
              <a:gd name="adj1" fmla="val -48870"/>
              <a:gd name="adj2" fmla="val -241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Thêm phiếu chi khác</a:t>
            </a:r>
          </a:p>
        </p:txBody>
      </p:sp>
    </p:spTree>
    <p:extLst>
      <p:ext uri="{BB962C8B-B14F-4D97-AF65-F5344CB8AC3E}">
        <p14:creationId xmlns="" xmlns:p14="http://schemas.microsoft.com/office/powerpoint/2010/main" val="43211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</TotalTime>
  <Words>2423</Words>
  <Application>Microsoft Office PowerPoint</Application>
  <PresentationFormat>On-screen Show (4:3)</PresentationFormat>
  <Paragraphs>185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NGUYEN QUANG</dc:creator>
  <cp:lastModifiedBy>phmai</cp:lastModifiedBy>
  <cp:revision>128</cp:revision>
  <dcterms:created xsi:type="dcterms:W3CDTF">2006-08-16T00:00:00Z</dcterms:created>
  <dcterms:modified xsi:type="dcterms:W3CDTF">2017-08-28T03:02:27Z</dcterms:modified>
</cp:coreProperties>
</file>