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271" r:id="rId3"/>
    <p:sldId id="277" r:id="rId4"/>
    <p:sldId id="273" r:id="rId5"/>
    <p:sldId id="278" r:id="rId6"/>
    <p:sldId id="274" r:id="rId7"/>
    <p:sldId id="275" r:id="rId8"/>
    <p:sldId id="272" r:id="rId9"/>
    <p:sldId id="27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3" d="100"/>
          <a:sy n="113" d="100"/>
        </p:scale>
        <p:origin x="-14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B3D597-AED6-4023-80FE-44D64FF4684F}" type="datetimeFigureOut">
              <a:rPr lang="en-US" smtClean="0"/>
              <a:pPr/>
              <a:t>25-Jul-17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2349A7-3395-4763-9261-C77417770A1B}" type="slidenum">
              <a:rPr lang="en-US" smtClean="0"/>
              <a:pPr/>
              <a:t>‹#›</a:t>
            </a:fld>
            <a:endParaRPr lang="en-US" dirty="0"/>
          </a:p>
        </p:txBody>
      </p:sp>
    </p:spTree>
    <p:extLst>
      <p:ext uri="{BB962C8B-B14F-4D97-AF65-F5344CB8AC3E}">
        <p14:creationId xmlns="" xmlns:p14="http://schemas.microsoft.com/office/powerpoint/2010/main" val="185828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25-Jul-17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500" dirty="0"/>
              <a:t>Danh </a:t>
            </a:r>
            <a:r>
              <a:rPr lang="en-US" sz="3500" dirty="0" smtClean="0"/>
              <a:t>sách nhập kho</a:t>
            </a:r>
            <a:endParaRPr lang="en-US" sz="3500" dirty="0"/>
          </a:p>
        </p:txBody>
      </p:sp>
      <p:sp>
        <p:nvSpPr>
          <p:cNvPr id="3" name="Content Placeholder 2"/>
          <p:cNvSpPr>
            <a:spLocks noGrp="1"/>
          </p:cNvSpPr>
          <p:nvPr>
            <p:ph idx="1"/>
          </p:nvPr>
        </p:nvSpPr>
        <p:spPr>
          <a:xfrm>
            <a:off x="44550" y="914400"/>
            <a:ext cx="3460650" cy="5867400"/>
          </a:xfrm>
        </p:spPr>
        <p:txBody>
          <a:bodyPr>
            <a:normAutofit fontScale="92500" lnSpcReduction="20000"/>
          </a:bodyPr>
          <a:lstStyle/>
          <a:p>
            <a:pPr marL="228600" indent="-228600">
              <a:buFont typeface="+mj-lt"/>
              <a:buAutoNum type="arabicPeriod"/>
            </a:pPr>
            <a:r>
              <a:rPr lang="en-US" sz="1200" b="1" dirty="0" smtClean="0"/>
              <a:t>Kỳ </a:t>
            </a:r>
            <a:r>
              <a:rPr lang="en-US" sz="1200" b="1" dirty="0"/>
              <a:t>lấy dữ </a:t>
            </a:r>
            <a:r>
              <a:rPr lang="en-US" sz="1200" b="1" dirty="0" smtClean="0"/>
              <a:t>liệu:  </a:t>
            </a:r>
          </a:p>
          <a:p>
            <a:pPr marL="0" indent="0">
              <a:buNone/>
            </a:pPr>
            <a:r>
              <a:rPr lang="vi-VN" sz="1200" dirty="0" smtClean="0"/>
              <a:t>Các </a:t>
            </a:r>
            <a:r>
              <a:rPr lang="vi-VN" sz="1200" dirty="0"/>
              <a:t>giá trị trong combobox theo thứ tự: </a:t>
            </a:r>
            <a:endParaRPr lang="en-US" sz="1200" dirty="0" smtClean="0"/>
          </a:p>
          <a:p>
            <a:pPr lvl="1"/>
            <a:r>
              <a:rPr lang="vi-VN" sz="900" dirty="0" smtClean="0"/>
              <a:t>Hôm nay, </a:t>
            </a:r>
            <a:endParaRPr lang="en-US" sz="900" dirty="0" smtClean="0"/>
          </a:p>
          <a:p>
            <a:pPr lvl="1"/>
            <a:r>
              <a:rPr lang="vi-VN" sz="900" dirty="0" smtClean="0"/>
              <a:t>Hôm qua, </a:t>
            </a:r>
            <a:endParaRPr lang="en-US" sz="900" dirty="0" smtClean="0"/>
          </a:p>
          <a:p>
            <a:pPr lvl="1"/>
            <a:r>
              <a:rPr lang="vi-VN" sz="900" dirty="0" smtClean="0"/>
              <a:t>Tuần này, </a:t>
            </a:r>
            <a:endParaRPr lang="en-US" sz="900" dirty="0" smtClean="0"/>
          </a:p>
          <a:p>
            <a:pPr lvl="1"/>
            <a:r>
              <a:rPr lang="vi-VN" sz="900" dirty="0" smtClean="0"/>
              <a:t>Tuần trước, </a:t>
            </a:r>
            <a:endParaRPr lang="en-US" sz="900" dirty="0" smtClean="0"/>
          </a:p>
          <a:p>
            <a:pPr lvl="1"/>
            <a:r>
              <a:rPr lang="vi-VN" sz="900" dirty="0" smtClean="0"/>
              <a:t>Tháng này, </a:t>
            </a:r>
            <a:endParaRPr lang="en-US" sz="900" dirty="0" smtClean="0"/>
          </a:p>
          <a:p>
            <a:pPr lvl="1"/>
            <a:r>
              <a:rPr lang="vi-VN" sz="900" dirty="0" smtClean="0"/>
              <a:t>Tháng trước, </a:t>
            </a:r>
            <a:endParaRPr lang="en-US" sz="900" dirty="0" smtClean="0"/>
          </a:p>
          <a:p>
            <a:pPr lvl="1"/>
            <a:r>
              <a:rPr lang="vi-VN" sz="900" dirty="0" smtClean="0"/>
              <a:t>Quý này, </a:t>
            </a:r>
            <a:endParaRPr lang="en-US" sz="900" dirty="0" smtClean="0"/>
          </a:p>
          <a:p>
            <a:pPr lvl="1"/>
            <a:r>
              <a:rPr lang="vi-VN" sz="900" dirty="0" smtClean="0"/>
              <a:t>Quý trước, </a:t>
            </a:r>
            <a:endParaRPr lang="en-US" sz="900" dirty="0" smtClean="0"/>
          </a:p>
          <a:p>
            <a:pPr lvl="1"/>
            <a:r>
              <a:rPr lang="vi-VN" sz="900" dirty="0" smtClean="0"/>
              <a:t>6 </a:t>
            </a:r>
            <a:r>
              <a:rPr lang="vi-VN" sz="900" dirty="0"/>
              <a:t>tháng </a:t>
            </a:r>
            <a:r>
              <a:rPr lang="vi-VN" sz="900" dirty="0" smtClean="0"/>
              <a:t>trước, </a:t>
            </a:r>
            <a:endParaRPr lang="en-US" sz="900" dirty="0" smtClean="0"/>
          </a:p>
          <a:p>
            <a:pPr lvl="1"/>
            <a:r>
              <a:rPr lang="vi-VN" sz="900" dirty="0" smtClean="0"/>
              <a:t>Năm nay, </a:t>
            </a:r>
            <a:endParaRPr lang="en-US" sz="900" dirty="0" smtClean="0"/>
          </a:p>
          <a:p>
            <a:pPr lvl="1"/>
            <a:r>
              <a:rPr lang="vi-VN" sz="900" dirty="0" smtClean="0"/>
              <a:t>Năm trước, </a:t>
            </a:r>
            <a:endParaRPr lang="en-US" sz="900" dirty="0" smtClean="0"/>
          </a:p>
          <a:p>
            <a:pPr lvl="1"/>
            <a:r>
              <a:rPr lang="vi-VN" sz="900" dirty="0" smtClean="0"/>
              <a:t>Khác. </a:t>
            </a:r>
            <a:endParaRPr lang="vi-VN" sz="900" dirty="0"/>
          </a:p>
          <a:p>
            <a:r>
              <a:rPr lang="en-US" sz="1200" dirty="0" smtClean="0">
                <a:latin typeface="+mj-lt"/>
              </a:rPr>
              <a:t>Mặc </a:t>
            </a:r>
            <a:r>
              <a:rPr lang="vi-VN" sz="1200" dirty="0" smtClean="0">
                <a:latin typeface="+mj-lt"/>
              </a:rPr>
              <a:t>định</a:t>
            </a:r>
            <a:r>
              <a:rPr lang="en-US" sz="1200" dirty="0" smtClean="0">
                <a:latin typeface="+mj-lt"/>
              </a:rPr>
              <a:t>:</a:t>
            </a:r>
            <a:r>
              <a:rPr lang="vi-VN" sz="1200" dirty="0" smtClean="0">
                <a:latin typeface="+mj-lt"/>
              </a:rPr>
              <a:t> </a:t>
            </a:r>
            <a:r>
              <a:rPr lang="en-US" sz="1200" dirty="0" smtClean="0">
                <a:latin typeface="+mj-lt"/>
              </a:rPr>
              <a:t>Lần đầu tiên thì mặc định Tháng này, từ lần thứ 2 trở đi thì mặc định giống như lần chọn gần nhất </a:t>
            </a:r>
            <a:endParaRPr lang="vi-VN" sz="1200" dirty="0">
              <a:latin typeface="+mj-lt"/>
            </a:endParaRPr>
          </a:p>
          <a:p>
            <a:r>
              <a:rPr lang="vi-VN" sz="1200" dirty="0" smtClean="0">
                <a:latin typeface="+mj-lt"/>
              </a:rPr>
              <a:t>Khi </a:t>
            </a:r>
            <a:r>
              <a:rPr lang="vi-VN" sz="1200" dirty="0">
                <a:latin typeface="+mj-lt"/>
              </a:rPr>
              <a:t>chọn một giá trị, hiển thị thời gian tương ứng </a:t>
            </a:r>
            <a:r>
              <a:rPr lang="vi-VN" sz="1200" dirty="0" smtClean="0">
                <a:latin typeface="+mj-lt"/>
              </a:rPr>
              <a:t>ở</a:t>
            </a:r>
            <a:r>
              <a:rPr lang="en-US" sz="1200" dirty="0" smtClean="0">
                <a:latin typeface="+mj-lt"/>
              </a:rPr>
              <a:t> tr</a:t>
            </a:r>
            <a:r>
              <a:rPr lang="vi-VN" sz="1200" dirty="0" smtClean="0">
                <a:latin typeface="+mj-lt"/>
              </a:rPr>
              <a:t>ường</a:t>
            </a:r>
            <a:r>
              <a:rPr lang="en-US" sz="1200" dirty="0">
                <a:latin typeface="+mj-lt"/>
              </a:rPr>
              <a:t> </a:t>
            </a:r>
            <a:r>
              <a:rPr lang="en-US" sz="1200" dirty="0"/>
              <a:t>ngày </a:t>
            </a:r>
            <a:r>
              <a:rPr lang="en-US" sz="1200" dirty="0" smtClean="0"/>
              <a:t>tháng</a:t>
            </a:r>
          </a:p>
          <a:p>
            <a:r>
              <a:rPr lang="en-US" sz="1200" dirty="0"/>
              <a:t>Cho phép nhập định dạng ngày </a:t>
            </a:r>
            <a:r>
              <a:rPr lang="en-US" sz="1200" dirty="0" smtClean="0"/>
              <a:t>tháng </a:t>
            </a:r>
          </a:p>
          <a:p>
            <a:pPr marL="0" indent="0">
              <a:buNone/>
            </a:pPr>
            <a:r>
              <a:rPr lang="en-US" sz="1200" b="1" dirty="0" smtClean="0"/>
              <a:t>2</a:t>
            </a:r>
            <a:r>
              <a:rPr lang="en-US" sz="1200" b="1" dirty="0"/>
              <a:t>. Màn hình danh sách dạng </a:t>
            </a:r>
            <a:r>
              <a:rPr lang="en-US" sz="1200" b="1" dirty="0" smtClean="0"/>
              <a:t>master – detail: </a:t>
            </a:r>
          </a:p>
          <a:p>
            <a:pPr marL="0" indent="0">
              <a:buNone/>
            </a:pPr>
            <a:r>
              <a:rPr lang="en-US" sz="1200" b="1" dirty="0" smtClean="0"/>
              <a:t>Phía </a:t>
            </a:r>
            <a:r>
              <a:rPr lang="en-US" sz="1200" b="1" dirty="0"/>
              <a:t>trên: </a:t>
            </a:r>
            <a:r>
              <a:rPr lang="en-US" sz="1200" dirty="0" smtClean="0"/>
              <a:t>Hiển thị thông </a:t>
            </a:r>
            <a:r>
              <a:rPr lang="en-US" sz="1200" dirty="0"/>
              <a:t>tin master, </a:t>
            </a:r>
            <a:r>
              <a:rPr lang="en-US" sz="1200" dirty="0" smtClean="0"/>
              <a:t>phân trang, </a:t>
            </a:r>
          </a:p>
          <a:p>
            <a:pPr marL="0" indent="0">
              <a:buNone/>
            </a:pPr>
            <a:r>
              <a:rPr lang="en-US" sz="1200" b="1" dirty="0"/>
              <a:t>Hiển thị </a:t>
            </a:r>
            <a:r>
              <a:rPr lang="en-US" sz="1200" dirty="0"/>
              <a:t>tất cả các loại phiếu nhập kho (nh</a:t>
            </a:r>
            <a:r>
              <a:rPr lang="vi-VN" sz="1200" dirty="0"/>
              <a:t>ư</a:t>
            </a:r>
            <a:r>
              <a:rPr lang="en-US" sz="1200" dirty="0"/>
              <a:t> danh sách loại chứng từ bên d</a:t>
            </a:r>
            <a:r>
              <a:rPr lang="vi-VN" sz="1200" dirty="0"/>
              <a:t>ưới</a:t>
            </a:r>
            <a:r>
              <a:rPr lang="en-US" sz="1200" dirty="0"/>
              <a:t>)</a:t>
            </a:r>
          </a:p>
          <a:p>
            <a:pPr marL="0" indent="0">
              <a:buNone/>
            </a:pPr>
            <a:r>
              <a:rPr lang="en-US" sz="1200" b="1" dirty="0"/>
              <a:t>Sắp xếp: </a:t>
            </a:r>
          </a:p>
          <a:p>
            <a:pPr marL="171450" indent="-171450"/>
            <a:r>
              <a:rPr lang="en-US" sz="1200" dirty="0"/>
              <a:t>Sắp </a:t>
            </a:r>
            <a:r>
              <a:rPr lang="en-US" sz="1200" dirty="0" smtClean="0"/>
              <a:t>xếp </a:t>
            </a:r>
            <a:r>
              <a:rPr lang="en-US" sz="1200" dirty="0"/>
              <a:t>theo ngày chứng từ, ngày gần hiện tại ở </a:t>
            </a:r>
            <a:r>
              <a:rPr lang="en-US" sz="1200" dirty="0" smtClean="0"/>
              <a:t>trên</a:t>
            </a:r>
            <a:endParaRPr lang="en-US" sz="1200" dirty="0"/>
          </a:p>
          <a:p>
            <a:pPr marL="171450" indent="-171450"/>
            <a:r>
              <a:rPr lang="en-US" sz="1200" dirty="0" smtClean="0"/>
              <a:t>Cùng </a:t>
            </a:r>
            <a:r>
              <a:rPr lang="en-US" sz="1200" dirty="0"/>
              <a:t>ngày thì sắp xếp theo số chứng từ, từ lớn đến nhỏ </a:t>
            </a:r>
            <a:endParaRPr lang="en-US" sz="1200" dirty="0" smtClean="0"/>
          </a:p>
          <a:p>
            <a:pPr marL="171450" indent="-171450"/>
            <a:r>
              <a:rPr lang="en-US" sz="1200" dirty="0" smtClean="0"/>
              <a:t>Thêm </a:t>
            </a:r>
            <a:r>
              <a:rPr lang="en-US" sz="1200" dirty="0"/>
              <a:t>mới 1 phiếu </a:t>
            </a:r>
            <a:r>
              <a:rPr lang="en-US" sz="1200" dirty="0" smtClean="0"/>
              <a:t>thì </a:t>
            </a:r>
            <a:r>
              <a:rPr lang="en-US" sz="1200" dirty="0"/>
              <a:t>hiển thị ở dòng trên cùng, lấy dữ liệu hoặc nạp lại danh sách thì sắp xếp lại</a:t>
            </a:r>
          </a:p>
          <a:p>
            <a:pPr marL="0" indent="0">
              <a:buNone/>
            </a:pPr>
            <a:r>
              <a:rPr lang="en-US" sz="1200" b="1" dirty="0" smtClean="0"/>
              <a:t>Filter</a:t>
            </a:r>
            <a:r>
              <a:rPr lang="en-US" sz="1200" dirty="0" smtClean="0"/>
              <a:t> theo YCTD chung, Cột </a:t>
            </a:r>
            <a:r>
              <a:rPr lang="en-US" sz="1200" b="1" dirty="0"/>
              <a:t>Loại chứng từ </a:t>
            </a:r>
            <a:r>
              <a:rPr lang="en-US" sz="1200" dirty="0"/>
              <a:t>filter combo: </a:t>
            </a:r>
            <a:endParaRPr lang="en-US" sz="1200" dirty="0" smtClean="0"/>
          </a:p>
          <a:p>
            <a:r>
              <a:rPr lang="en-US" sz="1000" dirty="0" smtClean="0"/>
              <a:t>Tất cả </a:t>
            </a:r>
          </a:p>
          <a:p>
            <a:r>
              <a:rPr lang="en-US" sz="1000" dirty="0" smtClean="0"/>
              <a:t>Phiếu </a:t>
            </a:r>
            <a:r>
              <a:rPr lang="en-US" sz="1000" dirty="0"/>
              <a:t>nhập hàng - Tiền </a:t>
            </a:r>
            <a:r>
              <a:rPr lang="en-US" sz="1000" dirty="0" smtClean="0"/>
              <a:t>mặt </a:t>
            </a:r>
          </a:p>
          <a:p>
            <a:r>
              <a:rPr lang="en-US" sz="1000" dirty="0" smtClean="0"/>
              <a:t>Phiếu </a:t>
            </a:r>
            <a:r>
              <a:rPr lang="en-US" sz="1000" dirty="0"/>
              <a:t>nhập hàng - Tiền </a:t>
            </a:r>
            <a:r>
              <a:rPr lang="en-US" sz="1000" dirty="0" smtClean="0"/>
              <a:t>gửi </a:t>
            </a:r>
          </a:p>
          <a:p>
            <a:r>
              <a:rPr lang="en-US" sz="1000" dirty="0" smtClean="0"/>
              <a:t>Phiếu </a:t>
            </a:r>
            <a:r>
              <a:rPr lang="en-US" sz="1000" dirty="0"/>
              <a:t>nhập hàng – Ghi </a:t>
            </a:r>
            <a:r>
              <a:rPr lang="en-US" sz="1000" dirty="0" smtClean="0"/>
              <a:t>nợ </a:t>
            </a:r>
          </a:p>
          <a:p>
            <a:r>
              <a:rPr lang="en-US" sz="1000" dirty="0" smtClean="0">
                <a:solidFill>
                  <a:srgbClr val="FF0000"/>
                </a:solidFill>
              </a:rPr>
              <a:t>Phiếu </a:t>
            </a:r>
            <a:r>
              <a:rPr lang="en-US" sz="1000" dirty="0">
                <a:solidFill>
                  <a:srgbClr val="FF0000"/>
                </a:solidFill>
              </a:rPr>
              <a:t>nhập kho hàng trả </a:t>
            </a:r>
            <a:r>
              <a:rPr lang="en-US" sz="1000" dirty="0" smtClean="0">
                <a:solidFill>
                  <a:srgbClr val="FF0000"/>
                </a:solidFill>
              </a:rPr>
              <a:t>lại</a:t>
            </a:r>
            <a:r>
              <a:rPr lang="en-US" sz="1000" dirty="0" smtClean="0"/>
              <a:t> </a:t>
            </a:r>
          </a:p>
          <a:p>
            <a:r>
              <a:rPr lang="en-US" sz="1000" dirty="0" smtClean="0"/>
              <a:t>Phiếu </a:t>
            </a:r>
            <a:r>
              <a:rPr lang="en-US" sz="1000" dirty="0"/>
              <a:t>nhập kho điều </a:t>
            </a:r>
            <a:r>
              <a:rPr lang="en-US" sz="1000" dirty="0" smtClean="0"/>
              <a:t>chuyển </a:t>
            </a:r>
          </a:p>
          <a:p>
            <a:r>
              <a:rPr lang="en-US" sz="1000" dirty="0" smtClean="0"/>
              <a:t>Phiếu </a:t>
            </a:r>
            <a:r>
              <a:rPr lang="en-US" sz="1000" dirty="0"/>
              <a:t>nhập kho kiểm </a:t>
            </a:r>
            <a:r>
              <a:rPr lang="en-US" sz="1000" dirty="0" smtClean="0"/>
              <a:t>kê </a:t>
            </a:r>
          </a:p>
          <a:p>
            <a:r>
              <a:rPr lang="en-US" sz="1000" dirty="0" smtClean="0"/>
              <a:t>Phiếu </a:t>
            </a:r>
            <a:r>
              <a:rPr lang="en-US" sz="1000" dirty="0"/>
              <a:t>nhập kho </a:t>
            </a:r>
            <a:r>
              <a:rPr lang="en-US" sz="1000" dirty="0" smtClean="0"/>
              <a:t>khác</a:t>
            </a:r>
          </a:p>
        </p:txBody>
      </p:sp>
      <p:sp>
        <p:nvSpPr>
          <p:cNvPr id="4" name="TextBox 3"/>
          <p:cNvSpPr txBox="1"/>
          <p:nvPr/>
        </p:nvSpPr>
        <p:spPr>
          <a:xfrm>
            <a:off x="4038600" y="4648200"/>
            <a:ext cx="4876800" cy="1754326"/>
          </a:xfrm>
          <a:prstGeom prst="rect">
            <a:avLst/>
          </a:prstGeom>
          <a:noFill/>
        </p:spPr>
        <p:txBody>
          <a:bodyPr wrap="square" rtlCol="0">
            <a:spAutoFit/>
          </a:bodyPr>
          <a:lstStyle/>
          <a:p>
            <a:r>
              <a:rPr lang="en-US" sz="1200" b="1" dirty="0"/>
              <a:t>Tích chọn</a:t>
            </a:r>
            <a:r>
              <a:rPr lang="en-US" sz="1200" b="1" dirty="0" smtClean="0"/>
              <a:t>:</a:t>
            </a:r>
            <a:endParaRPr lang="en-US" sz="1200" b="1" dirty="0"/>
          </a:p>
          <a:p>
            <a:r>
              <a:rPr lang="en-US" sz="1200" dirty="0"/>
              <a:t>Mặc định tích chọn vào dòng đầu tiên trong danh sách, </a:t>
            </a:r>
          </a:p>
          <a:p>
            <a:r>
              <a:rPr lang="en-US" sz="1200" dirty="0"/>
              <a:t>Click vào vị trí thuộc dòng nào thì select dòng đó,</a:t>
            </a:r>
          </a:p>
          <a:p>
            <a:r>
              <a:rPr lang="en-US" sz="1200" dirty="0"/>
              <a:t>Cho phép tích chọn nhiều bằng cách nhấn Ctrl hoặc Shift</a:t>
            </a:r>
          </a:p>
          <a:p>
            <a:r>
              <a:rPr lang="en-US" sz="1200" b="1" dirty="0"/>
              <a:t>Phía d</a:t>
            </a:r>
            <a:r>
              <a:rPr lang="vi-VN" sz="1200" b="1" dirty="0"/>
              <a:t>ưới</a:t>
            </a:r>
            <a:r>
              <a:rPr lang="en-US" sz="1200" b="1" dirty="0"/>
              <a:t>:</a:t>
            </a:r>
            <a:r>
              <a:rPr lang="en-US" sz="1200" dirty="0"/>
              <a:t> Hiển thị thông tin detail của chứng từ đang select ở phần master, không phân  trang</a:t>
            </a:r>
          </a:p>
          <a:p>
            <a:r>
              <a:rPr lang="en-US" sz="1200" b="1" dirty="0"/>
              <a:t>3. Toolbar và chuột phải có các chức năng nh</a:t>
            </a:r>
            <a:r>
              <a:rPr lang="vi-VN" sz="1200" b="1" dirty="0"/>
              <a:t>ư</a:t>
            </a:r>
            <a:r>
              <a:rPr lang="en-US" sz="1200" b="1" dirty="0"/>
              <a:t> </a:t>
            </a:r>
            <a:r>
              <a:rPr lang="en-US" sz="1200" b="1" dirty="0" smtClean="0"/>
              <a:t>nhau: </a:t>
            </a:r>
          </a:p>
          <a:p>
            <a:r>
              <a:rPr lang="en-US" sz="1200" b="1" dirty="0" smtClean="0"/>
              <a:t>4. </a:t>
            </a:r>
            <a:r>
              <a:rPr lang="en-US" sz="1200" b="1" dirty="0"/>
              <a:t>Chức </a:t>
            </a:r>
            <a:r>
              <a:rPr lang="en-US" sz="1200" b="1" dirty="0" smtClean="0"/>
              <a:t>năng </a:t>
            </a:r>
            <a:r>
              <a:rPr lang="en-US" sz="1200" b="1" dirty="0"/>
              <a:t>in, xuất </a:t>
            </a:r>
            <a:r>
              <a:rPr lang="en-US" sz="1200" b="1" dirty="0" smtClean="0"/>
              <a:t>khẩu ch</a:t>
            </a:r>
            <a:r>
              <a:rPr lang="vi-VN" sz="1200" b="1" dirty="0" smtClean="0"/>
              <a:t>ư</a:t>
            </a:r>
            <a:r>
              <a:rPr lang="en-US" sz="1200" b="1" dirty="0"/>
              <a:t>a thi công ở </a:t>
            </a:r>
            <a:r>
              <a:rPr lang="en-US" sz="1200" b="1" dirty="0" smtClean="0"/>
              <a:t>RC2</a:t>
            </a:r>
            <a:endParaRPr lang="en-US" sz="1200" b="1" dirty="0"/>
          </a:p>
          <a:p>
            <a:endParaRPr lang="en-US" sz="1200" dirty="0"/>
          </a:p>
        </p:txBody>
      </p:sp>
      <p:pic>
        <p:nvPicPr>
          <p:cNvPr id="5" name="Picture 4"/>
          <p:cNvPicPr>
            <a:picLocks noChangeAspect="1"/>
          </p:cNvPicPr>
          <p:nvPr/>
        </p:nvPicPr>
        <p:blipFill>
          <a:blip r:embed="rId2" cstate="print"/>
          <a:stretch>
            <a:fillRect/>
          </a:stretch>
        </p:blipFill>
        <p:spPr>
          <a:xfrm>
            <a:off x="3505199" y="914400"/>
            <a:ext cx="5594251" cy="3429000"/>
          </a:xfrm>
          <a:prstGeom prst="rect">
            <a:avLst/>
          </a:prstGeom>
        </p:spPr>
      </p:pic>
      <p:sp>
        <p:nvSpPr>
          <p:cNvPr id="7" name="TextBox 6"/>
          <p:cNvSpPr txBox="1"/>
          <p:nvPr/>
        </p:nvSpPr>
        <p:spPr>
          <a:xfrm>
            <a:off x="5257800" y="3962400"/>
            <a:ext cx="1295400" cy="369332"/>
          </a:xfrm>
          <a:prstGeom prst="rect">
            <a:avLst/>
          </a:prstGeom>
          <a:noFill/>
        </p:spPr>
        <p:txBody>
          <a:bodyPr wrap="square" rtlCol="0">
            <a:spAutoFit/>
          </a:bodyPr>
          <a:lstStyle/>
          <a:p>
            <a:r>
              <a:rPr lang="en-US" dirty="0"/>
              <a:t>Số hiển thị</a:t>
            </a:r>
          </a:p>
        </p:txBody>
      </p:sp>
      <p:cxnSp>
        <p:nvCxnSpPr>
          <p:cNvPr id="9" name="Straight Arrow Connector 8"/>
          <p:cNvCxnSpPr/>
          <p:nvPr/>
        </p:nvCxnSpPr>
        <p:spPr>
          <a:xfrm flipH="1" flipV="1">
            <a:off x="5334000" y="3276600"/>
            <a:ext cx="457200" cy="685800"/>
          </a:xfrm>
          <a:prstGeom prst="straightConnector1">
            <a:avLst/>
          </a:prstGeom>
          <a:ln w="127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082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69" y="138266"/>
            <a:ext cx="8229600" cy="715962"/>
          </a:xfrm>
        </p:spPr>
        <p:txBody>
          <a:bodyPr>
            <a:normAutofit/>
          </a:bodyPr>
          <a:lstStyle/>
          <a:p>
            <a:pPr algn="l"/>
            <a:r>
              <a:rPr lang="en-US" sz="3500" dirty="0"/>
              <a:t>Thêm mới phiếu </a:t>
            </a:r>
            <a:r>
              <a:rPr lang="en-US" sz="3500" dirty="0" smtClean="0"/>
              <a:t>nhập </a:t>
            </a:r>
            <a:r>
              <a:rPr lang="en-US" sz="3500" dirty="0"/>
              <a:t>kho điều chuyển</a:t>
            </a:r>
          </a:p>
        </p:txBody>
      </p:sp>
      <p:sp>
        <p:nvSpPr>
          <p:cNvPr id="3" name="Content Placeholder 2"/>
          <p:cNvSpPr>
            <a:spLocks noGrp="1"/>
          </p:cNvSpPr>
          <p:nvPr>
            <p:ph idx="1"/>
          </p:nvPr>
        </p:nvSpPr>
        <p:spPr>
          <a:xfrm>
            <a:off x="152399" y="990600"/>
            <a:ext cx="3902441" cy="5744535"/>
          </a:xfrm>
        </p:spPr>
        <p:txBody>
          <a:bodyPr>
            <a:normAutofit/>
          </a:bodyPr>
          <a:lstStyle/>
          <a:p>
            <a:pPr marL="0" indent="0">
              <a:buNone/>
            </a:pPr>
            <a:r>
              <a:rPr lang="en-US" sz="1000" b="1" dirty="0" err="1"/>
              <a:t>Trên</a:t>
            </a:r>
            <a:r>
              <a:rPr lang="en-US" sz="1000" b="1" dirty="0"/>
              <a:t> form </a:t>
            </a:r>
            <a:r>
              <a:rPr lang="en-US" sz="1000" b="1" dirty="0" err="1" smtClean="0"/>
              <a:t>phiếu</a:t>
            </a:r>
            <a:r>
              <a:rPr lang="en-US" sz="1000" b="1" dirty="0"/>
              <a:t> </a:t>
            </a:r>
            <a:r>
              <a:rPr lang="en-US" sz="1000" b="1" dirty="0" err="1" smtClean="0"/>
              <a:t>nhập</a:t>
            </a:r>
            <a:r>
              <a:rPr lang="en-US" sz="1000" b="1" dirty="0" smtClean="0"/>
              <a:t> </a:t>
            </a:r>
            <a:r>
              <a:rPr lang="en-US" sz="1000" b="1" dirty="0" err="1" smtClean="0"/>
              <a:t>kho</a:t>
            </a:r>
            <a:r>
              <a:rPr lang="en-US" sz="1000" b="1" dirty="0" smtClean="0"/>
              <a:t> </a:t>
            </a:r>
            <a:r>
              <a:rPr lang="en-US" sz="1000" b="1" dirty="0"/>
              <a:t>chọn loại chứng </a:t>
            </a:r>
            <a:r>
              <a:rPr lang="en-US" sz="1000" b="1" dirty="0" smtClean="0"/>
              <a:t>từ</a:t>
            </a:r>
            <a:r>
              <a:rPr lang="en-US" sz="1000" dirty="0"/>
              <a:t>: </a:t>
            </a:r>
            <a:endParaRPr lang="en-US" sz="1000" dirty="0" smtClean="0"/>
          </a:p>
          <a:p>
            <a:pPr marL="571500" lvl="1" indent="-171450">
              <a:buFont typeface="Arial" panose="020B0604020202020204" pitchFamily="34" charset="0"/>
              <a:buChar char="•"/>
            </a:pPr>
            <a:r>
              <a:rPr lang="en-US" sz="1000" dirty="0" smtClean="0"/>
              <a:t>Chỉ </a:t>
            </a:r>
            <a:r>
              <a:rPr lang="en-US" sz="1000" dirty="0"/>
              <a:t>xuất </a:t>
            </a:r>
            <a:r>
              <a:rPr lang="en-US" sz="1000" dirty="0" err="1"/>
              <a:t>hiện</a:t>
            </a:r>
            <a:r>
              <a:rPr lang="en-US" sz="1000" dirty="0"/>
              <a:t> </a:t>
            </a:r>
            <a:r>
              <a:rPr lang="en-US" sz="1000" dirty="0" err="1" smtClean="0"/>
              <a:t>tích</a:t>
            </a:r>
            <a:r>
              <a:rPr lang="en-US" sz="1000" dirty="0"/>
              <a:t> </a:t>
            </a:r>
            <a:r>
              <a:rPr lang="en-US" sz="1000" dirty="0" err="1" smtClean="0"/>
              <a:t>chọn</a:t>
            </a:r>
            <a:r>
              <a:rPr lang="en-US" sz="1000" dirty="0"/>
              <a:t> </a:t>
            </a:r>
            <a:r>
              <a:rPr lang="en-US" sz="1000" dirty="0" err="1" smtClean="0"/>
              <a:t>Điều</a:t>
            </a:r>
            <a:r>
              <a:rPr lang="en-US" sz="1000" dirty="0"/>
              <a:t> </a:t>
            </a:r>
            <a:r>
              <a:rPr lang="en-US" sz="1000" dirty="0" err="1" smtClean="0"/>
              <a:t>chuyển</a:t>
            </a:r>
            <a:r>
              <a:rPr lang="en-US" sz="1000" dirty="0"/>
              <a:t> </a:t>
            </a:r>
            <a:r>
              <a:rPr lang="en-US" sz="1000" dirty="0" err="1" smtClean="0"/>
              <a:t>từ</a:t>
            </a:r>
            <a:r>
              <a:rPr lang="en-US" sz="1000" dirty="0"/>
              <a:t> </a:t>
            </a:r>
            <a:r>
              <a:rPr lang="en-US" sz="1000" dirty="0" err="1" smtClean="0"/>
              <a:t>cửa</a:t>
            </a:r>
            <a:r>
              <a:rPr lang="en-US" sz="1000" dirty="0"/>
              <a:t> </a:t>
            </a:r>
            <a:r>
              <a:rPr lang="en-US" sz="1000" dirty="0" err="1" smtClean="0"/>
              <a:t>hàng</a:t>
            </a:r>
            <a:r>
              <a:rPr lang="en-US" sz="1000" dirty="0"/>
              <a:t> </a:t>
            </a:r>
            <a:r>
              <a:rPr lang="en-US" sz="1000" dirty="0" err="1" smtClean="0"/>
              <a:t>khác</a:t>
            </a:r>
            <a:r>
              <a:rPr lang="en-US" sz="1000" dirty="0" smtClean="0"/>
              <a:t> </a:t>
            </a:r>
            <a:r>
              <a:rPr lang="en-US" sz="1000" dirty="0"/>
              <a:t>khi là chuỗi cửa </a:t>
            </a:r>
            <a:r>
              <a:rPr lang="en-US" sz="1000" dirty="0" smtClean="0"/>
              <a:t>hàng</a:t>
            </a:r>
            <a:r>
              <a:rPr lang="en-US" sz="1000" dirty="0"/>
              <a:t>, </a:t>
            </a:r>
            <a:endParaRPr lang="en-US" sz="1000" dirty="0" smtClean="0"/>
          </a:p>
          <a:p>
            <a:pPr marL="571500" lvl="1" indent="-171450">
              <a:buFont typeface="Arial" panose="020B0604020202020204" pitchFamily="34" charset="0"/>
              <a:buChar char="•"/>
            </a:pPr>
            <a:r>
              <a:rPr lang="en-US" sz="1000" dirty="0" err="1" smtClean="0"/>
              <a:t>Chỉ</a:t>
            </a:r>
            <a:r>
              <a:rPr lang="en-US" sz="1000" dirty="0" smtClean="0"/>
              <a:t> </a:t>
            </a:r>
            <a:r>
              <a:rPr lang="vi-VN" sz="1000" dirty="0" smtClean="0"/>
              <a:t>đượ</a:t>
            </a:r>
            <a:r>
              <a:rPr lang="en-US" sz="1000" dirty="0"/>
              <a:t>c </a:t>
            </a:r>
            <a:r>
              <a:rPr lang="en-US" sz="1000" dirty="0" err="1" smtClean="0"/>
              <a:t>tích</a:t>
            </a:r>
            <a:r>
              <a:rPr lang="en-US" sz="1000" dirty="0"/>
              <a:t> </a:t>
            </a:r>
            <a:r>
              <a:rPr lang="en-US" sz="1000" dirty="0" err="1" smtClean="0"/>
              <a:t>chọn</a:t>
            </a:r>
            <a:r>
              <a:rPr lang="en-US" sz="1000" dirty="0" smtClean="0"/>
              <a:t> 1 </a:t>
            </a:r>
            <a:r>
              <a:rPr lang="en-US" sz="1000" dirty="0" err="1" smtClean="0"/>
              <a:t>trong</a:t>
            </a:r>
            <a:r>
              <a:rPr lang="en-US" sz="1000" dirty="0" smtClean="0"/>
              <a:t> </a:t>
            </a:r>
            <a:r>
              <a:rPr lang="en-US" sz="1000" dirty="0"/>
              <a:t>2 </a:t>
            </a:r>
            <a:r>
              <a:rPr lang="en-US" sz="1000" dirty="0" err="1" smtClean="0"/>
              <a:t>lựa</a:t>
            </a:r>
            <a:r>
              <a:rPr lang="en-US" sz="1000" dirty="0"/>
              <a:t> </a:t>
            </a:r>
            <a:r>
              <a:rPr lang="en-US" sz="1000" dirty="0" err="1"/>
              <a:t>chọn</a:t>
            </a:r>
            <a:endParaRPr lang="en-US" sz="1000" dirty="0" smtClean="0"/>
          </a:p>
          <a:p>
            <a:pPr marL="571500" lvl="1" indent="-171450">
              <a:buFont typeface="Arial" panose="020B0604020202020204" pitchFamily="34" charset="0"/>
              <a:buChar char="•"/>
            </a:pPr>
            <a:r>
              <a:rPr lang="en-US" sz="1000" dirty="0" err="1" smtClean="0"/>
              <a:t>Tích</a:t>
            </a:r>
            <a:r>
              <a:rPr lang="en-US" sz="1000" dirty="0"/>
              <a:t> </a:t>
            </a:r>
            <a:r>
              <a:rPr lang="en-US" sz="1000" dirty="0" err="1" smtClean="0"/>
              <a:t>chọn</a:t>
            </a:r>
            <a:r>
              <a:rPr lang="en-US" sz="1000" dirty="0"/>
              <a:t> </a:t>
            </a:r>
            <a:r>
              <a:rPr lang="en-US" sz="1000" dirty="0" err="1" smtClean="0"/>
              <a:t>Điều</a:t>
            </a:r>
            <a:r>
              <a:rPr lang="en-US" sz="1000" dirty="0"/>
              <a:t> </a:t>
            </a:r>
            <a:r>
              <a:rPr lang="en-US" sz="1000" dirty="0" err="1" smtClean="0"/>
              <a:t>chuyển</a:t>
            </a:r>
            <a:r>
              <a:rPr lang="en-US" sz="1000" dirty="0"/>
              <a:t> </a:t>
            </a:r>
            <a:r>
              <a:rPr lang="en-US" sz="1000" dirty="0" err="1" smtClean="0"/>
              <a:t>từ</a:t>
            </a:r>
            <a:r>
              <a:rPr lang="en-US" sz="1000" dirty="0"/>
              <a:t> </a:t>
            </a:r>
            <a:r>
              <a:rPr lang="en-US" sz="1000" dirty="0" err="1" smtClean="0"/>
              <a:t>cửa</a:t>
            </a:r>
            <a:r>
              <a:rPr lang="en-US" sz="1000" dirty="0"/>
              <a:t> </a:t>
            </a:r>
            <a:r>
              <a:rPr lang="en-US" sz="1000" dirty="0" err="1" smtClean="0"/>
              <a:t>hàng</a:t>
            </a:r>
            <a:r>
              <a:rPr lang="en-US" sz="1000" dirty="0"/>
              <a:t> </a:t>
            </a:r>
            <a:r>
              <a:rPr lang="en-US" sz="1000" dirty="0" err="1" smtClean="0"/>
              <a:t>khác</a:t>
            </a:r>
            <a:r>
              <a:rPr lang="en-US" sz="1000" dirty="0"/>
              <a:t> </a:t>
            </a:r>
            <a:r>
              <a:rPr lang="en-US" sz="1000" dirty="0" err="1" smtClean="0"/>
              <a:t>thì</a:t>
            </a:r>
            <a:r>
              <a:rPr lang="en-US" sz="1000" dirty="0"/>
              <a:t> </a:t>
            </a:r>
            <a:r>
              <a:rPr lang="en-US" sz="1000" dirty="0" err="1" smtClean="0"/>
              <a:t>mới</a:t>
            </a:r>
            <a:r>
              <a:rPr lang="en-US" sz="1000" dirty="0"/>
              <a:t> </a:t>
            </a:r>
            <a:r>
              <a:rPr lang="en-US" sz="1000" dirty="0" err="1" smtClean="0"/>
              <a:t>hiển</a:t>
            </a:r>
            <a:r>
              <a:rPr lang="en-US" sz="1000" dirty="0"/>
              <a:t> </a:t>
            </a:r>
            <a:r>
              <a:rPr lang="en-US" sz="1000" dirty="0" err="1"/>
              <a:t>thị</a:t>
            </a:r>
            <a:r>
              <a:rPr lang="en-US" sz="1000" dirty="0"/>
              <a:t> </a:t>
            </a:r>
            <a:r>
              <a:rPr lang="en-US" sz="1000" dirty="0" err="1" smtClean="0"/>
              <a:t>nút</a:t>
            </a:r>
            <a:r>
              <a:rPr lang="en-US" sz="1000" dirty="0"/>
              <a:t> </a:t>
            </a:r>
            <a:r>
              <a:rPr lang="en-US" sz="1000" dirty="0" err="1" smtClean="0"/>
              <a:t>Chọn</a:t>
            </a:r>
            <a:r>
              <a:rPr lang="en-US" sz="1000" dirty="0"/>
              <a:t> </a:t>
            </a:r>
            <a:r>
              <a:rPr lang="en-US" sz="1000" dirty="0" err="1" smtClean="0"/>
              <a:t>chứng</a:t>
            </a:r>
            <a:r>
              <a:rPr lang="en-US" sz="1000" dirty="0"/>
              <a:t> </a:t>
            </a:r>
            <a:r>
              <a:rPr lang="en-US" sz="1000" dirty="0" err="1" smtClean="0"/>
              <a:t>từ</a:t>
            </a:r>
            <a:r>
              <a:rPr lang="en-US" sz="1000" dirty="0" smtClean="0"/>
              <a:t> </a:t>
            </a:r>
            <a:r>
              <a:rPr lang="vi-VN" sz="1000" dirty="0" smtClean="0"/>
              <a:t>đ</a:t>
            </a:r>
            <a:r>
              <a:rPr lang="en-US" sz="1000" dirty="0" err="1" smtClean="0"/>
              <a:t>iều</a:t>
            </a:r>
            <a:r>
              <a:rPr lang="en-US" sz="1000" dirty="0"/>
              <a:t> </a:t>
            </a:r>
            <a:r>
              <a:rPr lang="en-US" sz="1000" dirty="0" err="1" smtClean="0"/>
              <a:t>chuyển</a:t>
            </a:r>
            <a:endParaRPr lang="en-US" sz="1000" dirty="0" smtClean="0"/>
          </a:p>
          <a:p>
            <a:pPr marL="571500" lvl="1" indent="-171450">
              <a:buFont typeface="Arial" panose="020B0604020202020204" pitchFamily="34" charset="0"/>
              <a:buChar char="•"/>
            </a:pPr>
            <a:r>
              <a:rPr lang="en-US" sz="1000" dirty="0" err="1" smtClean="0"/>
              <a:t>Mặc</a:t>
            </a:r>
            <a:r>
              <a:rPr lang="en-US" sz="1000" dirty="0" smtClean="0"/>
              <a:t> </a:t>
            </a:r>
            <a:r>
              <a:rPr lang="vi-VN" sz="1000" dirty="0" smtClean="0"/>
              <a:t>định</a:t>
            </a:r>
            <a:r>
              <a:rPr lang="en-US" sz="1000" dirty="0"/>
              <a:t> </a:t>
            </a:r>
            <a:r>
              <a:rPr lang="en-US" sz="1000" dirty="0" err="1" smtClean="0"/>
              <a:t>tích</a:t>
            </a:r>
            <a:r>
              <a:rPr lang="en-US" sz="1000" dirty="0"/>
              <a:t> </a:t>
            </a:r>
            <a:r>
              <a:rPr lang="en-US" sz="1000" dirty="0" err="1" smtClean="0"/>
              <a:t>chọn</a:t>
            </a:r>
            <a:r>
              <a:rPr lang="en-US" sz="1000" dirty="0"/>
              <a:t> </a:t>
            </a:r>
            <a:r>
              <a:rPr lang="en-US" sz="1000" dirty="0" err="1"/>
              <a:t>Khác</a:t>
            </a:r>
            <a:endParaRPr lang="en-US" sz="1000" dirty="0"/>
          </a:p>
          <a:p>
            <a:pPr marL="0" indent="0">
              <a:buNone/>
            </a:pPr>
            <a:r>
              <a:rPr lang="en-US" sz="1000" b="1" dirty="0" err="1" smtClean="0"/>
              <a:t>Thông</a:t>
            </a:r>
            <a:r>
              <a:rPr lang="en-US" sz="1000" b="1" dirty="0" smtClean="0"/>
              <a:t> </a:t>
            </a:r>
            <a:r>
              <a:rPr lang="en-US" sz="1000" b="1" dirty="0"/>
              <a:t>tin chung, chứng từ:</a:t>
            </a:r>
          </a:p>
          <a:p>
            <a:pPr marL="228600" indent="-228600">
              <a:buFont typeface="+mj-lt"/>
              <a:buAutoNum type="arabicPeriod"/>
            </a:pPr>
            <a:r>
              <a:rPr lang="en-US" sz="1000" b="1" dirty="0"/>
              <a:t>Chọn chứng từ xuất kho điều chuyển: </a:t>
            </a:r>
            <a:r>
              <a:rPr lang="en-US" sz="1000" dirty="0"/>
              <a:t>Click vào thì mở ra form chọn chứng từ xuất kho </a:t>
            </a:r>
            <a:r>
              <a:rPr lang="en-US" sz="1000" dirty="0" err="1"/>
              <a:t>liên</a:t>
            </a:r>
            <a:r>
              <a:rPr lang="en-US" sz="1000" dirty="0"/>
              <a:t> </a:t>
            </a:r>
            <a:r>
              <a:rPr lang="en-US" sz="1000" dirty="0" err="1" smtClean="0"/>
              <a:t>quan</a:t>
            </a:r>
            <a:r>
              <a:rPr lang="en-US" sz="1000" dirty="0" smtClean="0"/>
              <a:t> </a:t>
            </a:r>
            <a:endParaRPr lang="en-US" sz="1000" b="1" dirty="0">
              <a:solidFill>
                <a:srgbClr val="FF0000"/>
              </a:solidFill>
            </a:endParaRPr>
          </a:p>
          <a:p>
            <a:pPr marL="228600" indent="-228600">
              <a:buFont typeface="+mj-lt"/>
              <a:buAutoNum type="arabicPeriod"/>
            </a:pPr>
            <a:r>
              <a:rPr lang="en-US" sz="1000" b="1" dirty="0" err="1" smtClean="0"/>
              <a:t>Đối</a:t>
            </a:r>
            <a:r>
              <a:rPr lang="en-US" sz="1000" b="1" dirty="0" smtClean="0"/>
              <a:t> </a:t>
            </a:r>
            <a:r>
              <a:rPr lang="en-US" sz="1000" b="1" dirty="0"/>
              <a:t>t</a:t>
            </a:r>
            <a:r>
              <a:rPr lang="vi-VN" sz="1000" b="1"/>
              <a:t>ượng</a:t>
            </a:r>
            <a:r>
              <a:rPr lang="en-US" sz="1000" smtClean="0"/>
              <a:t>:</a:t>
            </a:r>
          </a:p>
          <a:p>
            <a:pPr>
              <a:buNone/>
            </a:pPr>
            <a:r>
              <a:rPr lang="en-US" sz="1000" b="1" smtClean="0"/>
              <a:t>- 	</a:t>
            </a:r>
            <a:r>
              <a:rPr lang="en-US" sz="1000" smtClean="0"/>
              <a:t>Sau khi NSD nhập thì thực hiện tìm kiếm đối tượng có chứa giá trị tìm kiếm trong tất cả danh mục: Nhân viên, Khách hàng, Nhà cung cấp. Kết quả tìm kiếm hiển thị dạng combogird gồm 3 cột: Mã, Tên, Loại. Kết quả được sắp xếp theo tên. Nếu tên trùng nhau thì sắp xếp theo loại theo trình tự: Nhân viên </a:t>
            </a:r>
            <a:r>
              <a:rPr lang="en-US" sz="1000" smtClean="0">
                <a:sym typeface="Wingdings" pitchFamily="2" charset="2"/>
              </a:rPr>
              <a:t> Nhà cung cấp  Khách hàng. Nếu trong cùng 1 loại mà trùng tên nhau thì sắp xếp theo mã. </a:t>
            </a:r>
            <a:endParaRPr lang="en-US" sz="1000" smtClean="0"/>
          </a:p>
          <a:p>
            <a:pPr>
              <a:buFontTx/>
              <a:buChar char="-"/>
            </a:pPr>
            <a:r>
              <a:rPr lang="en-US" sz="1000" smtClean="0"/>
              <a:t>Nếu NSD ấn chọn vào biểu tượng tìm kiếm (kính lúp) – Vui lòng xem chi tiết ở slide sau.</a:t>
            </a:r>
          </a:p>
          <a:p>
            <a:pPr>
              <a:buFontTx/>
              <a:buChar char="-"/>
            </a:pPr>
            <a:r>
              <a:rPr lang="en-US" sz="1000" smtClean="0"/>
              <a:t> NSD ấn chọn vào mũi tên </a:t>
            </a:r>
            <a:r>
              <a:rPr lang="en-US" sz="1000" smtClean="0">
                <a:sym typeface="Wingdings 3"/>
              </a:rPr>
              <a:t> thì xổ toàn bộ danh mục (Nhân viên, Nhà cung cấp, Khách hàng) theo dạng combogird giống tìm kiếm. Trình tự sắp xếp theo loại </a:t>
            </a:r>
            <a:r>
              <a:rPr lang="en-US" sz="1000" smtClean="0">
                <a:sym typeface="Wingdings" pitchFamily="2" charset="2"/>
              </a:rPr>
              <a:t> Tên  Mã. </a:t>
            </a:r>
            <a:endParaRPr lang="en-US" sz="1000" smtClean="0"/>
          </a:p>
          <a:p>
            <a:pPr marL="228600" indent="-228600">
              <a:buFont typeface="+mj-lt"/>
              <a:buAutoNum type="arabicPeriod"/>
            </a:pPr>
            <a:endParaRPr lang="en-US" sz="1000" dirty="0"/>
          </a:p>
          <a:p>
            <a:pPr marL="228600" indent="-228600">
              <a:buNone/>
            </a:pPr>
            <a:r>
              <a:rPr lang="en-US" sz="1000" b="1" smtClean="0"/>
              <a:t>3.	Ng</a:t>
            </a:r>
            <a:r>
              <a:rPr lang="vi-VN" sz="1000" b="1" dirty="0"/>
              <a:t>ười</a:t>
            </a:r>
            <a:r>
              <a:rPr lang="en-US" sz="1000" b="1" dirty="0"/>
              <a:t> giao, Diễn giải</a:t>
            </a:r>
            <a:r>
              <a:rPr lang="en-US" sz="1000" dirty="0"/>
              <a:t>: cho phép nhập freetext, giới hạn 255 ký tự</a:t>
            </a:r>
          </a:p>
          <a:p>
            <a:pPr marL="228600" indent="-228600">
              <a:buNone/>
            </a:pPr>
            <a:r>
              <a:rPr lang="en-US" sz="1000" b="1" smtClean="0"/>
              <a:t>4.	Diễn </a:t>
            </a:r>
            <a:r>
              <a:rPr lang="en-US" sz="1000" b="1" dirty="0"/>
              <a:t>giải</a:t>
            </a:r>
            <a:r>
              <a:rPr lang="en-US" sz="1000" dirty="0"/>
              <a:t>: khi chọn chứng từ xuất kho thì mặc định: “Nhập kho hàng hóa điều chuyển từ cửa hàng A</a:t>
            </a:r>
            <a:r>
              <a:rPr lang="en-US" sz="1000" dirty="0" smtClean="0"/>
              <a:t>” (trong đó: A </a:t>
            </a:r>
            <a:r>
              <a:rPr lang="en-US" sz="1000" dirty="0"/>
              <a:t>là Tên cửa </a:t>
            </a:r>
            <a:r>
              <a:rPr lang="en-US" sz="1000" dirty="0" smtClean="0"/>
              <a:t>hàng)</a:t>
            </a:r>
            <a:endParaRPr lang="en-US" sz="1000" dirty="0"/>
          </a:p>
          <a:p>
            <a:pPr marL="228600" indent="-228600">
              <a:buNone/>
            </a:pPr>
            <a:r>
              <a:rPr lang="en-US" sz="1000" b="1" smtClean="0"/>
              <a:t>5.	Tham </a:t>
            </a:r>
            <a:r>
              <a:rPr lang="en-US" sz="1000" b="1" dirty="0"/>
              <a:t>chiếu: </a:t>
            </a:r>
            <a:r>
              <a:rPr lang="en-US" sz="1000" dirty="0" err="1" smtClean="0"/>
              <a:t>Chỉ</a:t>
            </a:r>
            <a:r>
              <a:rPr lang="en-US" sz="1000" dirty="0"/>
              <a:t> </a:t>
            </a:r>
            <a:r>
              <a:rPr lang="en-US" sz="1000" dirty="0" err="1" smtClean="0"/>
              <a:t>hiển</a:t>
            </a:r>
            <a:r>
              <a:rPr lang="en-US" sz="1000" dirty="0"/>
              <a:t> </a:t>
            </a:r>
            <a:r>
              <a:rPr lang="en-US" sz="1000" dirty="0" err="1" smtClean="0"/>
              <a:t>thị</a:t>
            </a:r>
            <a:r>
              <a:rPr lang="en-US" sz="1000" dirty="0" smtClean="0"/>
              <a:t> </a:t>
            </a:r>
            <a:r>
              <a:rPr lang="en-US" sz="1000" dirty="0" err="1" smtClean="0"/>
              <a:t>nếu</a:t>
            </a:r>
            <a:r>
              <a:rPr lang="en-US" sz="1000" dirty="0" smtClean="0"/>
              <a:t> user </a:t>
            </a:r>
            <a:r>
              <a:rPr lang="en-US" sz="1000" dirty="0" err="1" smtClean="0"/>
              <a:t>có</a:t>
            </a:r>
            <a:r>
              <a:rPr lang="en-US" sz="1000" dirty="0" smtClean="0"/>
              <a:t> </a:t>
            </a:r>
            <a:r>
              <a:rPr lang="en-US" sz="1000" dirty="0" err="1" smtClean="0"/>
              <a:t>quyền</a:t>
            </a:r>
            <a:r>
              <a:rPr lang="en-US" sz="1000" dirty="0" smtClean="0"/>
              <a:t> </a:t>
            </a:r>
            <a:r>
              <a:rPr lang="en-US" sz="1000" dirty="0" err="1" smtClean="0"/>
              <a:t>Quan</a:t>
            </a:r>
            <a:r>
              <a:rPr lang="en-US" sz="1000" dirty="0"/>
              <a:t> </a:t>
            </a:r>
            <a:r>
              <a:rPr lang="en-US" sz="1000" dirty="0" err="1" smtClean="0"/>
              <a:t>trị</a:t>
            </a:r>
            <a:r>
              <a:rPr lang="en-US" sz="1000" dirty="0"/>
              <a:t> </a:t>
            </a:r>
            <a:r>
              <a:rPr lang="en-US" sz="1000" dirty="0" err="1" smtClean="0"/>
              <a:t>hệ</a:t>
            </a:r>
            <a:r>
              <a:rPr lang="en-US" sz="1000" dirty="0"/>
              <a:t> </a:t>
            </a:r>
            <a:r>
              <a:rPr lang="en-US" sz="1000" dirty="0" err="1"/>
              <a:t>thống</a:t>
            </a:r>
            <a:r>
              <a:rPr lang="en-US" sz="1000" dirty="0"/>
              <a:t>, </a:t>
            </a:r>
            <a:r>
              <a:rPr lang="en-US" sz="1000" dirty="0" err="1" smtClean="0"/>
              <a:t>Quản</a:t>
            </a:r>
            <a:r>
              <a:rPr lang="en-US" sz="1000" dirty="0"/>
              <a:t> </a:t>
            </a:r>
            <a:r>
              <a:rPr lang="en-US" sz="1000" dirty="0" err="1" smtClean="0"/>
              <a:t>lý</a:t>
            </a:r>
            <a:r>
              <a:rPr lang="en-US" sz="1000" dirty="0"/>
              <a:t> </a:t>
            </a:r>
            <a:r>
              <a:rPr lang="en-US" sz="1000" dirty="0" err="1"/>
              <a:t>chuỗi</a:t>
            </a:r>
            <a:r>
              <a:rPr lang="en-US" sz="1000" dirty="0"/>
              <a:t> </a:t>
            </a:r>
            <a:r>
              <a:rPr lang="en-US" sz="1000" dirty="0" err="1" smtClean="0"/>
              <a:t>hoặc</a:t>
            </a:r>
            <a:r>
              <a:rPr lang="en-US" sz="1000" dirty="0" smtClean="0"/>
              <a:t> </a:t>
            </a:r>
            <a:r>
              <a:rPr lang="en-US" sz="1000" dirty="0" err="1" smtClean="0"/>
              <a:t>có</a:t>
            </a:r>
            <a:r>
              <a:rPr lang="en-US" sz="1000" dirty="0" smtClean="0"/>
              <a:t> </a:t>
            </a:r>
            <a:r>
              <a:rPr lang="en-US" sz="1000" dirty="0" err="1" smtClean="0"/>
              <a:t>quyền</a:t>
            </a:r>
            <a:r>
              <a:rPr lang="en-US" sz="1000" dirty="0" smtClean="0"/>
              <a:t> </a:t>
            </a:r>
            <a:r>
              <a:rPr lang="en-US" sz="1000" dirty="0" err="1" smtClean="0"/>
              <a:t>làm</a:t>
            </a:r>
            <a:r>
              <a:rPr lang="en-US" sz="1000" dirty="0" smtClean="0"/>
              <a:t> </a:t>
            </a:r>
            <a:r>
              <a:rPr lang="en-US" sz="1000" dirty="0" err="1" smtClean="0"/>
              <a:t>việc</a:t>
            </a:r>
            <a:r>
              <a:rPr lang="en-US" sz="1000" dirty="0" smtClean="0"/>
              <a:t> ở </a:t>
            </a:r>
            <a:r>
              <a:rPr lang="en-US" sz="1000" dirty="0" err="1" smtClean="0"/>
              <a:t>phân</a:t>
            </a:r>
            <a:r>
              <a:rPr lang="en-US" sz="1000" dirty="0" smtClean="0"/>
              <a:t> </a:t>
            </a:r>
            <a:r>
              <a:rPr lang="en-US" sz="1000" dirty="0" err="1" smtClean="0"/>
              <a:t>hệ</a:t>
            </a:r>
            <a:r>
              <a:rPr lang="en-US" sz="1000" dirty="0" smtClean="0"/>
              <a:t> Kho </a:t>
            </a:r>
            <a:r>
              <a:rPr lang="en-US" sz="1000" dirty="0" err="1" smtClean="0"/>
              <a:t>của</a:t>
            </a:r>
            <a:r>
              <a:rPr lang="en-US" sz="1000" dirty="0" smtClean="0"/>
              <a:t> </a:t>
            </a:r>
            <a:r>
              <a:rPr lang="en-US" sz="1000" dirty="0" err="1" smtClean="0"/>
              <a:t>cả</a:t>
            </a:r>
            <a:r>
              <a:rPr lang="en-US" sz="1000" dirty="0" smtClean="0"/>
              <a:t> </a:t>
            </a:r>
            <a:r>
              <a:rPr lang="en-US" sz="1000" dirty="0" err="1" smtClean="0"/>
              <a:t>cửa</a:t>
            </a:r>
            <a:r>
              <a:rPr lang="en-US" sz="1000" dirty="0" smtClean="0"/>
              <a:t> </a:t>
            </a:r>
            <a:r>
              <a:rPr lang="en-US" sz="1000" dirty="0" err="1" smtClean="0"/>
              <a:t>hàng</a:t>
            </a:r>
            <a:r>
              <a:rPr lang="en-US" sz="1000" dirty="0" smtClean="0"/>
              <a:t> </a:t>
            </a:r>
            <a:r>
              <a:rPr lang="en-US" sz="1000" dirty="0" err="1" smtClean="0"/>
              <a:t>điều</a:t>
            </a:r>
            <a:r>
              <a:rPr lang="en-US" sz="1000" dirty="0" smtClean="0"/>
              <a:t> </a:t>
            </a:r>
            <a:r>
              <a:rPr lang="en-US" sz="1000" dirty="0" err="1" smtClean="0"/>
              <a:t>chuyển</a:t>
            </a:r>
            <a:r>
              <a:rPr lang="en-US" sz="1000" dirty="0" smtClean="0"/>
              <a:t> </a:t>
            </a:r>
            <a:r>
              <a:rPr lang="en-US" sz="1000" dirty="0" err="1" smtClean="0"/>
              <a:t>đi</a:t>
            </a:r>
            <a:r>
              <a:rPr lang="en-US" sz="1000" dirty="0" smtClean="0"/>
              <a:t> </a:t>
            </a:r>
            <a:r>
              <a:rPr lang="en-US" sz="1000" dirty="0" err="1" smtClean="0"/>
              <a:t>và</a:t>
            </a:r>
            <a:r>
              <a:rPr lang="en-US" sz="1000" dirty="0" smtClean="0"/>
              <a:t> </a:t>
            </a:r>
            <a:r>
              <a:rPr lang="en-US" sz="1000" dirty="0" err="1" smtClean="0"/>
              <a:t>cửa</a:t>
            </a:r>
            <a:r>
              <a:rPr lang="en-US" sz="1000" dirty="0" smtClean="0"/>
              <a:t> </a:t>
            </a:r>
            <a:r>
              <a:rPr lang="en-US" sz="1000" dirty="0" err="1" smtClean="0"/>
              <a:t>hàng</a:t>
            </a:r>
            <a:r>
              <a:rPr lang="en-US" sz="1000" dirty="0" smtClean="0"/>
              <a:t> </a:t>
            </a:r>
            <a:r>
              <a:rPr lang="en-US" sz="1000" dirty="0" err="1" smtClean="0"/>
              <a:t>điều</a:t>
            </a:r>
            <a:r>
              <a:rPr lang="en-US" sz="1000" dirty="0" smtClean="0"/>
              <a:t> </a:t>
            </a:r>
            <a:r>
              <a:rPr lang="en-US" sz="1000" dirty="0" err="1" smtClean="0"/>
              <a:t>chuyển</a:t>
            </a:r>
            <a:r>
              <a:rPr lang="en-US" sz="1000" dirty="0" smtClean="0"/>
              <a:t> </a:t>
            </a:r>
            <a:r>
              <a:rPr lang="en-US" sz="1000" dirty="0" err="1" smtClean="0"/>
              <a:t>đến</a:t>
            </a:r>
            <a:r>
              <a:rPr lang="en-US" sz="1000" dirty="0" smtClean="0"/>
              <a:t>, </a:t>
            </a:r>
            <a:r>
              <a:rPr lang="en-US" sz="1000" dirty="0" err="1" smtClean="0"/>
              <a:t>là</a:t>
            </a:r>
            <a:r>
              <a:rPr lang="en-US" sz="1000" dirty="0" smtClean="0"/>
              <a:t> </a:t>
            </a:r>
            <a:r>
              <a:rPr lang="en-US" sz="1000" dirty="0" err="1" smtClean="0"/>
              <a:t>Phiếu</a:t>
            </a:r>
            <a:r>
              <a:rPr lang="en-US" sz="1000" dirty="0" smtClean="0"/>
              <a:t> </a:t>
            </a:r>
            <a:r>
              <a:rPr lang="en-US" sz="1000" dirty="0" err="1" smtClean="0"/>
              <a:t>xuất</a:t>
            </a:r>
            <a:r>
              <a:rPr lang="en-US" sz="1000" dirty="0" smtClean="0"/>
              <a:t> </a:t>
            </a:r>
            <a:r>
              <a:rPr lang="en-US" sz="1000" dirty="0" err="1" smtClean="0"/>
              <a:t>kho</a:t>
            </a:r>
            <a:r>
              <a:rPr lang="en-US" sz="1000" dirty="0" smtClean="0"/>
              <a:t> </a:t>
            </a:r>
            <a:r>
              <a:rPr lang="en-US" sz="1000" dirty="0" err="1" smtClean="0"/>
              <a:t>điều</a:t>
            </a:r>
            <a:r>
              <a:rPr lang="en-US" sz="1000" dirty="0" smtClean="0"/>
              <a:t> </a:t>
            </a:r>
            <a:r>
              <a:rPr lang="en-US" sz="1000" dirty="0" err="1" smtClean="0"/>
              <a:t>chuyển</a:t>
            </a:r>
            <a:r>
              <a:rPr lang="en-US" sz="1000" dirty="0" smtClean="0"/>
              <a:t> </a:t>
            </a:r>
            <a:r>
              <a:rPr lang="en-US" sz="1000" dirty="0" err="1" smtClean="0"/>
              <a:t>đã</a:t>
            </a:r>
            <a:r>
              <a:rPr lang="en-US" sz="1000" dirty="0" smtClean="0"/>
              <a:t> </a:t>
            </a:r>
            <a:r>
              <a:rPr lang="en-US" sz="1000" dirty="0" err="1" smtClean="0"/>
              <a:t>được</a:t>
            </a:r>
            <a:r>
              <a:rPr lang="en-US" sz="1000" dirty="0" smtClean="0"/>
              <a:t> </a:t>
            </a:r>
            <a:r>
              <a:rPr lang="en-US" sz="1000" dirty="0" err="1" smtClean="0"/>
              <a:t>chọn</a:t>
            </a:r>
            <a:r>
              <a:rPr lang="en-US" sz="1000" dirty="0" smtClean="0"/>
              <a:t>, </a:t>
            </a:r>
            <a:r>
              <a:rPr lang="en-US" sz="1000" dirty="0" err="1" smtClean="0"/>
              <a:t>chỉ</a:t>
            </a:r>
            <a:r>
              <a:rPr lang="en-US" sz="1000" dirty="0"/>
              <a:t> </a:t>
            </a:r>
            <a:r>
              <a:rPr lang="en-US" sz="1000" dirty="0" err="1" smtClean="0"/>
              <a:t>xóa</a:t>
            </a:r>
            <a:r>
              <a:rPr lang="en-US" sz="1000" dirty="0"/>
              <a:t> </a:t>
            </a:r>
            <a:r>
              <a:rPr lang="en-US" sz="1000" dirty="0" err="1" smtClean="0"/>
              <a:t>tham</a:t>
            </a:r>
            <a:r>
              <a:rPr lang="en-US" sz="1000" dirty="0"/>
              <a:t> </a:t>
            </a:r>
            <a:r>
              <a:rPr lang="en-US" sz="1000" dirty="0" err="1" smtClean="0"/>
              <a:t>chiếu</a:t>
            </a:r>
            <a:r>
              <a:rPr lang="en-US" sz="1000" dirty="0" smtClean="0"/>
              <a:t> </a:t>
            </a:r>
            <a:r>
              <a:rPr lang="en-US" sz="1000" dirty="0" err="1" smtClean="0"/>
              <a:t>khi</a:t>
            </a:r>
            <a:r>
              <a:rPr lang="en-US" sz="1000" dirty="0"/>
              <a:t> </a:t>
            </a:r>
            <a:r>
              <a:rPr lang="en-US" sz="1000" dirty="0" err="1" smtClean="0"/>
              <a:t>xóa</a:t>
            </a:r>
            <a:r>
              <a:rPr lang="en-US" sz="1000" dirty="0"/>
              <a:t> </a:t>
            </a:r>
            <a:r>
              <a:rPr lang="en-US" sz="1000" dirty="0" err="1" smtClean="0"/>
              <a:t>phiếu</a:t>
            </a:r>
            <a:r>
              <a:rPr lang="en-US" sz="1000" dirty="0" smtClean="0"/>
              <a:t> </a:t>
            </a:r>
            <a:r>
              <a:rPr lang="en-US" sz="1000" dirty="0" err="1" smtClean="0"/>
              <a:t>tham</a:t>
            </a:r>
            <a:r>
              <a:rPr lang="en-US" sz="1000" dirty="0"/>
              <a:t> </a:t>
            </a:r>
            <a:r>
              <a:rPr lang="en-US" sz="1000" dirty="0" err="1" smtClean="0"/>
              <a:t>chiếu</a:t>
            </a:r>
            <a:r>
              <a:rPr lang="en-US" sz="1000" dirty="0" smtClean="0"/>
              <a:t> t</a:t>
            </a:r>
            <a:r>
              <a:rPr lang="vi-VN" sz="1000" dirty="0" smtClean="0"/>
              <a:t>ươ</a:t>
            </a:r>
            <a:r>
              <a:rPr lang="en-US" sz="1000" err="1" smtClean="0"/>
              <a:t>ng</a:t>
            </a:r>
            <a:r>
              <a:rPr lang="en-US" sz="1000"/>
              <a:t> </a:t>
            </a:r>
            <a:r>
              <a:rPr lang="en-US" sz="1000" smtClean="0"/>
              <a:t>ứng</a:t>
            </a:r>
            <a:endParaRPr lang="en-US" sz="1000" dirty="0" smtClean="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54841" y="990600"/>
            <a:ext cx="5089159" cy="3590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5241559" y="4953000"/>
            <a:ext cx="3902441" cy="1905000"/>
          </a:xfrm>
          <a:prstGeom prst="rect">
            <a:avLst/>
          </a:prstGeom>
        </p:spPr>
        <p:txBody>
          <a:bodyPr vert="horz" lIns="91440" tIns="45720" rIns="91440" bIns="45720" rtlCol="0">
            <a:normAutofit/>
          </a:bodyPr>
          <a:lstStyle/>
          <a:p>
            <a:pPr marL="228600" indent="-228600">
              <a:buNone/>
            </a:pPr>
            <a:r>
              <a:rPr lang="en-US" sz="1000" b="1" smtClean="0"/>
              <a:t>6.	Số phiếu nhập</a:t>
            </a:r>
            <a:r>
              <a:rPr lang="en-US" sz="1000" smtClean="0"/>
              <a:t>: </a:t>
            </a:r>
          </a:p>
          <a:p>
            <a:pPr marL="628650" lvl="1" indent="-228600">
              <a:buFont typeface="Arial" panose="020B0604020202020204" pitchFamily="34" charset="0"/>
              <a:buChar char="•"/>
            </a:pPr>
            <a:r>
              <a:rPr lang="en-US" sz="1000" smtClean="0"/>
              <a:t>Tự động tăng theo quy tắc đánh số chứng từ ở Thiết lập chung, </a:t>
            </a:r>
          </a:p>
          <a:p>
            <a:pPr marL="628650" lvl="1" indent="-228600">
              <a:buFont typeface="Arial" panose="020B0604020202020204" pitchFamily="34" charset="0"/>
              <a:buChar char="•"/>
            </a:pPr>
            <a:r>
              <a:rPr lang="en-US" sz="1000" smtClean="0"/>
              <a:t>Cho phép sửa lại</a:t>
            </a:r>
          </a:p>
          <a:p>
            <a:pPr marL="628650" lvl="1" indent="-228600">
              <a:buFont typeface="Arial" panose="020B0604020202020204" pitchFamily="34" charset="0"/>
              <a:buChar char="•"/>
            </a:pPr>
            <a:r>
              <a:rPr lang="en-US" sz="1000" smtClean="0"/>
              <a:t>xóa trắng thì tự động reset về giá trị tr</a:t>
            </a:r>
            <a:r>
              <a:rPr lang="vi-VN" sz="1000" smtClean="0"/>
              <a:t>ước</a:t>
            </a:r>
            <a:endParaRPr lang="en-US" sz="1000" b="1" smtClean="0">
              <a:solidFill>
                <a:srgbClr val="FF0000"/>
              </a:solidFill>
            </a:endParaRPr>
          </a:p>
          <a:p>
            <a:pPr marL="228600" indent="-228600">
              <a:buNone/>
            </a:pPr>
            <a:r>
              <a:rPr lang="en-US" sz="1000" b="1" smtClean="0"/>
              <a:t>7.	Ngày nhập:</a:t>
            </a:r>
          </a:p>
          <a:p>
            <a:pPr marL="571500" lvl="1" indent="-171450">
              <a:buFont typeface="Arial" panose="020B0604020202020204" pitchFamily="34" charset="0"/>
              <a:buChar char="•"/>
            </a:pPr>
            <a:r>
              <a:rPr lang="en-US" sz="1000" smtClean="0"/>
              <a:t>mặc định là ngày thêm chứng từ</a:t>
            </a:r>
          </a:p>
          <a:p>
            <a:pPr marL="571500" lvl="1" indent="-171450">
              <a:buFont typeface="Arial" panose="020B0604020202020204" pitchFamily="34" charset="0"/>
              <a:buChar char="•"/>
            </a:pPr>
            <a:r>
              <a:rPr lang="en-US" sz="1000" smtClean="0"/>
              <a:t>cho phép nhập định dạng ngày tháng, </a:t>
            </a:r>
          </a:p>
          <a:p>
            <a:pPr marL="571500" lvl="1" indent="-171450">
              <a:buFont typeface="Arial" panose="020B0604020202020204" pitchFamily="34" charset="0"/>
              <a:buChar char="•"/>
            </a:pPr>
            <a:r>
              <a:rPr lang="en-US" sz="1000" smtClean="0"/>
              <a:t>nhập sai hoặc xóa trắng thì tự động reset về giá trị tr</a:t>
            </a:r>
            <a:r>
              <a:rPr lang="vi-VN" sz="1000" smtClean="0"/>
              <a:t>ước</a:t>
            </a:r>
            <a:endParaRPr lang="en-US" sz="1000" smtClean="0"/>
          </a:p>
          <a:p>
            <a:pPr marL="228600" indent="-228600">
              <a:buNone/>
            </a:pPr>
            <a:r>
              <a:rPr lang="en-US" sz="1000" b="1" smtClean="0"/>
              <a:t>8.	Giờ nhập: </a:t>
            </a:r>
            <a:r>
              <a:rPr lang="en-US" sz="1000" smtClean="0"/>
              <a:t>mặc định là giờ thêm chứng từ, cho phép sửa lại</a:t>
            </a:r>
            <a:endParaRPr lang="en-US" sz="1000" dirty="0"/>
          </a:p>
        </p:txBody>
      </p:sp>
    </p:spTree>
    <p:extLst>
      <p:ext uri="{BB962C8B-B14F-4D97-AF65-F5344CB8AC3E}">
        <p14:creationId xmlns="" xmlns:p14="http://schemas.microsoft.com/office/powerpoint/2010/main" val="208791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500" dirty="0"/>
              <a:t>Form chọn </a:t>
            </a:r>
            <a:r>
              <a:rPr lang="en-US" sz="3500" dirty="0" smtClean="0"/>
              <a:t>đối t</a:t>
            </a:r>
            <a:r>
              <a:rPr lang="vi-VN" sz="3500" dirty="0"/>
              <a:t>ượng</a:t>
            </a:r>
            <a:endParaRPr lang="en-US" sz="3500" dirty="0"/>
          </a:p>
        </p:txBody>
      </p:sp>
      <p:pic>
        <p:nvPicPr>
          <p:cNvPr id="4" name="Content Placeholder 3"/>
          <p:cNvPicPr>
            <a:picLocks noGrp="1" noChangeAspect="1"/>
          </p:cNvPicPr>
          <p:nvPr>
            <p:ph idx="1"/>
          </p:nvPr>
        </p:nvPicPr>
        <p:blipFill>
          <a:blip r:embed="rId2" cstate="print"/>
          <a:stretch>
            <a:fillRect/>
          </a:stretch>
        </p:blipFill>
        <p:spPr>
          <a:xfrm>
            <a:off x="4495800" y="1066800"/>
            <a:ext cx="4640342" cy="3048000"/>
          </a:xfrm>
          <a:prstGeom prst="rect">
            <a:avLst/>
          </a:prstGeom>
        </p:spPr>
      </p:pic>
      <p:sp>
        <p:nvSpPr>
          <p:cNvPr id="5" name="TextBox 4"/>
          <p:cNvSpPr txBox="1"/>
          <p:nvPr/>
        </p:nvSpPr>
        <p:spPr>
          <a:xfrm>
            <a:off x="457200" y="914400"/>
            <a:ext cx="3733800" cy="3785652"/>
          </a:xfrm>
          <a:prstGeom prst="rect">
            <a:avLst/>
          </a:prstGeom>
          <a:noFill/>
        </p:spPr>
        <p:txBody>
          <a:bodyPr wrap="square" rtlCol="0">
            <a:spAutoFit/>
          </a:bodyPr>
          <a:lstStyle/>
          <a:p>
            <a:r>
              <a:rPr lang="en-US" sz="1200" b="1" dirty="0"/>
              <a:t>Loại </a:t>
            </a:r>
            <a:r>
              <a:rPr lang="en-US" sz="1200" b="1" dirty="0" smtClean="0"/>
              <a:t>đối t</a:t>
            </a:r>
            <a:r>
              <a:rPr lang="vi-VN" sz="1200" b="1" dirty="0" smtClean="0"/>
              <a:t>ượn</a:t>
            </a:r>
            <a:r>
              <a:rPr lang="en-US" sz="1200" b="1" dirty="0"/>
              <a:t>g</a:t>
            </a:r>
            <a:r>
              <a:rPr lang="en-US" sz="1200" dirty="0"/>
              <a:t>: </a:t>
            </a:r>
            <a:endParaRPr lang="en-US" sz="1200" dirty="0" smtClean="0"/>
          </a:p>
          <a:p>
            <a:pPr marL="171450" indent="-171450">
              <a:buFont typeface="Arial" panose="020B0604020202020204" pitchFamily="34" charset="0"/>
              <a:buChar char="•"/>
            </a:pPr>
            <a:r>
              <a:rPr lang="en-US" sz="1200" dirty="0" err="1"/>
              <a:t>M</a:t>
            </a:r>
            <a:r>
              <a:rPr lang="en-US" sz="1200" dirty="0" err="1" smtClean="0"/>
              <a:t>ặc</a:t>
            </a:r>
            <a:r>
              <a:rPr lang="en-US" sz="1200" dirty="0" smtClean="0"/>
              <a:t> định: </a:t>
            </a:r>
            <a:r>
              <a:rPr lang="en-US" sz="1200" dirty="0"/>
              <a:t>là </a:t>
            </a:r>
            <a:r>
              <a:rPr lang="en-US" sz="1200"/>
              <a:t>nhân </a:t>
            </a:r>
            <a:r>
              <a:rPr lang="en-US" sz="1200" smtClean="0"/>
              <a:t>viên.</a:t>
            </a:r>
          </a:p>
          <a:p>
            <a:pPr marL="171450" indent="-171450"/>
            <a:r>
              <a:rPr lang="en-US" sz="1200" b="1" smtClean="0"/>
              <a:t>Grid – Kết quả tìm kiếm</a:t>
            </a:r>
          </a:p>
          <a:p>
            <a:pPr marL="171450" indent="-171450">
              <a:buFontTx/>
              <a:buChar char="-"/>
            </a:pPr>
            <a:r>
              <a:rPr lang="en-US" sz="1200" smtClean="0"/>
              <a:t>Sắp xếp theo tên. Các tên giống nhau thì sắp xếp theo Mã đối tượng.</a:t>
            </a:r>
          </a:p>
          <a:p>
            <a:pPr marL="171450" indent="-171450">
              <a:buFontTx/>
              <a:buChar char="-"/>
            </a:pPr>
            <a:r>
              <a:rPr lang="en-US" sz="1200" b="1" i="1" smtClean="0"/>
              <a:t>Mã đối tượng, Tên đối tượng, Loại đối tượng</a:t>
            </a:r>
            <a:r>
              <a:rPr lang="en-US" sz="1200" smtClean="0"/>
              <a:t>: Hiển thị đủ nội dung trên 1 dòng</a:t>
            </a:r>
          </a:p>
          <a:p>
            <a:pPr marL="171450" indent="-171450">
              <a:buFontTx/>
              <a:buChar char="-"/>
            </a:pPr>
            <a:r>
              <a:rPr lang="en-US" sz="1200" b="1" i="1" smtClean="0"/>
              <a:t>Địa chỉ</a:t>
            </a:r>
            <a:r>
              <a:rPr lang="en-US" sz="1200" smtClean="0"/>
              <a:t>: Nếu dữ liệu nhiều thì xuống dòng để hiển thị đủ thông tin.</a:t>
            </a:r>
          </a:p>
          <a:p>
            <a:pPr marL="171450" indent="-171450"/>
            <a:r>
              <a:rPr lang="en-US" sz="1200" b="1" i="1" smtClean="0"/>
              <a:t>Luôn mặc định select dòng đầu tiên trong trang đang hiển thị.</a:t>
            </a:r>
            <a:endParaRPr lang="en-US" sz="1200" b="1" i="1" dirty="0" smtClean="0"/>
          </a:p>
          <a:p>
            <a:r>
              <a:rPr lang="en-US" sz="1200" b="1" smtClean="0"/>
              <a:t>Chi tiết các nội dung không mô tả, vui lòng xem trong file tiện dụng chung:</a:t>
            </a:r>
          </a:p>
          <a:p>
            <a:r>
              <a:rPr lang="en-US" sz="1200" smtClean="0"/>
              <a:t>$/MISA QLCH/01. Business Analyst/01. Requirement/2. Software Requirement/6. Yêu cầu về tính tiện dụng/SDC-16-FM-08-Yeu cau tien dung.xlsx</a:t>
            </a:r>
          </a:p>
          <a:p>
            <a:r>
              <a:rPr lang="en-US" sz="1200" smtClean="0"/>
              <a:t>Sheet - Form chọn</a:t>
            </a:r>
            <a:endParaRPr lang="en-US" sz="1200" dirty="0" smtClean="0"/>
          </a:p>
          <a:p>
            <a:endParaRPr lang="en-US" sz="1200" dirty="0" smtClean="0"/>
          </a:p>
          <a:p>
            <a:endParaRPr lang="en-US" sz="1200" dirty="0" smtClean="0"/>
          </a:p>
          <a:p>
            <a:endParaRPr lang="en-US" sz="1200" dirty="0" smtClean="0"/>
          </a:p>
        </p:txBody>
      </p:sp>
      <p:cxnSp>
        <p:nvCxnSpPr>
          <p:cNvPr id="8" name="Straight Arrow Connector 7"/>
          <p:cNvCxnSpPr/>
          <p:nvPr/>
        </p:nvCxnSpPr>
        <p:spPr>
          <a:xfrm flipH="1" flipV="1">
            <a:off x="6781800" y="3581400"/>
            <a:ext cx="457200" cy="1447800"/>
          </a:xfrm>
          <a:prstGeom prst="straightConnector1">
            <a:avLst/>
          </a:prstGeom>
          <a:ln w="127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34200" y="5029200"/>
            <a:ext cx="914400" cy="381000"/>
          </a:xfrm>
          <a:prstGeom prst="rect">
            <a:avLst/>
          </a:prstGeom>
          <a:noFill/>
        </p:spPr>
        <p:txBody>
          <a:bodyPr wrap="square" rtlCol="0">
            <a:spAutoFit/>
          </a:bodyPr>
          <a:lstStyle/>
          <a:p>
            <a:r>
              <a:rPr lang="en-US" dirty="0" err="1" smtClean="0"/>
              <a:t>Bỏ</a:t>
            </a:r>
            <a:r>
              <a:rPr lang="en-US" dirty="0" smtClean="0"/>
              <a:t> </a:t>
            </a:r>
            <a:r>
              <a:rPr lang="vi-VN" dirty="0" smtClean="0"/>
              <a:t>đ</a:t>
            </a:r>
            <a:r>
              <a:rPr lang="en-US" dirty="0" smtClean="0"/>
              <a:t>i</a:t>
            </a:r>
            <a:endParaRPr lang="en-US" dirty="0"/>
          </a:p>
        </p:txBody>
      </p:sp>
    </p:spTree>
    <p:extLst>
      <p:ext uri="{BB962C8B-B14F-4D97-AF65-F5344CB8AC3E}">
        <p14:creationId xmlns="" xmlns:p14="http://schemas.microsoft.com/office/powerpoint/2010/main" val="421061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69" y="138266"/>
            <a:ext cx="8229600" cy="715962"/>
          </a:xfrm>
        </p:spPr>
        <p:txBody>
          <a:bodyPr>
            <a:normAutofit/>
          </a:bodyPr>
          <a:lstStyle/>
          <a:p>
            <a:pPr algn="l"/>
            <a:r>
              <a:rPr lang="en-US" sz="3500" dirty="0"/>
              <a:t>Thêm mới phiếu </a:t>
            </a:r>
            <a:r>
              <a:rPr lang="en-US" sz="3500" dirty="0" smtClean="0"/>
              <a:t>nhập </a:t>
            </a:r>
            <a:r>
              <a:rPr lang="en-US" sz="3500" dirty="0"/>
              <a:t>kho điều chuyển</a:t>
            </a:r>
          </a:p>
        </p:txBody>
      </p:sp>
      <p:sp>
        <p:nvSpPr>
          <p:cNvPr id="3" name="Content Placeholder 2"/>
          <p:cNvSpPr>
            <a:spLocks noGrp="1"/>
          </p:cNvSpPr>
          <p:nvPr>
            <p:ph idx="1"/>
          </p:nvPr>
        </p:nvSpPr>
        <p:spPr>
          <a:xfrm>
            <a:off x="152399" y="990600"/>
            <a:ext cx="3733801" cy="5744535"/>
          </a:xfrm>
        </p:spPr>
        <p:txBody>
          <a:bodyPr>
            <a:normAutofit/>
          </a:bodyPr>
          <a:lstStyle/>
          <a:p>
            <a:pPr marL="0" indent="0">
              <a:buNone/>
            </a:pPr>
            <a:r>
              <a:rPr lang="en-US" sz="1300" b="1" dirty="0" smtClean="0"/>
              <a:t>Phần chi tiết:</a:t>
            </a:r>
            <a:endParaRPr lang="en-US" sz="1300" b="1" dirty="0"/>
          </a:p>
          <a:p>
            <a:pPr marL="228600" indent="-228600">
              <a:buFont typeface="+mj-lt"/>
              <a:buAutoNum type="arabicPeriod"/>
            </a:pPr>
            <a:r>
              <a:rPr lang="en-US" sz="1200" b="1" dirty="0" smtClean="0"/>
              <a:t>Mã </a:t>
            </a:r>
            <a:r>
              <a:rPr lang="en-US" sz="1200" b="1" dirty="0"/>
              <a:t>hàng hóa: </a:t>
            </a:r>
            <a:endParaRPr lang="en-US" sz="1200" b="1" dirty="0" smtClean="0"/>
          </a:p>
          <a:p>
            <a:pPr lvl="1">
              <a:buFont typeface="Arial" panose="020B0604020202020204" pitchFamily="34" charset="0"/>
              <a:buChar char="•"/>
            </a:pPr>
            <a:r>
              <a:rPr lang="en-US" sz="1000" dirty="0"/>
              <a:t>Combo load và sắp </a:t>
            </a:r>
            <a:r>
              <a:rPr lang="en-US" sz="1000" dirty="0" smtClean="0"/>
              <a:t>xếp </a:t>
            </a:r>
            <a:r>
              <a:rPr lang="en-US" sz="1000" dirty="0"/>
              <a:t>hàng hóa không </a:t>
            </a:r>
            <a:r>
              <a:rPr lang="en-US" sz="1000" dirty="0" smtClean="0"/>
              <a:t>ngừng kinh doanh nh</a:t>
            </a:r>
            <a:r>
              <a:rPr lang="vi-VN" sz="1000" dirty="0" smtClean="0"/>
              <a:t>ư</a:t>
            </a:r>
            <a:r>
              <a:rPr lang="en-US" sz="1000" dirty="0" smtClean="0"/>
              <a:t> trong </a:t>
            </a:r>
            <a:r>
              <a:rPr lang="en-US" sz="1000" dirty="0"/>
              <a:t>danh mục hàng </a:t>
            </a:r>
            <a:r>
              <a:rPr lang="en-US" sz="1000" dirty="0" smtClean="0"/>
              <a:t>hóa (chỉ load những hàng hóa là cụ thể, không load mẫu mã)</a:t>
            </a:r>
          </a:p>
          <a:p>
            <a:pPr lvl="1">
              <a:buFont typeface="Arial" panose="020B0604020202020204" pitchFamily="34" charset="0"/>
              <a:buChar char="•"/>
            </a:pPr>
            <a:r>
              <a:rPr lang="en-US" sz="1000" dirty="0" smtClean="0"/>
              <a:t>combo </a:t>
            </a:r>
            <a:r>
              <a:rPr lang="en-US" sz="1000" dirty="0"/>
              <a:t>hiển thị mã và tên hàng hóa</a:t>
            </a:r>
            <a:endParaRPr lang="en-US" sz="1000" dirty="0" smtClean="0"/>
          </a:p>
          <a:p>
            <a:pPr lvl="1">
              <a:buFont typeface="Arial" panose="020B0604020202020204" pitchFamily="34" charset="0"/>
              <a:buChar char="•"/>
            </a:pPr>
            <a:r>
              <a:rPr lang="en-US" sz="1000" dirty="0"/>
              <a:t>Mở form chọn hàng </a:t>
            </a:r>
            <a:r>
              <a:rPr lang="en-US" sz="1000" dirty="0" smtClean="0"/>
              <a:t>hóa</a:t>
            </a:r>
          </a:p>
          <a:p>
            <a:pPr lvl="1">
              <a:buFont typeface="Arial" panose="020B0604020202020204" pitchFamily="34" charset="0"/>
              <a:buChar char="•"/>
            </a:pPr>
            <a:r>
              <a:rPr lang="en-US" sz="1000" dirty="0" smtClean="0"/>
              <a:t>Đ</a:t>
            </a:r>
            <a:r>
              <a:rPr lang="vi-VN" sz="1000" dirty="0" smtClean="0"/>
              <a:t>ượ</a:t>
            </a:r>
            <a:r>
              <a:rPr lang="en-US" sz="1000" dirty="0"/>
              <a:t>c phép gõ text để tìm nhanh </a:t>
            </a:r>
            <a:r>
              <a:rPr lang="en-US" sz="1000" dirty="0" err="1"/>
              <a:t>hàng</a:t>
            </a:r>
            <a:r>
              <a:rPr lang="en-US" sz="1000" dirty="0"/>
              <a:t> </a:t>
            </a:r>
            <a:r>
              <a:rPr lang="en-US" sz="1000" dirty="0" err="1" smtClean="0"/>
              <a:t>hóa</a:t>
            </a:r>
            <a:r>
              <a:rPr lang="en-US" sz="1000" dirty="0" smtClean="0"/>
              <a:t> </a:t>
            </a:r>
          </a:p>
          <a:p>
            <a:pPr marL="228600" indent="-228600">
              <a:buFont typeface="+mj-lt"/>
              <a:buAutoNum type="arabicPeriod"/>
            </a:pPr>
            <a:r>
              <a:rPr lang="en-US" sz="1200" b="1" dirty="0" smtClean="0"/>
              <a:t>Tên </a:t>
            </a:r>
            <a:r>
              <a:rPr lang="en-US" sz="1200" b="1" dirty="0"/>
              <a:t>hàng </a:t>
            </a:r>
            <a:r>
              <a:rPr lang="en-US" sz="1200" b="1" dirty="0" smtClean="0"/>
              <a:t>hóa, </a:t>
            </a:r>
            <a:r>
              <a:rPr lang="en-US" sz="1200" b="1" dirty="0"/>
              <a:t>Đ</a:t>
            </a:r>
            <a:r>
              <a:rPr lang="vi-VN" sz="1200" b="1" dirty="0"/>
              <a:t>ơn</a:t>
            </a:r>
            <a:r>
              <a:rPr lang="en-US" sz="1200" b="1" dirty="0"/>
              <a:t> vị </a:t>
            </a:r>
            <a:r>
              <a:rPr lang="en-US" sz="1200" b="1" dirty="0" smtClean="0"/>
              <a:t>tính: </a:t>
            </a:r>
            <a:r>
              <a:rPr lang="en-US" sz="1200" dirty="0"/>
              <a:t>load theo mã hàng </a:t>
            </a:r>
            <a:r>
              <a:rPr lang="en-US" sz="1200" dirty="0" smtClean="0"/>
              <a:t>hóa</a:t>
            </a:r>
          </a:p>
          <a:p>
            <a:pPr marL="228600" indent="-228600">
              <a:buFont typeface="+mj-lt"/>
              <a:buAutoNum type="arabicPeriod"/>
            </a:pPr>
            <a:r>
              <a:rPr lang="en-US" sz="1200" b="1" dirty="0"/>
              <a:t>Kho: </a:t>
            </a:r>
            <a:endParaRPr lang="en-US" sz="1200" b="1" dirty="0" smtClean="0"/>
          </a:p>
          <a:p>
            <a:pPr lvl="1">
              <a:buFont typeface="Arial" panose="020B0604020202020204" pitchFamily="34" charset="0"/>
              <a:buChar char="•"/>
            </a:pPr>
            <a:r>
              <a:rPr lang="en-US" sz="1000" dirty="0" smtClean="0"/>
              <a:t>Chọn </a:t>
            </a:r>
            <a:r>
              <a:rPr lang="en-US" sz="1000" dirty="0"/>
              <a:t>giá </a:t>
            </a:r>
            <a:r>
              <a:rPr lang="en-US" sz="1000" dirty="0" smtClean="0"/>
              <a:t>trị trong combo</a:t>
            </a:r>
          </a:p>
          <a:p>
            <a:pPr lvl="1">
              <a:buFont typeface="Arial" panose="020B0604020202020204" pitchFamily="34" charset="0"/>
              <a:buChar char="•"/>
            </a:pPr>
            <a:r>
              <a:rPr lang="en-US" sz="1000" dirty="0"/>
              <a:t>Combo kho load lên danh </a:t>
            </a:r>
            <a:r>
              <a:rPr lang="en-US" sz="1000" dirty="0" smtClean="0"/>
              <a:t>sách kho </a:t>
            </a:r>
            <a:r>
              <a:rPr lang="en-US" sz="1000" dirty="0"/>
              <a:t>theo thứ tự trên danh mục</a:t>
            </a:r>
            <a:endParaRPr lang="en-US" sz="1000" dirty="0" smtClean="0"/>
          </a:p>
          <a:p>
            <a:pPr lvl="1">
              <a:buFont typeface="Arial" panose="020B0604020202020204" pitchFamily="34" charset="0"/>
              <a:buChar char="•"/>
            </a:pPr>
            <a:r>
              <a:rPr lang="en-US" sz="1000" dirty="0" smtClean="0"/>
              <a:t>Mặc </a:t>
            </a:r>
            <a:r>
              <a:rPr lang="en-US" sz="1000" dirty="0"/>
              <a:t>định kho đầu tiên trong danh </a:t>
            </a:r>
            <a:r>
              <a:rPr lang="en-US" sz="1000" dirty="0" smtClean="0"/>
              <a:t>sách </a:t>
            </a:r>
          </a:p>
          <a:p>
            <a:pPr lvl="1">
              <a:buFont typeface="Arial" panose="020B0604020202020204" pitchFamily="34" charset="0"/>
              <a:buChar char="•"/>
            </a:pPr>
            <a:r>
              <a:rPr lang="en-US" sz="1000" dirty="0" smtClean="0"/>
              <a:t>Cho </a:t>
            </a:r>
            <a:r>
              <a:rPr lang="en-US" sz="1000" dirty="0"/>
              <a:t>phép chọn lại kho </a:t>
            </a:r>
            <a:r>
              <a:rPr lang="en-US" sz="1000" dirty="0" smtClean="0"/>
              <a:t>khác</a:t>
            </a:r>
          </a:p>
          <a:p>
            <a:pPr marL="228600" indent="-228600">
              <a:buFont typeface="+mj-lt"/>
              <a:buAutoNum type="arabicPeriod"/>
            </a:pPr>
            <a:r>
              <a:rPr lang="en-US" sz="1200" b="1" dirty="0" smtClean="0"/>
              <a:t>Đ</a:t>
            </a:r>
            <a:r>
              <a:rPr lang="vi-VN" sz="1200" b="1" dirty="0" smtClean="0"/>
              <a:t>ơ</a:t>
            </a:r>
            <a:r>
              <a:rPr lang="en-US" sz="1200" b="1" dirty="0"/>
              <a:t>n giá</a:t>
            </a:r>
            <a:r>
              <a:rPr lang="en-US" sz="1200" b="1" dirty="0" smtClean="0"/>
              <a:t>: </a:t>
            </a:r>
            <a:r>
              <a:rPr lang="en-US" sz="1200" dirty="0"/>
              <a:t>Cho nhập số (xem chi tiết PBI </a:t>
            </a:r>
            <a:r>
              <a:rPr lang="en-US" sz="1200" dirty="0" smtClean="0"/>
              <a:t>100821), </a:t>
            </a:r>
            <a:r>
              <a:rPr lang="en-US" sz="1200" dirty="0" err="1" smtClean="0"/>
              <a:t>mặc</a:t>
            </a:r>
            <a:r>
              <a:rPr lang="en-US" sz="1200" dirty="0" smtClean="0"/>
              <a:t> </a:t>
            </a:r>
            <a:r>
              <a:rPr lang="en-US" sz="1200" dirty="0" err="1" smtClean="0"/>
              <a:t>định</a:t>
            </a:r>
            <a:r>
              <a:rPr lang="en-US" sz="1200" dirty="0" smtClean="0"/>
              <a:t> </a:t>
            </a:r>
            <a:r>
              <a:rPr lang="en-US" sz="1200" dirty="0" err="1" smtClean="0"/>
              <a:t>là</a:t>
            </a:r>
            <a:r>
              <a:rPr lang="en-US" sz="1200" dirty="0" smtClean="0"/>
              <a:t> </a:t>
            </a:r>
            <a:r>
              <a:rPr lang="en-US" sz="1200" dirty="0" err="1" smtClean="0"/>
              <a:t>giá</a:t>
            </a:r>
            <a:r>
              <a:rPr lang="en-US" sz="1200" dirty="0" smtClean="0"/>
              <a:t> </a:t>
            </a:r>
            <a:r>
              <a:rPr lang="en-US" sz="1200" dirty="0" err="1" smtClean="0"/>
              <a:t>mua</a:t>
            </a:r>
            <a:r>
              <a:rPr lang="en-US" sz="1200" dirty="0" smtClean="0"/>
              <a:t> </a:t>
            </a:r>
            <a:r>
              <a:rPr lang="en-US" sz="1200" dirty="0" err="1" smtClean="0"/>
              <a:t>trong</a:t>
            </a:r>
            <a:r>
              <a:rPr lang="en-US" sz="1200" dirty="0" smtClean="0"/>
              <a:t> </a:t>
            </a:r>
            <a:r>
              <a:rPr lang="en-US" sz="1200" dirty="0" err="1" smtClean="0"/>
              <a:t>danh</a:t>
            </a:r>
            <a:r>
              <a:rPr lang="en-US" sz="1200" dirty="0" smtClean="0"/>
              <a:t> </a:t>
            </a:r>
            <a:r>
              <a:rPr lang="en-US" sz="1200" dirty="0" err="1" smtClean="0"/>
              <a:t>mục</a:t>
            </a:r>
            <a:r>
              <a:rPr lang="en-US" sz="1200" dirty="0" smtClean="0"/>
              <a:t> </a:t>
            </a:r>
            <a:r>
              <a:rPr lang="en-US" sz="1200" dirty="0" err="1" smtClean="0"/>
              <a:t>hàng</a:t>
            </a:r>
            <a:r>
              <a:rPr lang="en-US" sz="1200" dirty="0" smtClean="0"/>
              <a:t> </a:t>
            </a:r>
            <a:r>
              <a:rPr lang="en-US" sz="1200" dirty="0" err="1" smtClean="0"/>
              <a:t>hóa</a:t>
            </a:r>
            <a:r>
              <a:rPr lang="en-US" sz="1200" dirty="0" smtClean="0"/>
              <a:t> </a:t>
            </a:r>
          </a:p>
          <a:p>
            <a:pPr marL="228600" indent="-228600">
              <a:buFont typeface="+mj-lt"/>
              <a:buAutoNum type="arabicPeriod"/>
            </a:pPr>
            <a:r>
              <a:rPr lang="en-US" sz="1200" b="1" dirty="0" err="1" smtClean="0"/>
              <a:t>Số</a:t>
            </a:r>
            <a:r>
              <a:rPr lang="en-US" sz="1200" b="1" dirty="0" smtClean="0"/>
              <a:t> l</a:t>
            </a:r>
            <a:r>
              <a:rPr lang="vi-VN" sz="1200" b="1" dirty="0" smtClean="0"/>
              <a:t>ượng</a:t>
            </a:r>
            <a:r>
              <a:rPr lang="en-US" sz="1200" b="1" dirty="0" smtClean="0"/>
              <a:t>: </a:t>
            </a:r>
            <a:r>
              <a:rPr lang="en-US" sz="1200" dirty="0"/>
              <a:t>Cho nhập số, click mũi tên lên xuống để tăng, giảm 1 </a:t>
            </a:r>
            <a:r>
              <a:rPr lang="en-US" sz="1200" dirty="0" smtClean="0"/>
              <a:t>đ</a:t>
            </a:r>
            <a:r>
              <a:rPr lang="vi-VN" sz="1200" dirty="0" smtClean="0"/>
              <a:t>ơ</a:t>
            </a:r>
            <a:r>
              <a:rPr lang="en-US" sz="1200" dirty="0"/>
              <a:t>n vị</a:t>
            </a:r>
            <a:endParaRPr lang="en-US" sz="1200" b="1" dirty="0" smtClean="0"/>
          </a:p>
          <a:p>
            <a:pPr marL="228600" indent="-228600">
              <a:buFont typeface="+mj-lt"/>
              <a:buAutoNum type="arabicPeriod"/>
            </a:pPr>
            <a:r>
              <a:rPr lang="en-US" sz="1200" b="1" dirty="0"/>
              <a:t>Thành </a:t>
            </a:r>
            <a:r>
              <a:rPr lang="en-US" sz="1200" b="1" dirty="0" smtClean="0"/>
              <a:t>tiền</a:t>
            </a:r>
            <a:r>
              <a:rPr lang="en-US" sz="1200" b="1" dirty="0"/>
              <a:t>: </a:t>
            </a:r>
            <a:r>
              <a:rPr lang="en-US" sz="1200" dirty="0"/>
              <a:t>Định dạng </a:t>
            </a:r>
            <a:r>
              <a:rPr lang="en-US" sz="1200" dirty="0" smtClean="0"/>
              <a:t>số,</a:t>
            </a:r>
          </a:p>
          <a:p>
            <a:pPr marL="228600" indent="-228600">
              <a:buFont typeface="+mj-lt"/>
              <a:buAutoNum type="arabicPeriod"/>
            </a:pPr>
            <a:r>
              <a:rPr lang="en-US" sz="1200" b="1" dirty="0"/>
              <a:t>Công thức</a:t>
            </a:r>
            <a:r>
              <a:rPr lang="en-US" sz="1200" dirty="0"/>
              <a:t>: Thành tiền = </a:t>
            </a:r>
            <a:r>
              <a:rPr lang="en-US" sz="1200" dirty="0" smtClean="0"/>
              <a:t>Số l</a:t>
            </a:r>
            <a:r>
              <a:rPr lang="vi-VN" sz="1200" dirty="0" smtClean="0"/>
              <a:t>ượng</a:t>
            </a:r>
            <a:r>
              <a:rPr lang="en-US" sz="1200" dirty="0"/>
              <a:t> x </a:t>
            </a:r>
            <a:r>
              <a:rPr lang="en-US" sz="1200" dirty="0" smtClean="0"/>
              <a:t>Đ</a:t>
            </a:r>
            <a:r>
              <a:rPr lang="vi-VN" sz="1200" dirty="0" smtClean="0"/>
              <a:t>ơ</a:t>
            </a:r>
            <a:r>
              <a:rPr lang="en-US" sz="1200" dirty="0"/>
              <a:t>n </a:t>
            </a:r>
            <a:r>
              <a:rPr lang="en-US" sz="1200" dirty="0" smtClean="0"/>
              <a:t>giá</a:t>
            </a:r>
          </a:p>
          <a:p>
            <a:pPr marL="228600" indent="-228600">
              <a:buFont typeface="+mj-lt"/>
              <a:buAutoNum type="arabicPeriod"/>
            </a:pPr>
            <a:r>
              <a:rPr lang="en-US" sz="1200" dirty="0" smtClean="0"/>
              <a:t>Tr</a:t>
            </a:r>
            <a:r>
              <a:rPr lang="vi-VN" sz="1200" dirty="0" smtClean="0"/>
              <a:t>ường</a:t>
            </a:r>
            <a:r>
              <a:rPr lang="en-US" sz="1200" dirty="0"/>
              <a:t> </a:t>
            </a:r>
            <a:r>
              <a:rPr lang="en-US" sz="1200" dirty="0" smtClean="0"/>
              <a:t>hợp nhập Thành </a:t>
            </a:r>
            <a:r>
              <a:rPr lang="en-US" sz="1200" dirty="0"/>
              <a:t>tiền </a:t>
            </a:r>
            <a:r>
              <a:rPr lang="en-US" sz="1200" dirty="0" smtClean="0"/>
              <a:t>thì ch</a:t>
            </a:r>
            <a:r>
              <a:rPr lang="vi-VN" sz="1200" dirty="0" smtClean="0"/>
              <a:t>ươ</a:t>
            </a:r>
            <a:r>
              <a:rPr lang="en-US" sz="1200" dirty="0"/>
              <a:t>ng trình tự động tính lại </a:t>
            </a:r>
            <a:r>
              <a:rPr lang="en-US" sz="1200" dirty="0" smtClean="0"/>
              <a:t>đ</a:t>
            </a:r>
            <a:r>
              <a:rPr lang="vi-VN" sz="1200" dirty="0" smtClean="0"/>
              <a:t>ơ</a:t>
            </a:r>
            <a:r>
              <a:rPr lang="en-US" sz="1200" dirty="0"/>
              <a:t>n </a:t>
            </a:r>
            <a:r>
              <a:rPr lang="en-US" sz="1200" dirty="0" smtClean="0"/>
              <a:t>giá </a:t>
            </a:r>
          </a:p>
          <a:p>
            <a:pPr marL="228600" indent="-228600">
              <a:buFont typeface="+mj-lt"/>
              <a:buAutoNum type="arabicPeriod"/>
            </a:pPr>
            <a:r>
              <a:rPr lang="en-US" sz="1200" b="1" dirty="0" smtClean="0"/>
              <a:t>Xóa </a:t>
            </a:r>
            <a:r>
              <a:rPr lang="en-US" sz="1200" b="1" dirty="0"/>
              <a:t>dòng chi tiết</a:t>
            </a:r>
            <a:r>
              <a:rPr lang="en-US" sz="1200" dirty="0"/>
              <a:t>: Click vào </a:t>
            </a:r>
            <a:r>
              <a:rPr lang="en-US" sz="1200" dirty="0" smtClean="0"/>
              <a:t>biểu t</a:t>
            </a:r>
            <a:r>
              <a:rPr lang="vi-VN" sz="1200" dirty="0" smtClean="0"/>
              <a:t>ượng</a:t>
            </a:r>
            <a:r>
              <a:rPr lang="en-US" sz="1200" dirty="0"/>
              <a:t> xóa dòng</a:t>
            </a:r>
            <a:endParaRPr lang="en-US" sz="1200" dirty="0" smtClean="0"/>
          </a:p>
          <a:p>
            <a:pPr marL="228600" indent="-228600">
              <a:buFont typeface="+mj-lt"/>
              <a:buAutoNum type="arabicPeriod"/>
            </a:pPr>
            <a:r>
              <a:rPr lang="en-US" sz="1200" b="1" dirty="0" smtClean="0"/>
              <a:t>Thêm dòng chi tiết</a:t>
            </a:r>
            <a:r>
              <a:rPr lang="en-US" sz="1200" dirty="0" smtClean="0"/>
              <a:t>: </a:t>
            </a:r>
            <a:r>
              <a:rPr lang="en-US" sz="1200" dirty="0"/>
              <a:t>focus vào ô cuối dòng chi tiết và nhấn tab hoặc enter để thêm </a:t>
            </a:r>
            <a:r>
              <a:rPr lang="en-US" sz="1200" dirty="0" smtClean="0"/>
              <a:t>dòng</a:t>
            </a:r>
          </a:p>
          <a:p>
            <a:pPr marL="228600" indent="-228600">
              <a:buFont typeface="+mj-lt"/>
              <a:buAutoNum type="arabicPeriod"/>
            </a:pPr>
            <a:r>
              <a:rPr lang="en-US" sz="1200" b="1" dirty="0"/>
              <a:t>Dòng tổng</a:t>
            </a:r>
            <a:r>
              <a:rPr lang="en-US" sz="1200" dirty="0"/>
              <a:t>: bold đậm, chỉ có tổng Thành tiền</a:t>
            </a:r>
            <a:endParaRPr lang="en-US" sz="1200" dirty="0" smtClean="0"/>
          </a:p>
          <a:p>
            <a:pPr marL="0" indent="0">
              <a:buNone/>
            </a:pPr>
            <a:endParaRPr lang="en-US" sz="1200" dirty="0" smtClean="0"/>
          </a:p>
          <a:p>
            <a:pPr marL="0" indent="0">
              <a:buNone/>
            </a:pPr>
            <a:endParaRPr lang="en-US" sz="1200" dirty="0" smtClean="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2400" y="914400"/>
            <a:ext cx="5181600" cy="3670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985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a:t>Form chọn </a:t>
            </a:r>
            <a:r>
              <a:rPr lang="en-US" dirty="0" err="1"/>
              <a:t>hàng</a:t>
            </a:r>
            <a:r>
              <a:rPr lang="en-US" dirty="0"/>
              <a:t> </a:t>
            </a:r>
            <a:r>
              <a:rPr lang="en-US" dirty="0" err="1" smtClean="0"/>
              <a:t>hóa</a:t>
            </a:r>
            <a:r>
              <a:rPr lang="en-US" dirty="0" smtClean="0"/>
              <a:t> </a:t>
            </a:r>
            <a:endParaRPr lang="en-US" dirty="0"/>
          </a:p>
        </p:txBody>
      </p:sp>
      <p:sp>
        <p:nvSpPr>
          <p:cNvPr id="3" name="Content Placeholder 2"/>
          <p:cNvSpPr>
            <a:spLocks noGrp="1"/>
          </p:cNvSpPr>
          <p:nvPr>
            <p:ph idx="1"/>
          </p:nvPr>
        </p:nvSpPr>
        <p:spPr>
          <a:xfrm>
            <a:off x="457200" y="838200"/>
            <a:ext cx="3124200" cy="5287963"/>
          </a:xfrm>
        </p:spPr>
        <p:txBody>
          <a:bodyPr>
            <a:normAutofit/>
          </a:bodyPr>
          <a:lstStyle/>
          <a:p>
            <a:pPr marL="0" indent="0">
              <a:buNone/>
            </a:pPr>
            <a:r>
              <a:rPr lang="en-US" sz="1200" dirty="0" err="1" smtClean="0"/>
              <a:t>Xem</a:t>
            </a:r>
            <a:r>
              <a:rPr lang="en-US" sz="1200" dirty="0"/>
              <a:t> chi </a:t>
            </a:r>
            <a:r>
              <a:rPr lang="en-US" sz="1200" dirty="0" err="1" smtClean="0"/>
              <a:t>tiết</a:t>
            </a:r>
            <a:r>
              <a:rPr lang="en-US" sz="1200" dirty="0" smtClean="0"/>
              <a:t> </a:t>
            </a:r>
            <a:r>
              <a:rPr lang="en-US" sz="1200" dirty="0" err="1" smtClean="0"/>
              <a:t>trong</a:t>
            </a:r>
            <a:r>
              <a:rPr lang="en-US" sz="1200" dirty="0"/>
              <a:t> </a:t>
            </a:r>
            <a:r>
              <a:rPr lang="en-US" sz="1200" dirty="0" smtClean="0"/>
              <a:t>YCTD </a:t>
            </a:r>
            <a:r>
              <a:rPr lang="en-US" sz="1200" dirty="0" err="1" smtClean="0"/>
              <a:t>chung</a:t>
            </a:r>
            <a:r>
              <a:rPr lang="en-US" sz="1200" dirty="0"/>
              <a:t> (WEB </a:t>
            </a:r>
            <a:r>
              <a:rPr lang="en-US" sz="1200" dirty="0" smtClean="0"/>
              <a:t>– </a:t>
            </a:r>
            <a:r>
              <a:rPr lang="en-US" sz="1200" dirty="0"/>
              <a:t>Form </a:t>
            </a:r>
            <a:r>
              <a:rPr lang="en-US" sz="1200" dirty="0" err="1" smtClean="0"/>
              <a:t>chọn</a:t>
            </a:r>
            <a:r>
              <a:rPr lang="en-US" sz="1200" dirty="0" smtClean="0"/>
              <a:t> – </a:t>
            </a:r>
            <a:r>
              <a:rPr lang="en-US" sz="1200" dirty="0"/>
              <a:t>Form </a:t>
            </a:r>
            <a:r>
              <a:rPr lang="en-US" sz="1200" dirty="0" err="1"/>
              <a:t>C</a:t>
            </a:r>
            <a:r>
              <a:rPr lang="en-US" sz="1200" dirty="0" err="1" smtClean="0"/>
              <a:t>họn</a:t>
            </a:r>
            <a:r>
              <a:rPr lang="en-US" sz="1200" dirty="0" smtClean="0"/>
              <a:t> </a:t>
            </a:r>
            <a:r>
              <a:rPr lang="en-US" sz="1200" dirty="0" err="1" smtClean="0"/>
              <a:t>hàng</a:t>
            </a:r>
            <a:r>
              <a:rPr lang="en-US" sz="1200" dirty="0"/>
              <a:t> </a:t>
            </a:r>
            <a:r>
              <a:rPr lang="en-US" sz="1200" dirty="0" err="1" smtClean="0"/>
              <a:t>hóa</a:t>
            </a:r>
            <a:r>
              <a:rPr lang="en-US" sz="1200" dirty="0" smtClean="0"/>
              <a:t>)</a:t>
            </a:r>
          </a:p>
          <a:p>
            <a:pPr marL="0" indent="0">
              <a:buNone/>
            </a:pPr>
            <a:endParaRPr lang="en-US" sz="1200"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1447800"/>
            <a:ext cx="4532464"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48199" y="1447800"/>
            <a:ext cx="4406331"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0475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69" y="-140230"/>
            <a:ext cx="8229600" cy="715962"/>
          </a:xfrm>
        </p:spPr>
        <p:txBody>
          <a:bodyPr>
            <a:normAutofit/>
          </a:bodyPr>
          <a:lstStyle/>
          <a:p>
            <a:pPr algn="l"/>
            <a:r>
              <a:rPr lang="en-US" sz="3500" dirty="0"/>
              <a:t>Form </a:t>
            </a:r>
            <a:r>
              <a:rPr lang="en-US" sz="3500" dirty="0" err="1" smtClean="0"/>
              <a:t>chọn</a:t>
            </a:r>
            <a:r>
              <a:rPr lang="en-US" sz="3500" dirty="0"/>
              <a:t> </a:t>
            </a:r>
            <a:r>
              <a:rPr lang="en-US" sz="3500" dirty="0" err="1" smtClean="0"/>
              <a:t>chứng</a:t>
            </a:r>
            <a:r>
              <a:rPr lang="en-US" sz="3500" dirty="0"/>
              <a:t> </a:t>
            </a:r>
            <a:r>
              <a:rPr lang="en-US" sz="3500" dirty="0" err="1" smtClean="0"/>
              <a:t>từ</a:t>
            </a:r>
            <a:r>
              <a:rPr lang="en-US" sz="3500" dirty="0"/>
              <a:t> </a:t>
            </a:r>
            <a:r>
              <a:rPr lang="en-US" sz="3500" dirty="0" err="1" smtClean="0"/>
              <a:t>xuất</a:t>
            </a:r>
            <a:r>
              <a:rPr lang="en-US" sz="3500" dirty="0" smtClean="0"/>
              <a:t> </a:t>
            </a:r>
            <a:r>
              <a:rPr lang="en-US" sz="3500" dirty="0" err="1" smtClean="0"/>
              <a:t>kho</a:t>
            </a:r>
            <a:r>
              <a:rPr lang="en-US" sz="3500" dirty="0"/>
              <a:t> </a:t>
            </a:r>
            <a:r>
              <a:rPr lang="vi-VN" sz="3500" dirty="0" smtClean="0"/>
              <a:t>đ</a:t>
            </a:r>
            <a:r>
              <a:rPr lang="en-US" sz="3500" dirty="0" err="1" smtClean="0"/>
              <a:t>iều</a:t>
            </a:r>
            <a:r>
              <a:rPr lang="en-US" sz="3500" dirty="0"/>
              <a:t> </a:t>
            </a:r>
            <a:r>
              <a:rPr lang="en-US" sz="3500" dirty="0" err="1"/>
              <a:t>chuyển</a:t>
            </a:r>
            <a:endParaRPr lang="en-US" sz="3500" dirty="0"/>
          </a:p>
        </p:txBody>
      </p:sp>
      <p:sp>
        <p:nvSpPr>
          <p:cNvPr id="3" name="Content Placeholder 2"/>
          <p:cNvSpPr>
            <a:spLocks noGrp="1"/>
          </p:cNvSpPr>
          <p:nvPr>
            <p:ph idx="1"/>
          </p:nvPr>
        </p:nvSpPr>
        <p:spPr>
          <a:xfrm>
            <a:off x="152399" y="990600"/>
            <a:ext cx="3891505" cy="5744535"/>
          </a:xfrm>
        </p:spPr>
        <p:txBody>
          <a:bodyPr>
            <a:normAutofit/>
          </a:bodyPr>
          <a:lstStyle/>
          <a:p>
            <a:pPr marL="0" indent="0">
              <a:buNone/>
            </a:pPr>
            <a:endParaRPr lang="en-US" sz="1200" dirty="0" smtClean="0"/>
          </a:p>
          <a:p>
            <a:pPr marL="0" indent="0">
              <a:buNone/>
            </a:pPr>
            <a:endParaRPr lang="en-US" sz="1200" dirty="0" smtClean="0"/>
          </a:p>
        </p:txBody>
      </p:sp>
      <p:sp>
        <p:nvSpPr>
          <p:cNvPr id="6" name="TextBox 5"/>
          <p:cNvSpPr txBox="1"/>
          <p:nvPr/>
        </p:nvSpPr>
        <p:spPr>
          <a:xfrm>
            <a:off x="0" y="381000"/>
            <a:ext cx="4267200" cy="6555641"/>
          </a:xfrm>
          <a:prstGeom prst="rect">
            <a:avLst/>
          </a:prstGeom>
          <a:noFill/>
        </p:spPr>
        <p:txBody>
          <a:bodyPr wrap="square" rtlCol="0">
            <a:spAutoFit/>
          </a:bodyPr>
          <a:lstStyle/>
          <a:p>
            <a:pPr marL="228600" indent="-228600">
              <a:buFont typeface="+mj-lt"/>
              <a:buAutoNum type="arabicPeriod"/>
            </a:pPr>
            <a:r>
              <a:rPr lang="en-US" sz="1200" b="1" dirty="0" err="1" smtClean="0"/>
              <a:t>Thời</a:t>
            </a:r>
            <a:r>
              <a:rPr lang="en-US" sz="1200" b="1" dirty="0" smtClean="0"/>
              <a:t> </a:t>
            </a:r>
            <a:r>
              <a:rPr lang="en-US" sz="1200" b="1" dirty="0"/>
              <a:t>gian lấy dữ liệu: </a:t>
            </a:r>
            <a:endParaRPr lang="en-US" sz="1200" b="1" dirty="0" smtClean="0"/>
          </a:p>
          <a:p>
            <a:pPr marL="685800" lvl="1" indent="-228600">
              <a:buFont typeface="Arial" panose="020B0604020202020204" pitchFamily="34" charset="0"/>
              <a:buChar char="•"/>
            </a:pPr>
            <a:r>
              <a:rPr lang="en-US" sz="1200" dirty="0" smtClean="0"/>
              <a:t>Mặc </a:t>
            </a:r>
            <a:r>
              <a:rPr lang="en-US" sz="1200" dirty="0"/>
              <a:t>định là </a:t>
            </a:r>
            <a:r>
              <a:rPr lang="en-US" sz="1200" dirty="0" smtClean="0"/>
              <a:t>hôm nay</a:t>
            </a:r>
          </a:p>
          <a:p>
            <a:pPr marL="685800" lvl="1" indent="-228600">
              <a:buFont typeface="Arial" panose="020B0604020202020204" pitchFamily="34" charset="0"/>
              <a:buChar char="•"/>
            </a:pPr>
            <a:r>
              <a:rPr lang="en-US" sz="1200" dirty="0"/>
              <a:t>Từ ngày phải </a:t>
            </a:r>
            <a:r>
              <a:rPr lang="en-US" sz="1200" dirty="0" smtClean="0"/>
              <a:t>lớn h</a:t>
            </a:r>
            <a:r>
              <a:rPr lang="vi-VN" sz="1200" dirty="0" smtClean="0"/>
              <a:t>ơ</a:t>
            </a:r>
            <a:r>
              <a:rPr lang="en-US" sz="1200" dirty="0"/>
              <a:t>n đến ngày, nhập sai thì cảnh </a:t>
            </a:r>
            <a:r>
              <a:rPr lang="en-US" sz="1200" dirty="0" smtClean="0"/>
              <a:t>báo: </a:t>
            </a:r>
            <a:r>
              <a:rPr lang="en-US" sz="1200" i="1" dirty="0"/>
              <a:t>“Từ </a:t>
            </a:r>
            <a:r>
              <a:rPr lang="en-US" sz="1200" i="1" dirty="0" smtClean="0"/>
              <a:t>ngày </a:t>
            </a:r>
            <a:r>
              <a:rPr lang="en-US" sz="1200" i="1" dirty="0"/>
              <a:t>phải lớn h</a:t>
            </a:r>
            <a:r>
              <a:rPr lang="vi-VN" sz="1200" i="1" dirty="0"/>
              <a:t>ơ</a:t>
            </a:r>
            <a:r>
              <a:rPr lang="en-US" sz="1200" i="1" dirty="0"/>
              <a:t>n đến </a:t>
            </a:r>
            <a:r>
              <a:rPr lang="en-US" sz="1200" i="1" dirty="0" smtClean="0"/>
              <a:t>ngày. </a:t>
            </a:r>
            <a:r>
              <a:rPr lang="en-US" sz="1200" i="1" dirty="0"/>
              <a:t>Vui </a:t>
            </a:r>
            <a:r>
              <a:rPr lang="en-US" sz="1200" i="1" dirty="0" smtClean="0"/>
              <a:t>lòng kiểm </a:t>
            </a:r>
            <a:r>
              <a:rPr lang="en-US" sz="1200" i="1" dirty="0"/>
              <a:t>tra </a:t>
            </a:r>
            <a:r>
              <a:rPr lang="en-US" sz="1200" i="1" dirty="0" smtClean="0"/>
              <a:t>lại”</a:t>
            </a:r>
          </a:p>
          <a:p>
            <a:pPr marL="228600" indent="-228600">
              <a:buFont typeface="+mj-lt"/>
              <a:buAutoNum type="arabicPeriod"/>
            </a:pPr>
            <a:r>
              <a:rPr lang="en-US" sz="1200" b="1" dirty="0" smtClean="0"/>
              <a:t>Click </a:t>
            </a:r>
            <a:r>
              <a:rPr lang="en-US" sz="1200" b="1" dirty="0"/>
              <a:t>Lâý dữ liệu </a:t>
            </a:r>
            <a:r>
              <a:rPr lang="en-US" sz="1200" dirty="0"/>
              <a:t>thì load lên tất cả các phiếu xuất kho điều chuyển từ các cửa hàng khác trong chuỗi đến cửa hàng đang làm việc trong khoảng thời gian đã chọn </a:t>
            </a:r>
            <a:r>
              <a:rPr lang="en-US" sz="1200" dirty="0" smtClean="0"/>
              <a:t>mà ch</a:t>
            </a:r>
            <a:r>
              <a:rPr lang="vi-VN" sz="1200" dirty="0" smtClean="0"/>
              <a:t>ư</a:t>
            </a:r>
            <a:r>
              <a:rPr lang="en-US" sz="1200" dirty="0"/>
              <a:t>a </a:t>
            </a:r>
            <a:r>
              <a:rPr lang="en-US" sz="1200" dirty="0" smtClean="0"/>
              <a:t>nhập kho</a:t>
            </a:r>
          </a:p>
          <a:p>
            <a:pPr marL="228600" indent="-228600">
              <a:buFont typeface="+mj-lt"/>
              <a:buAutoNum type="arabicPeriod"/>
            </a:pPr>
            <a:r>
              <a:rPr lang="en-US" sz="1200" b="1" dirty="0" smtClean="0"/>
              <a:t>Trên </a:t>
            </a:r>
            <a:r>
              <a:rPr lang="en-US" sz="1200" b="1" dirty="0"/>
              <a:t>danh sách các phiếu xuất </a:t>
            </a:r>
            <a:r>
              <a:rPr lang="en-US" sz="1200" b="1" dirty="0" smtClean="0"/>
              <a:t>kho:</a:t>
            </a:r>
            <a:r>
              <a:rPr lang="en-US" sz="1200" dirty="0" smtClean="0"/>
              <a:t> </a:t>
            </a:r>
          </a:p>
          <a:p>
            <a:pPr marL="685800" lvl="1" indent="-228600">
              <a:buFont typeface="Arial" panose="020B0604020202020204" pitchFamily="34" charset="0"/>
              <a:buChar char="•"/>
            </a:pPr>
            <a:r>
              <a:rPr lang="en-US" sz="1200" dirty="0" err="1"/>
              <a:t>M</a:t>
            </a:r>
            <a:r>
              <a:rPr lang="en-US" sz="1200" dirty="0" err="1" smtClean="0"/>
              <a:t>ặc</a:t>
            </a:r>
            <a:r>
              <a:rPr lang="en-US" sz="1200" dirty="0" smtClean="0"/>
              <a:t> </a:t>
            </a:r>
            <a:r>
              <a:rPr lang="en-US" sz="1200" dirty="0"/>
              <a:t>định select và tích chọn vào chứng từ đầu tiên trong danh </a:t>
            </a:r>
            <a:r>
              <a:rPr lang="en-US" sz="1200" dirty="0" smtClean="0"/>
              <a:t>sách</a:t>
            </a:r>
          </a:p>
          <a:p>
            <a:pPr marL="685800" lvl="1" indent="-228600">
              <a:buFont typeface="Arial" panose="020B0604020202020204" pitchFamily="34" charset="0"/>
              <a:buChar char="•"/>
            </a:pPr>
            <a:r>
              <a:rPr lang="en-US" sz="1200" dirty="0"/>
              <a:t>Chỉ </a:t>
            </a:r>
            <a:r>
              <a:rPr lang="en-US" sz="1200" dirty="0" smtClean="0"/>
              <a:t>đ</a:t>
            </a:r>
            <a:r>
              <a:rPr lang="vi-VN" sz="1200" dirty="0" smtClean="0"/>
              <a:t>ượ</a:t>
            </a:r>
            <a:r>
              <a:rPr lang="en-US" sz="1200" dirty="0"/>
              <a:t>c </a:t>
            </a:r>
            <a:r>
              <a:rPr lang="en-US" sz="1200" dirty="0" smtClean="0"/>
              <a:t>chọn </a:t>
            </a:r>
            <a:r>
              <a:rPr lang="en-US" sz="1200" dirty="0"/>
              <a:t>1 chứng từ </a:t>
            </a:r>
            <a:r>
              <a:rPr lang="en-US" sz="1200" dirty="0" smtClean="0"/>
              <a:t>xuất kho</a:t>
            </a:r>
          </a:p>
          <a:p>
            <a:pPr marL="685800" lvl="1" indent="-228600">
              <a:buFont typeface="Arial" panose="020B0604020202020204" pitchFamily="34" charset="0"/>
              <a:buChar char="•"/>
            </a:pPr>
            <a:r>
              <a:rPr lang="en-US" sz="1200" dirty="0"/>
              <a:t>Click chọn chứng từ khác thì tự động mất tích chọn cũ</a:t>
            </a:r>
            <a:endParaRPr lang="en-US" sz="1200" dirty="0" smtClean="0"/>
          </a:p>
          <a:p>
            <a:pPr marL="228600" indent="-228600">
              <a:buFont typeface="+mj-lt"/>
              <a:buAutoNum type="arabicPeriod"/>
            </a:pPr>
            <a:r>
              <a:rPr lang="en-US" sz="1200" b="1" dirty="0" smtClean="0"/>
              <a:t>Click </a:t>
            </a:r>
            <a:r>
              <a:rPr lang="en-US" sz="1200" b="1" dirty="0"/>
              <a:t>hủy bỏ </a:t>
            </a:r>
            <a:r>
              <a:rPr lang="en-US" sz="1200" dirty="0"/>
              <a:t>để </a:t>
            </a:r>
            <a:r>
              <a:rPr lang="en-US" sz="1200" dirty="0" smtClean="0"/>
              <a:t>đóng form</a:t>
            </a:r>
          </a:p>
          <a:p>
            <a:pPr marL="228600" indent="-228600">
              <a:buFont typeface="+mj-lt"/>
              <a:buAutoNum type="arabicPeriod"/>
            </a:pPr>
            <a:r>
              <a:rPr lang="en-US" sz="1200" b="1" dirty="0"/>
              <a:t>Click </a:t>
            </a:r>
            <a:r>
              <a:rPr lang="en-US" sz="1200" b="1" dirty="0" smtClean="0"/>
              <a:t>chọn: </a:t>
            </a:r>
          </a:p>
          <a:p>
            <a:pPr marL="685800" lvl="1" indent="-228600">
              <a:buFont typeface="Arial" panose="020B0604020202020204" pitchFamily="34" charset="0"/>
              <a:buChar char="•"/>
            </a:pPr>
            <a:r>
              <a:rPr lang="en-US" sz="1200" dirty="0" err="1"/>
              <a:t>Đóng</a:t>
            </a:r>
            <a:r>
              <a:rPr lang="en-US" sz="1200" dirty="0"/>
              <a:t> </a:t>
            </a:r>
            <a:r>
              <a:rPr lang="en-US" sz="1200" dirty="0" smtClean="0"/>
              <a:t>form</a:t>
            </a:r>
          </a:p>
          <a:p>
            <a:pPr marL="685800" lvl="1" indent="-228600">
              <a:buFont typeface="Arial" panose="020B0604020202020204" pitchFamily="34" charset="0"/>
              <a:buChar char="•"/>
            </a:pPr>
            <a:r>
              <a:rPr lang="en-US" sz="1200" dirty="0"/>
              <a:t>Đồng </a:t>
            </a:r>
            <a:r>
              <a:rPr lang="en-US" sz="1200" dirty="0" smtClean="0"/>
              <a:t>thời trên </a:t>
            </a:r>
            <a:r>
              <a:rPr lang="en-US" sz="1200" dirty="0"/>
              <a:t>form </a:t>
            </a:r>
            <a:r>
              <a:rPr lang="en-US" sz="1200" dirty="0" smtClean="0"/>
              <a:t>Phiếu nhập </a:t>
            </a:r>
            <a:r>
              <a:rPr lang="en-US" sz="1200" dirty="0"/>
              <a:t>kho điều chuyển: </a:t>
            </a:r>
            <a:r>
              <a:rPr lang="en-US" sz="1200" dirty="0" smtClean="0"/>
              <a:t>ch</a:t>
            </a:r>
            <a:r>
              <a:rPr lang="vi-VN" sz="1200" dirty="0" smtClean="0"/>
              <a:t>ươ</a:t>
            </a:r>
            <a:r>
              <a:rPr lang="en-US" sz="1200" dirty="0"/>
              <a:t>ng trình tự động insert dữ liệu phần chi tiết trên </a:t>
            </a:r>
            <a:r>
              <a:rPr lang="en-US" sz="1200" dirty="0" smtClean="0"/>
              <a:t>Phiếu </a:t>
            </a:r>
            <a:r>
              <a:rPr lang="en-US" sz="1200" dirty="0"/>
              <a:t>xuất kho điều chuyển đã chọn xuống phiếu nhập kho đang thêm </a:t>
            </a:r>
            <a:r>
              <a:rPr lang="en-US" sz="1200" dirty="0" smtClean="0"/>
              <a:t>mới</a:t>
            </a:r>
          </a:p>
          <a:p>
            <a:pPr marL="228600" indent="-228600">
              <a:buFont typeface="+mj-lt"/>
              <a:buAutoNum type="arabicPeriod"/>
            </a:pPr>
            <a:r>
              <a:rPr lang="en-US" sz="1200" dirty="0" smtClean="0"/>
              <a:t>Tr</a:t>
            </a:r>
            <a:r>
              <a:rPr lang="vi-VN" sz="1200" dirty="0" smtClean="0"/>
              <a:t>ường</a:t>
            </a:r>
            <a:r>
              <a:rPr lang="en-US" sz="1200" dirty="0"/>
              <a:t> </a:t>
            </a:r>
            <a:r>
              <a:rPr lang="en-US" sz="1200" dirty="0" smtClean="0"/>
              <a:t>hợp phần </a:t>
            </a:r>
            <a:r>
              <a:rPr lang="en-US" sz="1200" dirty="0"/>
              <a:t>chi tiết ở Phiếu nhập kho điều chuyển đã có dữ liệu mà chọn lại Phiếu xuất kho điều chuyển khác thì insert thông tin trên phiếu xuất kho điều chuyển đã chọn thay thế dữ liệu đã </a:t>
            </a:r>
            <a:r>
              <a:rPr lang="en-US" sz="1200" dirty="0" smtClean="0"/>
              <a:t>có.</a:t>
            </a:r>
          </a:p>
          <a:p>
            <a:pPr marL="228600" indent="-228600">
              <a:buFont typeface="+mj-lt"/>
              <a:buAutoNum type="arabicPeriod"/>
            </a:pPr>
            <a:r>
              <a:rPr lang="en-US" sz="1200" dirty="0" smtClean="0"/>
              <a:t>Tr</a:t>
            </a:r>
            <a:r>
              <a:rPr lang="vi-VN" sz="1200" dirty="0" smtClean="0"/>
              <a:t>ường</a:t>
            </a:r>
            <a:r>
              <a:rPr lang="en-US" sz="1200" dirty="0"/>
              <a:t> hợp </a:t>
            </a:r>
            <a:r>
              <a:rPr lang="en-US" sz="1200" b="1" dirty="0"/>
              <a:t>hàng hóa </a:t>
            </a:r>
            <a:r>
              <a:rPr lang="en-US" sz="1200" b="1" dirty="0" smtClean="0"/>
              <a:t>đ</a:t>
            </a:r>
            <a:r>
              <a:rPr lang="vi-VN" sz="1200" b="1" dirty="0" smtClean="0"/>
              <a:t>ược</a:t>
            </a:r>
            <a:r>
              <a:rPr lang="en-US" sz="1200" b="1" dirty="0"/>
              <a:t> điều </a:t>
            </a:r>
            <a:r>
              <a:rPr lang="en-US" sz="1200" b="1" dirty="0" smtClean="0"/>
              <a:t>chuyển ch</a:t>
            </a:r>
            <a:r>
              <a:rPr lang="vi-VN" sz="1200" b="1" dirty="0" smtClean="0"/>
              <a:t>ư</a:t>
            </a:r>
            <a:r>
              <a:rPr lang="en-US" sz="1200" b="1" dirty="0"/>
              <a:t>a tồn tại trong danh mục hàng hóa </a:t>
            </a:r>
            <a:r>
              <a:rPr lang="en-US" sz="1200" dirty="0"/>
              <a:t>của cửa hàng đang làm việc </a:t>
            </a:r>
            <a:r>
              <a:rPr lang="en-US" sz="1200" smtClean="0"/>
              <a:t>thì hiện cảnh báo: “Tồn tại 6 mã SKU chưa có trong danh mục. Vui lòng thêm hàng hóa trước khi chọn chứng từ điều chuyển.”</a:t>
            </a:r>
          </a:p>
          <a:p>
            <a:pPr marL="228600" indent="-228600"/>
            <a:r>
              <a:rPr lang="en-US" sz="1200" smtClean="0"/>
              <a:t>Dưới câu thông báo hiển thị: Mã SKU Tên hàng hóa. Nếu số hàng hóa chưa có nhiều thì hiển thị scroll. Cho phép copy câu thông báo vào bộ nhớ đệm.</a:t>
            </a:r>
          </a:p>
          <a:p>
            <a:pPr marL="228600" indent="-228600"/>
            <a:r>
              <a:rPr lang="en-US" sz="1200" smtClean="0"/>
              <a:t>Button </a:t>
            </a:r>
            <a:r>
              <a:rPr lang="en-US" sz="1200" b="1" smtClean="0"/>
              <a:t>Thêm hàng hóa</a:t>
            </a:r>
            <a:r>
              <a:rPr lang="en-US" sz="1200" smtClean="0"/>
              <a:t> </a:t>
            </a:r>
            <a:r>
              <a:rPr lang="en-US" sz="1200" smtClean="0">
                <a:sym typeface="Wingdings" pitchFamily="2" charset="2"/>
              </a:rPr>
              <a:t> Ấn chọn thì mở tab mới trong trình duyệt đang mở. Link = Danh mục hàng hóa của hệ thống</a:t>
            </a:r>
          </a:p>
          <a:p>
            <a:pPr marL="228600" indent="-228600"/>
            <a:r>
              <a:rPr lang="en-US" sz="1200" smtClean="0">
                <a:sym typeface="Wingdings" pitchFamily="2" charset="2"/>
              </a:rPr>
              <a:t>Button </a:t>
            </a:r>
            <a:r>
              <a:rPr lang="en-US" sz="1200" b="1" smtClean="0">
                <a:sym typeface="Wingdings" pitchFamily="2" charset="2"/>
              </a:rPr>
              <a:t>Đóng</a:t>
            </a:r>
            <a:r>
              <a:rPr lang="en-US" sz="1200" smtClean="0">
                <a:sym typeface="Wingdings" pitchFamily="2" charset="2"/>
              </a:rPr>
              <a:t>  Ấn chọn thì đóng popup. Nếu trên phiếu có những hàng hóa đã tồn tại trong danh mục thì cập nhật hàng hóa đó xuống PN đang thêm.</a:t>
            </a:r>
            <a:endParaRPr lang="en-US" sz="1200" smtClean="0"/>
          </a:p>
        </p:txBody>
      </p:sp>
      <p:sp>
        <p:nvSpPr>
          <p:cNvPr id="4" name="TextBox 3"/>
          <p:cNvSpPr txBox="1"/>
          <p:nvPr/>
        </p:nvSpPr>
        <p:spPr>
          <a:xfrm>
            <a:off x="4191000" y="4267200"/>
            <a:ext cx="4882114" cy="1754326"/>
          </a:xfrm>
          <a:prstGeom prst="rect">
            <a:avLst/>
          </a:prstGeom>
          <a:noFill/>
        </p:spPr>
        <p:txBody>
          <a:bodyPr wrap="square" rtlCol="0">
            <a:spAutoFit/>
          </a:bodyPr>
          <a:lstStyle/>
          <a:p>
            <a:r>
              <a:rPr lang="en-US" sz="1200" b="1" dirty="0" smtClean="0"/>
              <a:t>8.  </a:t>
            </a:r>
            <a:r>
              <a:rPr lang="en-US" sz="1200" dirty="0" smtClean="0"/>
              <a:t>Tr</a:t>
            </a:r>
            <a:r>
              <a:rPr lang="vi-VN" sz="1200" dirty="0" smtClean="0"/>
              <a:t>ường</a:t>
            </a:r>
            <a:r>
              <a:rPr lang="en-US" sz="1200" dirty="0"/>
              <a:t> hợp </a:t>
            </a:r>
            <a:r>
              <a:rPr lang="en-US" sz="1200" b="1" dirty="0"/>
              <a:t>hàng hóa </a:t>
            </a:r>
            <a:r>
              <a:rPr lang="en-US" sz="1200" b="1" dirty="0" smtClean="0"/>
              <a:t>đ</a:t>
            </a:r>
            <a:r>
              <a:rPr lang="vi-VN" sz="1200" b="1" dirty="0" smtClean="0"/>
              <a:t>ượ</a:t>
            </a:r>
            <a:r>
              <a:rPr lang="en-US" sz="1200" b="1" dirty="0"/>
              <a:t>c điều chuyển đang ngừng </a:t>
            </a:r>
            <a:r>
              <a:rPr lang="en-US" sz="1200" b="1" dirty="0" smtClean="0"/>
              <a:t>kinh doanh </a:t>
            </a:r>
            <a:r>
              <a:rPr lang="en-US" sz="1200" dirty="0" smtClean="0"/>
              <a:t>ở </a:t>
            </a:r>
            <a:r>
              <a:rPr lang="en-US" sz="1200" dirty="0"/>
              <a:t>cửa hàng đang làm việc </a:t>
            </a:r>
            <a:r>
              <a:rPr lang="en-US" sz="1200" dirty="0" smtClean="0"/>
              <a:t>thì khi </a:t>
            </a:r>
            <a:r>
              <a:rPr lang="en-US" sz="1200" dirty="0"/>
              <a:t>load dữ liệu sẽ cảnh báo: </a:t>
            </a:r>
            <a:r>
              <a:rPr lang="en-US" sz="1200" i="1" dirty="0"/>
              <a:t>“Hàng hóa </a:t>
            </a:r>
            <a:r>
              <a:rPr lang="en-US" sz="1200" b="1" i="1" dirty="0"/>
              <a:t>Áo polo </a:t>
            </a:r>
            <a:r>
              <a:rPr lang="en-US" sz="1200" i="1" dirty="0" smtClean="0"/>
              <a:t>đang </a:t>
            </a:r>
            <a:r>
              <a:rPr lang="en-US" sz="1200" i="1" dirty="0"/>
              <a:t>ngừng </a:t>
            </a:r>
            <a:r>
              <a:rPr lang="en-US" sz="1200" i="1" dirty="0" smtClean="0"/>
              <a:t>kinh doanh. </a:t>
            </a:r>
            <a:r>
              <a:rPr lang="en-US" sz="1200" i="1" dirty="0"/>
              <a:t>Bạn có muốn kinh doanh </a:t>
            </a:r>
            <a:r>
              <a:rPr lang="en-US" sz="1200" i="1" dirty="0" smtClean="0"/>
              <a:t>lại và nhập kho hàng </a:t>
            </a:r>
            <a:r>
              <a:rPr lang="en-US" sz="1200" i="1" dirty="0"/>
              <a:t>hóa này không?” </a:t>
            </a:r>
            <a:r>
              <a:rPr lang="en-US" sz="1200" dirty="0"/>
              <a:t>Lựa chọn: Có, </a:t>
            </a:r>
            <a:r>
              <a:rPr lang="en-US" sz="1200" dirty="0" smtClean="0"/>
              <a:t>Không</a:t>
            </a:r>
          </a:p>
          <a:p>
            <a:r>
              <a:rPr lang="en-US" sz="1200" b="1" smtClean="0"/>
              <a:t>Có: </a:t>
            </a:r>
            <a:r>
              <a:rPr lang="en-US" sz="1200" dirty="0"/>
              <a:t>thực hiện bỏ tích chọn ngừng </a:t>
            </a:r>
            <a:r>
              <a:rPr lang="en-US" sz="1200" dirty="0" smtClean="0"/>
              <a:t>kinh doanh </a:t>
            </a:r>
            <a:r>
              <a:rPr lang="en-US" sz="1200" dirty="0"/>
              <a:t>của hàng hóa trên danh mục hàng hóa, đồng thời insert thông tin hàng hóa này xuống phần chi tiết của phiếu </a:t>
            </a:r>
            <a:r>
              <a:rPr lang="en-US" sz="1200" dirty="0" smtClean="0"/>
              <a:t>nhập kho</a:t>
            </a:r>
          </a:p>
          <a:p>
            <a:r>
              <a:rPr lang="en-US" sz="1200" b="1" dirty="0"/>
              <a:t>Không: </a:t>
            </a:r>
            <a:r>
              <a:rPr lang="en-US" sz="1200" dirty="0"/>
              <a:t>thực hiện bỏ qua hàng hóa này, chỉ insert các hàng hóa khác </a:t>
            </a:r>
            <a:r>
              <a:rPr lang="en-US" sz="1200" dirty="0" smtClean="0"/>
              <a:t>xuống </a:t>
            </a:r>
            <a:r>
              <a:rPr lang="en-US" sz="1200" dirty="0"/>
              <a:t>phần chi tiết của phiếu nhập </a:t>
            </a:r>
            <a:r>
              <a:rPr lang="en-US" sz="1200" dirty="0" smtClean="0"/>
              <a:t>kho</a:t>
            </a:r>
            <a:endParaRPr lang="en-US" sz="12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57663" y="990600"/>
            <a:ext cx="4986337" cy="3202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8297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3500" dirty="0" smtClean="0"/>
              <a:t>Sửa</a:t>
            </a:r>
            <a:r>
              <a:rPr lang="en-US" sz="3500" dirty="0"/>
              <a:t>, nhân bản, xóa phiếu nhập kho điều chuyển</a:t>
            </a:r>
          </a:p>
        </p:txBody>
      </p:sp>
      <p:sp>
        <p:nvSpPr>
          <p:cNvPr id="3" name="Content Placeholder 2"/>
          <p:cNvSpPr>
            <a:spLocks noGrp="1"/>
          </p:cNvSpPr>
          <p:nvPr>
            <p:ph idx="1"/>
          </p:nvPr>
        </p:nvSpPr>
        <p:spPr>
          <a:xfrm>
            <a:off x="457200" y="990600"/>
            <a:ext cx="8229600" cy="5135563"/>
          </a:xfrm>
        </p:spPr>
        <p:txBody>
          <a:bodyPr>
            <a:normAutofit/>
          </a:bodyPr>
          <a:lstStyle/>
          <a:p>
            <a:pPr>
              <a:buFont typeface="+mj-lt"/>
              <a:buAutoNum type="arabicPeriod"/>
            </a:pPr>
            <a:r>
              <a:rPr lang="en-US" sz="1200" dirty="0" smtClean="0"/>
              <a:t>Sửa: </a:t>
            </a:r>
          </a:p>
          <a:p>
            <a:pPr lvl="1">
              <a:buFont typeface="Arial" panose="020B0604020202020204" pitchFamily="34" charset="0"/>
              <a:buChar char="•"/>
            </a:pPr>
            <a:r>
              <a:rPr lang="en-US" sz="1200" dirty="0"/>
              <a:t>Disable </a:t>
            </a:r>
            <a:r>
              <a:rPr lang="en-US" sz="1200" dirty="0" err="1" smtClean="0"/>
              <a:t>Mục</a:t>
            </a:r>
            <a:r>
              <a:rPr lang="en-US" sz="1200" dirty="0" smtClean="0"/>
              <a:t> </a:t>
            </a:r>
            <a:r>
              <a:rPr lang="vi-VN" sz="1200" dirty="0" smtClean="0"/>
              <a:t>đích</a:t>
            </a:r>
            <a:r>
              <a:rPr lang="en-US" sz="1200" dirty="0"/>
              <a:t>: </a:t>
            </a:r>
            <a:r>
              <a:rPr lang="en-US" sz="1200" dirty="0" err="1" smtClean="0"/>
              <a:t>không</a:t>
            </a:r>
            <a:r>
              <a:rPr lang="en-US" sz="1200" dirty="0" smtClean="0"/>
              <a:t> </a:t>
            </a:r>
            <a:r>
              <a:rPr lang="en-US" sz="1200" dirty="0" err="1" smtClean="0"/>
              <a:t>cho</a:t>
            </a:r>
            <a:r>
              <a:rPr lang="en-US" sz="1200" dirty="0"/>
              <a:t> </a:t>
            </a:r>
            <a:r>
              <a:rPr lang="en-US" sz="1200" dirty="0" err="1" smtClean="0"/>
              <a:t>sửa</a:t>
            </a:r>
            <a:r>
              <a:rPr lang="en-US" sz="1200" dirty="0"/>
              <a:t> </a:t>
            </a:r>
            <a:r>
              <a:rPr lang="en-US" sz="1200" dirty="0" err="1" smtClean="0"/>
              <a:t>lại</a:t>
            </a:r>
            <a:r>
              <a:rPr lang="en-US" sz="1200" dirty="0"/>
              <a:t> </a:t>
            </a:r>
            <a:r>
              <a:rPr lang="en-US" sz="1200" dirty="0" err="1" smtClean="0"/>
              <a:t>loại</a:t>
            </a:r>
            <a:r>
              <a:rPr lang="en-US" sz="1200" dirty="0"/>
              <a:t>  </a:t>
            </a:r>
            <a:r>
              <a:rPr lang="en-US" sz="1200" dirty="0" err="1" smtClean="0"/>
              <a:t>chứng</a:t>
            </a:r>
            <a:r>
              <a:rPr lang="en-US" sz="1200" dirty="0"/>
              <a:t> </a:t>
            </a:r>
            <a:r>
              <a:rPr lang="en-US" sz="1200" dirty="0" err="1"/>
              <a:t>từ</a:t>
            </a:r>
            <a:endParaRPr lang="en-US" sz="1200" dirty="0"/>
          </a:p>
          <a:p>
            <a:pPr lvl="1">
              <a:buFont typeface="Arial" panose="020B0604020202020204" pitchFamily="34" charset="0"/>
              <a:buChar char="•"/>
            </a:pPr>
            <a:r>
              <a:rPr lang="en-US" sz="1200" dirty="0" err="1" smtClean="0"/>
              <a:t>Chọn</a:t>
            </a:r>
            <a:r>
              <a:rPr lang="en-US" sz="1200" dirty="0" smtClean="0"/>
              <a:t> </a:t>
            </a:r>
            <a:r>
              <a:rPr lang="en-US" sz="1200" dirty="0"/>
              <a:t>lại  chứng từ xuất kho: load lên các chứng từ xuất kho điều chuyển từ cửa hàng khác đến cửa hàng làm việc </a:t>
            </a:r>
            <a:r>
              <a:rPr lang="en-US" sz="1200" dirty="0" smtClean="0"/>
              <a:t>mà ch</a:t>
            </a:r>
            <a:r>
              <a:rPr lang="vi-VN" sz="1200" dirty="0" smtClean="0"/>
              <a:t>ư</a:t>
            </a:r>
            <a:r>
              <a:rPr lang="en-US" sz="1200" dirty="0" smtClean="0"/>
              <a:t>a nhập kho</a:t>
            </a:r>
            <a:r>
              <a:rPr lang="en-US" sz="1200" dirty="0"/>
              <a:t>, </a:t>
            </a:r>
            <a:r>
              <a:rPr lang="en-US" sz="1200" dirty="0" smtClean="0"/>
              <a:t>load </a:t>
            </a:r>
            <a:r>
              <a:rPr lang="en-US" sz="1200" dirty="0"/>
              <a:t>lên lại </a:t>
            </a:r>
            <a:r>
              <a:rPr lang="en-US" sz="1200" dirty="0" smtClean="0"/>
              <a:t>phiếu đã </a:t>
            </a:r>
            <a:r>
              <a:rPr lang="en-US" sz="1200" dirty="0"/>
              <a:t>chọn </a:t>
            </a:r>
            <a:r>
              <a:rPr lang="en-US" sz="1200" dirty="0" smtClean="0"/>
              <a:t>lúc tr</a:t>
            </a:r>
            <a:r>
              <a:rPr lang="vi-VN" sz="1200" dirty="0" smtClean="0"/>
              <a:t>ước</a:t>
            </a:r>
            <a:endParaRPr lang="en-US" sz="1200" dirty="0" smtClean="0"/>
          </a:p>
          <a:p>
            <a:pPr lvl="1">
              <a:buFont typeface="Arial" panose="020B0604020202020204" pitchFamily="34" charset="0"/>
              <a:buChar char="•"/>
            </a:pPr>
            <a:r>
              <a:rPr lang="en-US" sz="1200" dirty="0" smtClean="0"/>
              <a:t>Đối t</a:t>
            </a:r>
            <a:r>
              <a:rPr lang="vi-VN" sz="1200" dirty="0" smtClean="0"/>
              <a:t>ượng</a:t>
            </a:r>
            <a:r>
              <a:rPr lang="en-US" sz="1200" dirty="0"/>
              <a:t>, hàng hóa load lên tất cả trong danh </a:t>
            </a:r>
            <a:r>
              <a:rPr lang="en-US" sz="1200" dirty="0" smtClean="0"/>
              <a:t>mục t</a:t>
            </a:r>
            <a:r>
              <a:rPr lang="vi-VN" sz="1200" dirty="0" smtClean="0"/>
              <a:t>ươ</a:t>
            </a:r>
            <a:r>
              <a:rPr lang="en-US" sz="1200" dirty="0"/>
              <a:t>ng ứng </a:t>
            </a:r>
            <a:endParaRPr lang="en-US" sz="1200" dirty="0" smtClean="0"/>
          </a:p>
          <a:p>
            <a:pPr lvl="1">
              <a:buFont typeface="Arial" panose="020B0604020202020204" pitchFamily="34" charset="0"/>
              <a:buChar char="•"/>
            </a:pPr>
            <a:r>
              <a:rPr lang="en-US" sz="1200" dirty="0"/>
              <a:t>Cho sửa lại tất </a:t>
            </a:r>
            <a:r>
              <a:rPr lang="en-US" sz="1200" dirty="0" smtClean="0"/>
              <a:t>cả các </a:t>
            </a:r>
            <a:r>
              <a:rPr lang="en-US" sz="1200" dirty="0" err="1"/>
              <a:t>thông</a:t>
            </a:r>
            <a:r>
              <a:rPr lang="en-US" sz="1200" dirty="0"/>
              <a:t> tin </a:t>
            </a:r>
            <a:r>
              <a:rPr lang="en-US" sz="1200" dirty="0" err="1"/>
              <a:t>khác</a:t>
            </a:r>
            <a:endParaRPr lang="en-US" sz="1200" dirty="0" smtClean="0"/>
          </a:p>
          <a:p>
            <a:pPr>
              <a:buFont typeface="+mj-lt"/>
              <a:buAutoNum type="arabicPeriod"/>
            </a:pPr>
            <a:r>
              <a:rPr lang="en-US" sz="1200" dirty="0" smtClean="0"/>
              <a:t>Nhân bản: </a:t>
            </a:r>
          </a:p>
          <a:p>
            <a:pPr lvl="1">
              <a:buFont typeface="Arial" panose="020B0604020202020204" pitchFamily="34" charset="0"/>
              <a:buChar char="•"/>
            </a:pPr>
            <a:r>
              <a:rPr lang="en-US" sz="1200" dirty="0" smtClean="0"/>
              <a:t>Rule </a:t>
            </a:r>
            <a:r>
              <a:rPr lang="en-US" sz="1200" dirty="0"/>
              <a:t>t</a:t>
            </a:r>
            <a:r>
              <a:rPr lang="vi-VN" sz="1200" dirty="0"/>
              <a:t>ươ</a:t>
            </a:r>
            <a:r>
              <a:rPr lang="en-US" sz="1200" dirty="0"/>
              <a:t>ng tự nh</a:t>
            </a:r>
            <a:r>
              <a:rPr lang="vi-VN" sz="1200" dirty="0"/>
              <a:t>ư</a:t>
            </a:r>
            <a:r>
              <a:rPr lang="en-US" sz="1200" dirty="0"/>
              <a:t> thêm mới</a:t>
            </a:r>
          </a:p>
          <a:p>
            <a:pPr lvl="1">
              <a:buFont typeface="Arial" panose="020B0604020202020204" pitchFamily="34" charset="0"/>
              <a:buChar char="•"/>
            </a:pPr>
            <a:r>
              <a:rPr lang="en-US" sz="1200" dirty="0"/>
              <a:t>S</a:t>
            </a:r>
            <a:r>
              <a:rPr lang="en-US" sz="1200" dirty="0" smtClean="0"/>
              <a:t>ao </a:t>
            </a:r>
            <a:r>
              <a:rPr lang="en-US" sz="1200" dirty="0"/>
              <a:t>chép toàn bộ thông tin của chứng từ đem nhân bản, </a:t>
            </a:r>
            <a:r>
              <a:rPr lang="en-US" sz="1200" dirty="0" err="1" smtClean="0"/>
              <a:t>không</a:t>
            </a:r>
            <a:r>
              <a:rPr lang="en-US" sz="1200" dirty="0"/>
              <a:t> </a:t>
            </a:r>
            <a:r>
              <a:rPr lang="en-US" sz="1200" dirty="0" err="1" smtClean="0"/>
              <a:t>nhân</a:t>
            </a:r>
            <a:r>
              <a:rPr lang="en-US" sz="1200" dirty="0"/>
              <a:t> </a:t>
            </a:r>
            <a:r>
              <a:rPr lang="en-US" sz="1200" dirty="0" err="1" smtClean="0"/>
              <a:t>bản</a:t>
            </a:r>
            <a:r>
              <a:rPr lang="en-US" sz="1200" dirty="0" smtClean="0"/>
              <a:t> </a:t>
            </a:r>
            <a:r>
              <a:rPr lang="en-US" sz="1200" dirty="0" err="1" smtClean="0"/>
              <a:t>tham</a:t>
            </a:r>
            <a:r>
              <a:rPr lang="en-US" sz="1200" dirty="0"/>
              <a:t> </a:t>
            </a:r>
            <a:r>
              <a:rPr lang="en-US" sz="1200" dirty="0" err="1"/>
              <a:t>chiếu</a:t>
            </a:r>
            <a:endParaRPr lang="en-US" sz="1200" dirty="0" smtClean="0"/>
          </a:p>
          <a:p>
            <a:pPr lvl="1">
              <a:buFont typeface="Arial" panose="020B0604020202020204" pitchFamily="34" charset="0"/>
              <a:buChar char="•"/>
            </a:pPr>
            <a:r>
              <a:rPr lang="en-US" sz="1200" dirty="0" err="1"/>
              <a:t>R</a:t>
            </a:r>
            <a:r>
              <a:rPr lang="en-US" sz="1200" dirty="0" err="1" smtClean="0"/>
              <a:t>iêng</a:t>
            </a:r>
            <a:r>
              <a:rPr lang="en-US" sz="1200" dirty="0" smtClean="0"/>
              <a:t> </a:t>
            </a:r>
            <a:r>
              <a:rPr lang="en-US" sz="1200" dirty="0"/>
              <a:t>số chứng từ thì tự động tăng theo quy tắc đánh số chứng từ ở Thiết </a:t>
            </a:r>
            <a:r>
              <a:rPr lang="en-US" sz="1200" dirty="0" smtClean="0"/>
              <a:t>lập chung</a:t>
            </a:r>
          </a:p>
          <a:p>
            <a:pPr lvl="1">
              <a:buFont typeface="Arial" panose="020B0604020202020204" pitchFamily="34" charset="0"/>
              <a:buChar char="•"/>
            </a:pPr>
            <a:r>
              <a:rPr lang="en-US" sz="1200" dirty="0"/>
              <a:t>Ngày chứng từ: ngày nhân bản</a:t>
            </a:r>
            <a:endParaRPr lang="en-US" sz="1200" dirty="0" smtClean="0"/>
          </a:p>
          <a:p>
            <a:pPr lvl="1">
              <a:buFont typeface="Arial" panose="020B0604020202020204" pitchFamily="34" charset="0"/>
              <a:buChar char="•"/>
            </a:pPr>
            <a:r>
              <a:rPr lang="en-US" sz="1200" dirty="0"/>
              <a:t>Giờ chứng </a:t>
            </a:r>
            <a:r>
              <a:rPr lang="en-US" sz="1200" dirty="0" smtClean="0"/>
              <a:t>từ</a:t>
            </a:r>
            <a:r>
              <a:rPr lang="en-US" sz="1200" dirty="0"/>
              <a:t>: Giờ nhân bản</a:t>
            </a:r>
            <a:endParaRPr lang="en-US" sz="1200" dirty="0" smtClean="0"/>
          </a:p>
          <a:p>
            <a:pPr marL="400050">
              <a:buAutoNum type="arabicPeriod" startAt="3"/>
            </a:pPr>
            <a:r>
              <a:rPr lang="en-US" sz="1200" dirty="0" smtClean="0"/>
              <a:t>Xóa: </a:t>
            </a:r>
          </a:p>
          <a:p>
            <a:pPr marL="800100" lvl="1">
              <a:buFont typeface="Arial" pitchFamily="34" charset="0"/>
              <a:buChar char="•"/>
            </a:pPr>
            <a:r>
              <a:rPr lang="en-US" sz="1200" dirty="0" err="1" smtClean="0"/>
              <a:t>Nh</a:t>
            </a:r>
            <a:r>
              <a:rPr lang="vi-VN" sz="1200" dirty="0" smtClean="0"/>
              <a:t>ư</a:t>
            </a:r>
            <a:r>
              <a:rPr lang="en-US" sz="1200" dirty="0"/>
              <a:t> YCTD chung, không check </a:t>
            </a:r>
            <a:r>
              <a:rPr lang="en-US" sz="1200" dirty="0" err="1" smtClean="0"/>
              <a:t>phát</a:t>
            </a:r>
            <a:r>
              <a:rPr lang="en-US" sz="1200" dirty="0" smtClean="0"/>
              <a:t> </a:t>
            </a:r>
            <a:r>
              <a:rPr lang="en-US" sz="1200" dirty="0" err="1" smtClean="0"/>
              <a:t>sinh</a:t>
            </a:r>
            <a:r>
              <a:rPr lang="en-US" sz="1200" dirty="0" smtClean="0"/>
              <a:t>, </a:t>
            </a:r>
          </a:p>
          <a:p>
            <a:pPr marL="800100" lvl="1">
              <a:buFont typeface="Arial" pitchFamily="34" charset="0"/>
              <a:buChar char="•"/>
            </a:pPr>
            <a:r>
              <a:rPr lang="en-US" sz="1200" dirty="0" err="1" smtClean="0"/>
              <a:t>Khi</a:t>
            </a:r>
            <a:r>
              <a:rPr lang="en-US" sz="1200" dirty="0" smtClean="0"/>
              <a:t> </a:t>
            </a:r>
            <a:r>
              <a:rPr lang="en-US" sz="1200" dirty="0" err="1" smtClean="0"/>
              <a:t>xóa</a:t>
            </a:r>
            <a:r>
              <a:rPr lang="en-US" sz="1200" dirty="0"/>
              <a:t> </a:t>
            </a:r>
            <a:r>
              <a:rPr lang="en-US" sz="1200" dirty="0" err="1" smtClean="0"/>
              <a:t>thì</a:t>
            </a:r>
            <a:r>
              <a:rPr lang="en-US" sz="1200" dirty="0"/>
              <a:t> </a:t>
            </a:r>
            <a:r>
              <a:rPr lang="en-US" sz="1200" dirty="0" err="1" smtClean="0"/>
              <a:t>phiếu</a:t>
            </a:r>
            <a:r>
              <a:rPr lang="en-US" sz="1200" dirty="0"/>
              <a:t> </a:t>
            </a:r>
            <a:r>
              <a:rPr lang="en-US" sz="1200" dirty="0" err="1" smtClean="0"/>
              <a:t>nhập</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smtClean="0"/>
              <a:t>chuyển</a:t>
            </a:r>
            <a:r>
              <a:rPr lang="en-US" sz="1200" dirty="0"/>
              <a:t> </a:t>
            </a:r>
            <a:r>
              <a:rPr lang="en-US" sz="1200" dirty="0" err="1" smtClean="0"/>
              <a:t>thì</a:t>
            </a:r>
            <a:r>
              <a:rPr lang="en-US" sz="1200" dirty="0" smtClean="0"/>
              <a:t> </a:t>
            </a:r>
            <a:r>
              <a:rPr lang="vi-VN" sz="1200" dirty="0" smtClean="0"/>
              <a:t>đồng</a:t>
            </a:r>
            <a:r>
              <a:rPr lang="en-US" sz="1200" dirty="0"/>
              <a:t> </a:t>
            </a:r>
            <a:r>
              <a:rPr lang="en-US" sz="1200" dirty="0" err="1" smtClean="0"/>
              <a:t>thời</a:t>
            </a:r>
            <a:r>
              <a:rPr lang="en-US" sz="1200" dirty="0"/>
              <a:t> </a:t>
            </a:r>
            <a:r>
              <a:rPr lang="en-US" sz="1200" dirty="0" err="1" smtClean="0"/>
              <a:t>xóa</a:t>
            </a:r>
            <a:r>
              <a:rPr lang="en-US" sz="1200" dirty="0" smtClean="0"/>
              <a:t> </a:t>
            </a:r>
            <a:r>
              <a:rPr lang="en-US" sz="1200" dirty="0" err="1" smtClean="0"/>
              <a:t>tham</a:t>
            </a:r>
            <a:r>
              <a:rPr lang="en-US" sz="1200" dirty="0"/>
              <a:t> </a:t>
            </a:r>
            <a:r>
              <a:rPr lang="en-US" sz="1200" dirty="0" err="1" smtClean="0"/>
              <a:t>chiếu</a:t>
            </a:r>
            <a:r>
              <a:rPr lang="en-US" sz="1200" dirty="0" smtClean="0"/>
              <a:t> </a:t>
            </a:r>
            <a:r>
              <a:rPr lang="vi-VN" sz="1200" dirty="0" smtClean="0"/>
              <a:t>đến</a:t>
            </a:r>
            <a:r>
              <a:rPr lang="en-US" sz="1200" dirty="0"/>
              <a:t> </a:t>
            </a:r>
            <a:r>
              <a:rPr lang="en-US" sz="1200" dirty="0" err="1" smtClean="0"/>
              <a:t>phiếu</a:t>
            </a:r>
            <a:r>
              <a:rPr lang="en-US" sz="1200" dirty="0"/>
              <a:t> </a:t>
            </a:r>
            <a:r>
              <a:rPr lang="en-US" sz="1200" dirty="0" err="1" smtClean="0"/>
              <a:t>xuất</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smtClean="0"/>
              <a:t>chuyển</a:t>
            </a:r>
            <a:r>
              <a:rPr lang="en-US" sz="1200" dirty="0" smtClean="0"/>
              <a:t> t</a:t>
            </a:r>
            <a:r>
              <a:rPr lang="vi-VN" sz="1200" dirty="0" smtClean="0"/>
              <a:t>ươ</a:t>
            </a:r>
            <a:r>
              <a:rPr lang="en-US" sz="1200" dirty="0" err="1" smtClean="0"/>
              <a:t>ng</a:t>
            </a:r>
            <a:r>
              <a:rPr lang="en-US" sz="1200" dirty="0"/>
              <a:t> </a:t>
            </a:r>
            <a:r>
              <a:rPr lang="en-US" sz="1200" dirty="0" err="1" smtClean="0"/>
              <a:t>ứng</a:t>
            </a:r>
            <a:r>
              <a:rPr lang="en-US" sz="1200" dirty="0" smtClean="0"/>
              <a:t> </a:t>
            </a:r>
            <a:r>
              <a:rPr lang="en-US" sz="1200" dirty="0"/>
              <a:t>(</a:t>
            </a:r>
            <a:r>
              <a:rPr lang="en-US" sz="1200" dirty="0" err="1" smtClean="0"/>
              <a:t>giải</a:t>
            </a:r>
            <a:r>
              <a:rPr lang="en-US" sz="1200" dirty="0"/>
              <a:t> </a:t>
            </a:r>
            <a:r>
              <a:rPr lang="en-US" sz="1200" dirty="0" err="1" smtClean="0"/>
              <a:t>phóng</a:t>
            </a:r>
            <a:r>
              <a:rPr lang="en-US" sz="1200" dirty="0"/>
              <a:t> </a:t>
            </a:r>
            <a:r>
              <a:rPr lang="en-US" sz="1200" dirty="0" err="1" smtClean="0"/>
              <a:t>phiếu</a:t>
            </a:r>
            <a:r>
              <a:rPr lang="en-US" sz="1200" dirty="0"/>
              <a:t> </a:t>
            </a:r>
            <a:r>
              <a:rPr lang="en-US" sz="1200" dirty="0" err="1" smtClean="0"/>
              <a:t>này</a:t>
            </a:r>
            <a:r>
              <a:rPr lang="en-US" sz="1200" dirty="0" smtClean="0"/>
              <a:t> </a:t>
            </a:r>
            <a:r>
              <a:rPr lang="vi-VN" sz="1200" dirty="0" smtClean="0"/>
              <a:t>để</a:t>
            </a:r>
            <a:r>
              <a:rPr lang="en-US" sz="1200" dirty="0" smtClean="0"/>
              <a:t> </a:t>
            </a:r>
            <a:r>
              <a:rPr lang="en-US" sz="1200" dirty="0" err="1" smtClean="0"/>
              <a:t>khi</a:t>
            </a:r>
            <a:r>
              <a:rPr lang="en-US" sz="1200" dirty="0"/>
              <a:t> </a:t>
            </a:r>
            <a:r>
              <a:rPr lang="en-US" sz="1200" dirty="0" err="1" smtClean="0"/>
              <a:t>lập</a:t>
            </a:r>
            <a:r>
              <a:rPr lang="en-US" sz="1200" dirty="0"/>
              <a:t> </a:t>
            </a:r>
            <a:r>
              <a:rPr lang="en-US" sz="1200" dirty="0" err="1" smtClean="0"/>
              <a:t>phiếu</a:t>
            </a:r>
            <a:r>
              <a:rPr lang="en-US" sz="1200" dirty="0"/>
              <a:t> </a:t>
            </a:r>
            <a:r>
              <a:rPr lang="en-US" sz="1200" dirty="0" err="1" smtClean="0"/>
              <a:t>nhập</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smtClean="0"/>
              <a:t>chuyển</a:t>
            </a:r>
            <a:r>
              <a:rPr lang="en-US" sz="1200" dirty="0"/>
              <a:t> </a:t>
            </a:r>
            <a:r>
              <a:rPr lang="en-US" sz="1200" dirty="0" err="1" smtClean="0"/>
              <a:t>mới</a:t>
            </a:r>
            <a:r>
              <a:rPr lang="en-US" sz="1200" dirty="0"/>
              <a:t> </a:t>
            </a:r>
            <a:r>
              <a:rPr lang="en-US" sz="1200" dirty="0" err="1" smtClean="0"/>
              <a:t>thì</a:t>
            </a:r>
            <a:r>
              <a:rPr lang="en-US" sz="1200" dirty="0"/>
              <a:t> </a:t>
            </a:r>
            <a:r>
              <a:rPr lang="en-US" sz="1200" dirty="0" err="1" smtClean="0"/>
              <a:t>chọn</a:t>
            </a:r>
            <a:r>
              <a:rPr lang="en-US" sz="1200" dirty="0"/>
              <a:t> </a:t>
            </a:r>
            <a:r>
              <a:rPr lang="en-US" sz="1200" dirty="0" err="1" smtClean="0"/>
              <a:t>lại</a:t>
            </a:r>
            <a:r>
              <a:rPr lang="en-US" sz="1200" dirty="0" smtClean="0"/>
              <a:t> </a:t>
            </a:r>
            <a:r>
              <a:rPr lang="vi-VN" sz="1200" dirty="0" smtClean="0"/>
              <a:t>đượ</a:t>
            </a:r>
            <a:r>
              <a:rPr lang="en-US" sz="1200" dirty="0"/>
              <a:t>c </a:t>
            </a:r>
            <a:r>
              <a:rPr lang="en-US" sz="1200" dirty="0" err="1" smtClean="0"/>
              <a:t>phiếu</a:t>
            </a:r>
            <a:r>
              <a:rPr lang="en-US" sz="1200" dirty="0"/>
              <a:t> </a:t>
            </a:r>
            <a:r>
              <a:rPr lang="en-US" sz="1200" dirty="0" err="1" smtClean="0"/>
              <a:t>xuất</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smtClean="0"/>
              <a:t>chuyển</a:t>
            </a:r>
            <a:r>
              <a:rPr lang="en-US" sz="1200" dirty="0"/>
              <a:t> </a:t>
            </a:r>
            <a:r>
              <a:rPr lang="en-US" sz="1200" dirty="0" err="1" smtClean="0"/>
              <a:t>này</a:t>
            </a:r>
            <a:r>
              <a:rPr lang="en-US" sz="1200" dirty="0" smtClean="0"/>
              <a:t>)</a:t>
            </a:r>
          </a:p>
        </p:txBody>
      </p:sp>
    </p:spTree>
    <p:extLst>
      <p:ext uri="{BB962C8B-B14F-4D97-AF65-F5344CB8AC3E}">
        <p14:creationId xmlns="" xmlns:p14="http://schemas.microsoft.com/office/powerpoint/2010/main" val="363386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500" dirty="0"/>
              <a:t>Nhập kho khác</a:t>
            </a:r>
          </a:p>
        </p:txBody>
      </p:sp>
      <p:sp>
        <p:nvSpPr>
          <p:cNvPr id="3" name="Content Placeholder 2"/>
          <p:cNvSpPr>
            <a:spLocks noGrp="1"/>
          </p:cNvSpPr>
          <p:nvPr>
            <p:ph idx="1"/>
          </p:nvPr>
        </p:nvSpPr>
        <p:spPr>
          <a:xfrm>
            <a:off x="457200" y="914401"/>
            <a:ext cx="8229600" cy="1600200"/>
          </a:xfrm>
        </p:spPr>
        <p:txBody>
          <a:bodyPr>
            <a:normAutofit fontScale="92500" lnSpcReduction="10000"/>
          </a:bodyPr>
          <a:lstStyle/>
          <a:p>
            <a:r>
              <a:rPr lang="en-US" sz="1200" dirty="0"/>
              <a:t>Cửa hàng </a:t>
            </a:r>
            <a:r>
              <a:rPr lang="en-US" sz="1200" dirty="0" smtClean="0"/>
              <a:t>đ</a:t>
            </a:r>
            <a:r>
              <a:rPr lang="vi-VN" sz="1200" dirty="0" smtClean="0"/>
              <a:t>ơ</a:t>
            </a:r>
            <a:r>
              <a:rPr lang="en-US" sz="1200" dirty="0" smtClean="0"/>
              <a:t>n: Click </a:t>
            </a:r>
            <a:r>
              <a:rPr lang="en-US" sz="1200" dirty="0"/>
              <a:t>thêm mới để mở form </a:t>
            </a:r>
            <a:r>
              <a:rPr lang="en-US" sz="1200" dirty="0" smtClean="0"/>
              <a:t>Nhập </a:t>
            </a:r>
            <a:r>
              <a:rPr lang="en-US" sz="1200" dirty="0" err="1"/>
              <a:t>kho</a:t>
            </a:r>
            <a:r>
              <a:rPr lang="en-US" sz="1200" dirty="0"/>
              <a:t> </a:t>
            </a:r>
            <a:r>
              <a:rPr lang="en-US" sz="1200" dirty="0" err="1" smtClean="0"/>
              <a:t>khác</a:t>
            </a:r>
            <a:r>
              <a:rPr lang="en-US" sz="1200" dirty="0" smtClean="0"/>
              <a:t> </a:t>
            </a:r>
            <a:r>
              <a:rPr lang="en-US" sz="1200" dirty="0"/>
              <a:t>(</a:t>
            </a:r>
            <a:r>
              <a:rPr lang="en-US" sz="1200" dirty="0" err="1" smtClean="0"/>
              <a:t>không</a:t>
            </a:r>
            <a:r>
              <a:rPr lang="en-US" sz="1200" dirty="0"/>
              <a:t> </a:t>
            </a:r>
            <a:r>
              <a:rPr lang="en-US" sz="1200" dirty="0" err="1" smtClean="0"/>
              <a:t>có</a:t>
            </a:r>
            <a:r>
              <a:rPr lang="en-US" sz="1200" dirty="0"/>
              <a:t> </a:t>
            </a:r>
            <a:r>
              <a:rPr lang="en-US" sz="1200" dirty="0" err="1" smtClean="0"/>
              <a:t>dòng</a:t>
            </a:r>
            <a:r>
              <a:rPr lang="en-US" sz="1200" dirty="0"/>
              <a:t> </a:t>
            </a:r>
            <a:r>
              <a:rPr lang="en-US" sz="1200" dirty="0" err="1" smtClean="0"/>
              <a:t>mục</a:t>
            </a:r>
            <a:r>
              <a:rPr lang="en-US" sz="1200" dirty="0" smtClean="0"/>
              <a:t> </a:t>
            </a:r>
            <a:r>
              <a:rPr lang="vi-VN" sz="1200" dirty="0" smtClean="0"/>
              <a:t>đích</a:t>
            </a:r>
            <a:r>
              <a:rPr lang="en-US" sz="1200"/>
              <a:t>)</a:t>
            </a:r>
            <a:endParaRPr lang="en-US" sz="1200" dirty="0" smtClean="0"/>
          </a:p>
          <a:p>
            <a:r>
              <a:rPr lang="en-US" sz="1200" dirty="0"/>
              <a:t>Chuỗi cửa hàng: </a:t>
            </a:r>
            <a:r>
              <a:rPr lang="en-US" sz="1200" dirty="0" err="1" smtClean="0"/>
              <a:t>Hiển</a:t>
            </a:r>
            <a:r>
              <a:rPr lang="en-US" sz="1200" dirty="0"/>
              <a:t> </a:t>
            </a:r>
            <a:r>
              <a:rPr lang="en-US" sz="1200" dirty="0" err="1" smtClean="0"/>
              <a:t>thị</a:t>
            </a:r>
            <a:r>
              <a:rPr lang="en-US" sz="1200" dirty="0" smtClean="0"/>
              <a:t> </a:t>
            </a:r>
            <a:r>
              <a:rPr lang="vi-VN" sz="1200" dirty="0" smtClean="0"/>
              <a:t>đầy</a:t>
            </a:r>
            <a:r>
              <a:rPr lang="en-US" sz="1200" dirty="0" smtClean="0"/>
              <a:t> </a:t>
            </a:r>
            <a:r>
              <a:rPr lang="vi-VN" sz="1200" dirty="0" smtClean="0"/>
              <a:t>đủ</a:t>
            </a:r>
            <a:r>
              <a:rPr lang="en-US" sz="1200" dirty="0"/>
              <a:t> 2 </a:t>
            </a:r>
            <a:r>
              <a:rPr lang="en-US" sz="1200" dirty="0" err="1" smtClean="0"/>
              <a:t>tích</a:t>
            </a:r>
            <a:r>
              <a:rPr lang="en-US" sz="1200" dirty="0"/>
              <a:t> </a:t>
            </a:r>
            <a:r>
              <a:rPr lang="en-US" sz="1200" dirty="0" err="1" smtClean="0"/>
              <a:t>chọn</a:t>
            </a:r>
            <a:r>
              <a:rPr lang="en-US" sz="1200" dirty="0"/>
              <a:t> </a:t>
            </a:r>
            <a:r>
              <a:rPr lang="en-US" sz="1200" dirty="0" err="1" smtClean="0"/>
              <a:t>loại</a:t>
            </a:r>
            <a:r>
              <a:rPr lang="en-US" sz="1200" dirty="0"/>
              <a:t> </a:t>
            </a:r>
            <a:r>
              <a:rPr lang="en-US" sz="1200" dirty="0" err="1" smtClean="0"/>
              <a:t>chứng</a:t>
            </a:r>
            <a:r>
              <a:rPr lang="en-US" sz="1200" dirty="0"/>
              <a:t> </a:t>
            </a:r>
            <a:r>
              <a:rPr lang="en-US" sz="1200" dirty="0" err="1"/>
              <a:t>từ</a:t>
            </a:r>
            <a:endParaRPr lang="en-US" sz="1200" dirty="0"/>
          </a:p>
          <a:p>
            <a:r>
              <a:rPr lang="en-US" sz="1200" dirty="0" smtClean="0"/>
              <a:t>Nội </a:t>
            </a:r>
            <a:r>
              <a:rPr lang="en-US" sz="1200" dirty="0"/>
              <a:t>dung giống với form phiếu nhập kho điều chuyển, ngoại </a:t>
            </a:r>
            <a:r>
              <a:rPr lang="en-US" sz="1200" dirty="0" smtClean="0"/>
              <a:t>trừ:</a:t>
            </a:r>
          </a:p>
          <a:p>
            <a:pPr lvl="1"/>
            <a:r>
              <a:rPr lang="en-US" sz="1200" dirty="0"/>
              <a:t>Title form: Nhập kho khác (Nhập kho hàng ký gửi, nhập kho thành </a:t>
            </a:r>
            <a:r>
              <a:rPr lang="en-US" sz="1200" dirty="0" smtClean="0"/>
              <a:t>phẩm,…)</a:t>
            </a:r>
          </a:p>
          <a:p>
            <a:pPr lvl="1"/>
            <a:r>
              <a:rPr lang="en-US" sz="1200" dirty="0"/>
              <a:t>Diễn giải: để trống, cho nhập </a:t>
            </a:r>
            <a:r>
              <a:rPr lang="en-US" sz="1200" dirty="0" smtClean="0"/>
              <a:t>text</a:t>
            </a:r>
            <a:endParaRPr lang="en-US" sz="1200" dirty="0"/>
          </a:p>
          <a:p>
            <a:r>
              <a:rPr lang="en-US" sz="1200" dirty="0" err="1" smtClean="0"/>
              <a:t>Sửa</a:t>
            </a:r>
            <a:r>
              <a:rPr lang="en-US" sz="1200" dirty="0" smtClean="0"/>
              <a:t>: Cho </a:t>
            </a:r>
            <a:r>
              <a:rPr lang="vi-VN" sz="1200" dirty="0" smtClean="0"/>
              <a:t>đổi</a:t>
            </a:r>
            <a:r>
              <a:rPr lang="en-US" sz="1200" dirty="0"/>
              <a:t> </a:t>
            </a:r>
            <a:r>
              <a:rPr lang="en-US" sz="1200" dirty="0" err="1" smtClean="0"/>
              <a:t>lại</a:t>
            </a:r>
            <a:r>
              <a:rPr lang="en-US" sz="1200" dirty="0"/>
              <a:t> </a:t>
            </a:r>
            <a:r>
              <a:rPr lang="en-US" sz="1200" dirty="0" err="1" smtClean="0"/>
              <a:t>Mục</a:t>
            </a:r>
            <a:r>
              <a:rPr lang="en-US" sz="1200" dirty="0" smtClean="0"/>
              <a:t> </a:t>
            </a:r>
            <a:r>
              <a:rPr lang="vi-VN" sz="1200" dirty="0"/>
              <a:t>đích</a:t>
            </a:r>
            <a:endParaRPr lang="en-US" sz="1200" dirty="0" smtClean="0"/>
          </a:p>
          <a:p>
            <a:r>
              <a:rPr lang="en-US" sz="1200" dirty="0" err="1" smtClean="0"/>
              <a:t>Nhân</a:t>
            </a:r>
            <a:r>
              <a:rPr lang="en-US" sz="1200" dirty="0" smtClean="0"/>
              <a:t> </a:t>
            </a:r>
            <a:r>
              <a:rPr lang="en-US" sz="1200" dirty="0" err="1" smtClean="0"/>
              <a:t>bản</a:t>
            </a:r>
            <a:r>
              <a:rPr lang="en-US" sz="1200" dirty="0" smtClean="0"/>
              <a:t>: t</a:t>
            </a:r>
            <a:r>
              <a:rPr lang="vi-VN" sz="1200" dirty="0" smtClean="0"/>
              <a:t>ươ</a:t>
            </a:r>
            <a:r>
              <a:rPr lang="en-US" sz="1200" dirty="0" err="1" smtClean="0"/>
              <a:t>ng</a:t>
            </a:r>
            <a:r>
              <a:rPr lang="en-US" sz="1200" dirty="0"/>
              <a:t> </a:t>
            </a:r>
            <a:r>
              <a:rPr lang="en-US" sz="1200" dirty="0" err="1" smtClean="0"/>
              <a:t>tự</a:t>
            </a:r>
            <a:r>
              <a:rPr lang="en-US" sz="1200" dirty="0"/>
              <a:t> </a:t>
            </a:r>
            <a:r>
              <a:rPr lang="en-US" sz="1200" dirty="0" err="1" smtClean="0"/>
              <a:t>nhập</a:t>
            </a:r>
            <a:r>
              <a:rPr lang="en-US" sz="1200" dirty="0" smtClean="0"/>
              <a:t> </a:t>
            </a:r>
            <a:r>
              <a:rPr lang="en-US" sz="1200" dirty="0" err="1" smtClean="0"/>
              <a:t>kho</a:t>
            </a:r>
            <a:r>
              <a:rPr lang="en-US" sz="1200" dirty="0" smtClean="0"/>
              <a:t> </a:t>
            </a:r>
            <a:r>
              <a:rPr lang="vi-VN" sz="1200" dirty="0" smtClean="0"/>
              <a:t>đ</a:t>
            </a:r>
            <a:r>
              <a:rPr lang="en-US" sz="1200" dirty="0" err="1" smtClean="0"/>
              <a:t>iều</a:t>
            </a:r>
            <a:r>
              <a:rPr lang="en-US" sz="1200" dirty="0"/>
              <a:t> </a:t>
            </a:r>
            <a:r>
              <a:rPr lang="en-US" sz="1200" dirty="0" err="1"/>
              <a:t>chuyển</a:t>
            </a:r>
            <a:endParaRPr lang="en-US" sz="1200" dirty="0" smtClean="0"/>
          </a:p>
          <a:p>
            <a:r>
              <a:rPr lang="en-US" sz="1200" dirty="0" err="1" smtClean="0"/>
              <a:t>Xóa</a:t>
            </a:r>
            <a:r>
              <a:rPr lang="en-US" sz="1200" dirty="0"/>
              <a:t>: </a:t>
            </a:r>
            <a:r>
              <a:rPr lang="en-US" sz="1200" dirty="0" err="1" smtClean="0"/>
              <a:t>Không</a:t>
            </a:r>
            <a:r>
              <a:rPr lang="en-US" sz="1200" dirty="0" smtClean="0"/>
              <a:t> </a:t>
            </a:r>
            <a:r>
              <a:rPr lang="en-US" sz="1200" dirty="0"/>
              <a:t>check </a:t>
            </a:r>
            <a:r>
              <a:rPr lang="en-US" sz="1200" dirty="0" err="1" smtClean="0"/>
              <a:t>phát</a:t>
            </a:r>
            <a:r>
              <a:rPr lang="en-US" sz="1200" dirty="0" smtClean="0"/>
              <a:t> </a:t>
            </a:r>
            <a:r>
              <a:rPr lang="en-US" sz="1200" dirty="0" err="1" smtClean="0"/>
              <a:t>sinh</a:t>
            </a:r>
            <a:endParaRPr lang="en-US" sz="1200" dirty="0" smtClean="0"/>
          </a:p>
        </p:txBody>
      </p:sp>
      <p:sp>
        <p:nvSpPr>
          <p:cNvPr id="4" name="TextBox 3"/>
          <p:cNvSpPr txBox="1"/>
          <p:nvPr/>
        </p:nvSpPr>
        <p:spPr>
          <a:xfrm>
            <a:off x="457200" y="2362200"/>
            <a:ext cx="8534400" cy="630942"/>
          </a:xfrm>
          <a:prstGeom prst="rect">
            <a:avLst/>
          </a:prstGeom>
          <a:noFill/>
        </p:spPr>
        <p:txBody>
          <a:bodyPr wrap="square" rtlCol="0">
            <a:spAutoFit/>
          </a:bodyPr>
          <a:lstStyle/>
          <a:p>
            <a:r>
              <a:rPr lang="en-US" sz="3500" dirty="0"/>
              <a:t>Nhập kho hàng bán trả </a:t>
            </a:r>
            <a:r>
              <a:rPr lang="en-US" sz="3500" dirty="0" smtClean="0"/>
              <a:t>lại</a:t>
            </a:r>
            <a:endParaRPr lang="en-US" dirty="0"/>
          </a:p>
        </p:txBody>
      </p:sp>
      <p:sp>
        <p:nvSpPr>
          <p:cNvPr id="5" name="TextBox 4"/>
          <p:cNvSpPr txBox="1"/>
          <p:nvPr/>
        </p:nvSpPr>
        <p:spPr>
          <a:xfrm>
            <a:off x="609600" y="2993142"/>
            <a:ext cx="8229600" cy="2677656"/>
          </a:xfrm>
          <a:prstGeom prst="rect">
            <a:avLst/>
          </a:prstGeom>
          <a:noFill/>
        </p:spPr>
        <p:txBody>
          <a:bodyPr wrap="square" rtlCol="0">
            <a:spAutoFit/>
          </a:bodyPr>
          <a:lstStyle/>
          <a:p>
            <a:pPr marL="228600" indent="-228600">
              <a:buFont typeface="+mj-lt"/>
              <a:buAutoNum type="arabicPeriod"/>
            </a:pPr>
            <a:r>
              <a:rPr lang="en-US" sz="1200" dirty="0"/>
              <a:t>Khi nhập hàng bán trả lại ở PC thì </a:t>
            </a:r>
            <a:r>
              <a:rPr lang="en-US" sz="1200" dirty="0" smtClean="0"/>
              <a:t>trên </a:t>
            </a:r>
            <a:r>
              <a:rPr lang="en-US" sz="1200" dirty="0"/>
              <a:t>BE tự động sinh ra phiếu nhập kho hàng bán trả </a:t>
            </a:r>
            <a:r>
              <a:rPr lang="en-US" sz="1200" dirty="0" smtClean="0"/>
              <a:t>lại</a:t>
            </a:r>
          </a:p>
          <a:p>
            <a:pPr marL="228600" indent="-228600">
              <a:buFont typeface="+mj-lt"/>
              <a:buAutoNum type="arabicPeriod"/>
            </a:pPr>
            <a:r>
              <a:rPr lang="en-US" sz="1200" smtClean="0"/>
              <a:t>Disable </a:t>
            </a:r>
            <a:r>
              <a:rPr lang="en-US" sz="1200" smtClean="0"/>
              <a:t>button </a:t>
            </a:r>
            <a:r>
              <a:rPr lang="en-US" sz="1200" b="1" i="1" smtClean="0"/>
              <a:t>Sửa</a:t>
            </a:r>
            <a:r>
              <a:rPr lang="en-US" sz="1200" b="1" i="1" smtClean="0"/>
              <a:t>, xóa, nhân bản</a:t>
            </a:r>
            <a:r>
              <a:rPr lang="en-US" sz="1200" smtClean="0"/>
              <a:t> (trên toolbar </a:t>
            </a:r>
            <a:r>
              <a:rPr lang="en-US" sz="1200" smtClean="0"/>
              <a:t>danh sách và </a:t>
            </a:r>
            <a:r>
              <a:rPr lang="en-US" sz="1200" smtClean="0"/>
              <a:t>chuột phải) đối với các phiếu nhập kho hàng bán trả lại</a:t>
            </a:r>
          </a:p>
          <a:p>
            <a:pPr marL="228600" indent="-228600">
              <a:buFont typeface="+mj-lt"/>
              <a:buAutoNum type="arabicPeriod"/>
            </a:pPr>
            <a:r>
              <a:rPr lang="en-US" sz="1200" b="1" smtClean="0"/>
              <a:t>Nội dung:</a:t>
            </a:r>
          </a:p>
          <a:p>
            <a:pPr marL="171450" indent="-171450">
              <a:buFont typeface="Arial" panose="020B0604020202020204" pitchFamily="34" charset="0"/>
              <a:buChar char="•"/>
            </a:pPr>
            <a:r>
              <a:rPr lang="en-US" sz="1200" b="1" smtClean="0"/>
              <a:t>Đối </a:t>
            </a:r>
            <a:r>
              <a:rPr lang="en-US" sz="1200" b="1" dirty="0" smtClean="0"/>
              <a:t>t</a:t>
            </a:r>
            <a:r>
              <a:rPr lang="vi-VN" sz="1200" b="1" dirty="0" smtClean="0"/>
              <a:t>ượn</a:t>
            </a:r>
            <a:r>
              <a:rPr lang="en-US" sz="1200" b="1" dirty="0"/>
              <a:t>g</a:t>
            </a:r>
            <a:r>
              <a:rPr lang="en-US" sz="1200" dirty="0"/>
              <a:t>: Mã và tên thu ngân trên hóa </a:t>
            </a:r>
            <a:r>
              <a:rPr lang="en-US" sz="1200" dirty="0" smtClean="0"/>
              <a:t>đ</a:t>
            </a:r>
            <a:r>
              <a:rPr lang="vi-VN" sz="1200" dirty="0" smtClean="0"/>
              <a:t>ơ</a:t>
            </a:r>
            <a:r>
              <a:rPr lang="en-US" sz="1200" dirty="0"/>
              <a:t>n hàng bán trả lại</a:t>
            </a:r>
            <a:endParaRPr lang="en-US" sz="1200" dirty="0" smtClean="0"/>
          </a:p>
          <a:p>
            <a:pPr marL="171450" indent="-171450">
              <a:buFont typeface="Arial" panose="020B0604020202020204" pitchFamily="34" charset="0"/>
              <a:buChar char="•"/>
            </a:pPr>
            <a:r>
              <a:rPr lang="en-US" sz="1200" b="1" dirty="0" smtClean="0"/>
              <a:t>Diễn </a:t>
            </a:r>
            <a:r>
              <a:rPr lang="en-US" sz="1200" b="1" dirty="0"/>
              <a:t>giải</a:t>
            </a:r>
            <a:r>
              <a:rPr lang="en-US" sz="1200" dirty="0"/>
              <a:t>: Nhập kho hàng bán trả lại theo số hóa </a:t>
            </a:r>
            <a:r>
              <a:rPr lang="en-US" sz="1200" dirty="0" smtClean="0"/>
              <a:t>đ</a:t>
            </a:r>
            <a:r>
              <a:rPr lang="vi-VN" sz="1200" dirty="0" smtClean="0"/>
              <a:t>ơ</a:t>
            </a:r>
            <a:r>
              <a:rPr lang="en-US" sz="1200" dirty="0"/>
              <a:t>n </a:t>
            </a:r>
            <a:r>
              <a:rPr lang="en-US" sz="1200" b="1" dirty="0" smtClean="0"/>
              <a:t>X</a:t>
            </a:r>
            <a:r>
              <a:rPr lang="en-US" sz="1200" dirty="0"/>
              <a:t>  ( trong đó: X </a:t>
            </a:r>
            <a:r>
              <a:rPr lang="en-US" sz="1200" dirty="0" smtClean="0"/>
              <a:t>là số </a:t>
            </a:r>
            <a:r>
              <a:rPr lang="en-US" sz="1200" dirty="0"/>
              <a:t>hóa </a:t>
            </a:r>
            <a:r>
              <a:rPr lang="en-US" sz="1200" dirty="0" smtClean="0"/>
              <a:t>đ</a:t>
            </a:r>
            <a:r>
              <a:rPr lang="vi-VN" sz="1200" dirty="0" smtClean="0"/>
              <a:t>ơ</a:t>
            </a:r>
            <a:r>
              <a:rPr lang="en-US" sz="1200" dirty="0"/>
              <a:t>n hàng bán trả </a:t>
            </a:r>
            <a:r>
              <a:rPr lang="en-US" sz="1200" dirty="0" smtClean="0"/>
              <a:t>lại)</a:t>
            </a:r>
          </a:p>
          <a:p>
            <a:pPr marL="171450" indent="-171450">
              <a:buFont typeface="Arial" panose="020B0604020202020204" pitchFamily="34" charset="0"/>
              <a:buChar char="•"/>
            </a:pPr>
            <a:r>
              <a:rPr lang="en-US" sz="1200" b="1" dirty="0"/>
              <a:t>Tham </a:t>
            </a:r>
            <a:r>
              <a:rPr lang="en-US" sz="1200" b="1" dirty="0" smtClean="0"/>
              <a:t>chiếu</a:t>
            </a:r>
            <a:r>
              <a:rPr lang="en-US" sz="1200" dirty="0"/>
              <a:t>: hiển thị số hóa </a:t>
            </a:r>
            <a:r>
              <a:rPr lang="en-US" sz="1200" dirty="0" smtClean="0"/>
              <a:t>đ</a:t>
            </a:r>
            <a:r>
              <a:rPr lang="vi-VN" sz="1200" dirty="0" smtClean="0"/>
              <a:t>ơ</a:t>
            </a:r>
            <a:r>
              <a:rPr lang="en-US" sz="1200" dirty="0"/>
              <a:t>n hàng bán trả lại, click vào thì mở ra form hóa </a:t>
            </a:r>
            <a:r>
              <a:rPr lang="en-US" sz="1200" dirty="0" smtClean="0"/>
              <a:t>đ</a:t>
            </a:r>
            <a:r>
              <a:rPr lang="vi-VN" sz="1200" dirty="0" smtClean="0"/>
              <a:t>ơ</a:t>
            </a:r>
            <a:r>
              <a:rPr lang="en-US" sz="1200" dirty="0"/>
              <a:t>n hàng bán trả lại (giống form hóa </a:t>
            </a:r>
            <a:r>
              <a:rPr lang="en-US" sz="1200" dirty="0" smtClean="0"/>
              <a:t>đ</a:t>
            </a:r>
            <a:r>
              <a:rPr lang="vi-VN" sz="1200" dirty="0" smtClean="0"/>
              <a:t>ơ</a:t>
            </a:r>
            <a:r>
              <a:rPr lang="en-US" sz="1200" dirty="0"/>
              <a:t>n trên báo </a:t>
            </a:r>
            <a:r>
              <a:rPr lang="en-US" sz="1200" dirty="0" smtClean="0"/>
              <a:t>cáo)</a:t>
            </a:r>
          </a:p>
          <a:p>
            <a:pPr marL="171450" indent="-171450">
              <a:buFont typeface="Arial" panose="020B0604020202020204" pitchFamily="34" charset="0"/>
              <a:buChar char="•"/>
            </a:pPr>
            <a:r>
              <a:rPr lang="en-US" sz="1200" b="1" dirty="0"/>
              <a:t>Ngày </a:t>
            </a:r>
            <a:r>
              <a:rPr lang="en-US" sz="1200" b="1" dirty="0" smtClean="0"/>
              <a:t>nhập</a:t>
            </a:r>
            <a:r>
              <a:rPr lang="en-US" sz="1200" dirty="0"/>
              <a:t>: Ngày sinh Phiếu </a:t>
            </a:r>
            <a:r>
              <a:rPr lang="en-US" sz="1200" dirty="0" smtClean="0"/>
              <a:t>nhập kho</a:t>
            </a:r>
          </a:p>
          <a:p>
            <a:pPr marL="171450" indent="-171450">
              <a:buFont typeface="Arial" panose="020B0604020202020204" pitchFamily="34" charset="0"/>
              <a:buChar char="•"/>
            </a:pPr>
            <a:r>
              <a:rPr lang="en-US" sz="1200" b="1" dirty="0" smtClean="0"/>
              <a:t>Giờ nhập</a:t>
            </a:r>
            <a:r>
              <a:rPr lang="en-US" sz="1200" dirty="0"/>
              <a:t>: Giờ sinh phiếu </a:t>
            </a:r>
            <a:r>
              <a:rPr lang="en-US" sz="1200" dirty="0" smtClean="0"/>
              <a:t>nhập kho</a:t>
            </a:r>
          </a:p>
          <a:p>
            <a:pPr marL="171450" indent="-171450">
              <a:buFont typeface="Arial" panose="020B0604020202020204" pitchFamily="34" charset="0"/>
              <a:buChar char="•"/>
            </a:pPr>
            <a:r>
              <a:rPr lang="en-US" sz="1200" b="1" dirty="0"/>
              <a:t>Số phiếu nhập</a:t>
            </a:r>
            <a:r>
              <a:rPr lang="en-US" sz="1200" dirty="0"/>
              <a:t>: Tự động sinh theo quy tắc đánh số chứng từ ở Thiết </a:t>
            </a:r>
            <a:r>
              <a:rPr lang="en-US" sz="1200" dirty="0" smtClean="0"/>
              <a:t>lập chung</a:t>
            </a:r>
          </a:p>
          <a:p>
            <a:pPr marL="171450" indent="-171450">
              <a:buFont typeface="Arial" panose="020B0604020202020204" pitchFamily="34" charset="0"/>
              <a:buChar char="•"/>
            </a:pPr>
            <a:r>
              <a:rPr lang="en-US" sz="1200" b="1" dirty="0"/>
              <a:t>Mã hàng, tên hàng, </a:t>
            </a:r>
            <a:r>
              <a:rPr lang="en-US" sz="1200" b="1" dirty="0" smtClean="0"/>
              <a:t>đ</a:t>
            </a:r>
            <a:r>
              <a:rPr lang="vi-VN" sz="1200" b="1" dirty="0" smtClean="0"/>
              <a:t>ơ</a:t>
            </a:r>
            <a:r>
              <a:rPr lang="en-US" sz="1200" b="1" dirty="0"/>
              <a:t>n vị tính, </a:t>
            </a:r>
            <a:r>
              <a:rPr lang="en-US" sz="1200" b="1" dirty="0" smtClean="0"/>
              <a:t>số l</a:t>
            </a:r>
            <a:r>
              <a:rPr lang="vi-VN" sz="1200" b="1" dirty="0" smtClean="0"/>
              <a:t>ượng</a:t>
            </a:r>
            <a:r>
              <a:rPr lang="en-US" sz="1200" b="1" dirty="0"/>
              <a:t> </a:t>
            </a:r>
            <a:r>
              <a:rPr lang="en-US" sz="1200" dirty="0"/>
              <a:t>theo hóa </a:t>
            </a:r>
            <a:r>
              <a:rPr lang="en-US" sz="1200" dirty="0" smtClean="0"/>
              <a:t>đ</a:t>
            </a:r>
            <a:r>
              <a:rPr lang="vi-VN" sz="1200" dirty="0" smtClean="0"/>
              <a:t>ơ</a:t>
            </a:r>
            <a:r>
              <a:rPr lang="en-US" sz="1200" dirty="0" smtClean="0"/>
              <a:t>n</a:t>
            </a:r>
            <a:endParaRPr lang="en-US" sz="1200" dirty="0"/>
          </a:p>
          <a:p>
            <a:pPr marL="171450" indent="-171450">
              <a:buFont typeface="Arial" panose="020B0604020202020204" pitchFamily="34" charset="0"/>
              <a:buChar char="•"/>
            </a:pPr>
            <a:r>
              <a:rPr lang="en-US" sz="1200" b="1" dirty="0" smtClean="0"/>
              <a:t>Đ</a:t>
            </a:r>
            <a:r>
              <a:rPr lang="vi-VN" sz="1200" b="1" dirty="0" smtClean="0"/>
              <a:t>ơ</a:t>
            </a:r>
            <a:r>
              <a:rPr lang="en-US" sz="1200" b="1" dirty="0"/>
              <a:t>n giá</a:t>
            </a:r>
            <a:r>
              <a:rPr lang="en-US" sz="1200" b="1" dirty="0" smtClean="0"/>
              <a:t>: </a:t>
            </a:r>
            <a:r>
              <a:rPr lang="en-US" sz="1200" dirty="0"/>
              <a:t>Xem chi tiết PBI </a:t>
            </a:r>
            <a:r>
              <a:rPr lang="en-US" sz="1200" dirty="0" smtClean="0"/>
              <a:t>100821</a:t>
            </a:r>
          </a:p>
          <a:p>
            <a:pPr marL="171450" indent="-171450">
              <a:buFont typeface="Arial" panose="020B0604020202020204" pitchFamily="34" charset="0"/>
              <a:buChar char="•"/>
            </a:pPr>
            <a:r>
              <a:rPr lang="en-US" sz="1200" b="1" dirty="0"/>
              <a:t>Thành tiền: </a:t>
            </a:r>
            <a:r>
              <a:rPr lang="en-US" sz="1200" dirty="0"/>
              <a:t>Bằng </a:t>
            </a:r>
            <a:r>
              <a:rPr lang="en-US" sz="1200" dirty="0" smtClean="0"/>
              <a:t>số l</a:t>
            </a:r>
            <a:r>
              <a:rPr lang="vi-VN" sz="1200" dirty="0" smtClean="0"/>
              <a:t>ượng</a:t>
            </a:r>
            <a:r>
              <a:rPr lang="en-US" sz="1200" dirty="0"/>
              <a:t> x </a:t>
            </a:r>
            <a:r>
              <a:rPr lang="en-US" sz="1200" dirty="0" smtClean="0"/>
              <a:t>đ</a:t>
            </a:r>
            <a:r>
              <a:rPr lang="vi-VN" sz="1200" dirty="0" smtClean="0"/>
              <a:t>ơ</a:t>
            </a:r>
            <a:r>
              <a:rPr lang="en-US" sz="1200" dirty="0"/>
              <a:t>n </a:t>
            </a:r>
            <a:r>
              <a:rPr lang="en-US" sz="1200" dirty="0" smtClean="0"/>
              <a:t>giá (</a:t>
            </a:r>
            <a:r>
              <a:rPr lang="en-US" sz="1200" dirty="0"/>
              <a:t>Xem chi tiết PBI </a:t>
            </a:r>
            <a:r>
              <a:rPr lang="en-US" sz="1200" dirty="0" smtClean="0"/>
              <a:t>100821)</a:t>
            </a:r>
          </a:p>
          <a:p>
            <a:pPr marL="171450" indent="-171450">
              <a:buFont typeface="Arial" panose="020B0604020202020204" pitchFamily="34" charset="0"/>
              <a:buChar char="•"/>
            </a:pPr>
            <a:r>
              <a:rPr lang="en-US" sz="1200" b="1" dirty="0"/>
              <a:t>Kho</a:t>
            </a:r>
            <a:r>
              <a:rPr lang="en-US" sz="1200" b="1" dirty="0" smtClean="0"/>
              <a:t>: </a:t>
            </a:r>
            <a:r>
              <a:rPr lang="en-US" sz="1200" dirty="0"/>
              <a:t>theo thiết lập của máy thu ngân tạo ra hóa </a:t>
            </a:r>
            <a:r>
              <a:rPr lang="en-US" sz="1200" dirty="0" smtClean="0"/>
              <a:t>đ</a:t>
            </a:r>
            <a:r>
              <a:rPr lang="vi-VN" sz="1200" dirty="0" smtClean="0"/>
              <a:t>ơ</a:t>
            </a:r>
            <a:r>
              <a:rPr lang="en-US" sz="1200" dirty="0"/>
              <a:t>n trả lại hàng bán đang đề cập</a:t>
            </a:r>
          </a:p>
        </p:txBody>
      </p:sp>
    </p:spTree>
    <p:extLst>
      <p:ext uri="{BB962C8B-B14F-4D97-AF65-F5344CB8AC3E}">
        <p14:creationId xmlns="" xmlns:p14="http://schemas.microsoft.com/office/powerpoint/2010/main" val="46667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500" dirty="0"/>
              <a:t>Nhập kho kiểm kê</a:t>
            </a:r>
          </a:p>
        </p:txBody>
      </p:sp>
      <p:sp>
        <p:nvSpPr>
          <p:cNvPr id="3" name="Content Placeholder 2"/>
          <p:cNvSpPr>
            <a:spLocks noGrp="1"/>
          </p:cNvSpPr>
          <p:nvPr>
            <p:ph idx="1"/>
          </p:nvPr>
        </p:nvSpPr>
        <p:spPr>
          <a:xfrm>
            <a:off x="457200" y="990600"/>
            <a:ext cx="8229600" cy="5135563"/>
          </a:xfrm>
        </p:spPr>
        <p:txBody>
          <a:bodyPr>
            <a:normAutofit/>
          </a:bodyPr>
          <a:lstStyle/>
          <a:p>
            <a:pPr>
              <a:buFont typeface="+mj-lt"/>
              <a:buAutoNum type="arabicPeriod"/>
            </a:pPr>
            <a:r>
              <a:rPr lang="en-US" sz="1200" dirty="0"/>
              <a:t>Khi thực hiện xử </a:t>
            </a:r>
            <a:r>
              <a:rPr lang="en-US" sz="1200" dirty="0" smtClean="0"/>
              <a:t>lý kiểm </a:t>
            </a:r>
            <a:r>
              <a:rPr lang="en-US" sz="1200" dirty="0"/>
              <a:t>kê có số chênh lệch </a:t>
            </a:r>
            <a:r>
              <a:rPr lang="en-US" sz="1200" dirty="0" smtClean="0"/>
              <a:t>d</a:t>
            </a:r>
            <a:r>
              <a:rPr lang="vi-VN" sz="1200" dirty="0" smtClean="0"/>
              <a:t>ươ</a:t>
            </a:r>
            <a:r>
              <a:rPr lang="en-US" sz="1200" dirty="0" smtClean="0"/>
              <a:t>ng thì ch</a:t>
            </a:r>
            <a:r>
              <a:rPr lang="vi-VN" sz="1200" dirty="0" smtClean="0"/>
              <a:t>ươ</a:t>
            </a:r>
            <a:r>
              <a:rPr lang="en-US" sz="1200" dirty="0"/>
              <a:t>ng trình tự thêm 1 phiếu Nhập kho kiểm </a:t>
            </a:r>
            <a:r>
              <a:rPr lang="en-US" sz="1200" dirty="0" smtClean="0"/>
              <a:t>kê</a:t>
            </a:r>
          </a:p>
          <a:p>
            <a:pPr>
              <a:buFont typeface="+mj-lt"/>
              <a:buAutoNum type="arabicPeriod"/>
            </a:pPr>
            <a:r>
              <a:rPr lang="en-US" sz="1200" dirty="0"/>
              <a:t>Giao diện giống các </a:t>
            </a:r>
            <a:r>
              <a:rPr lang="en-US" sz="1200" dirty="0" smtClean="0"/>
              <a:t>loại phiếu </a:t>
            </a:r>
            <a:r>
              <a:rPr lang="en-US" sz="1200" dirty="0"/>
              <a:t>nhập kho khác, title là Phiếu nhập kho kiểm </a:t>
            </a:r>
            <a:r>
              <a:rPr lang="en-US" sz="1200" dirty="0" smtClean="0"/>
              <a:t>kê</a:t>
            </a:r>
          </a:p>
          <a:p>
            <a:pPr>
              <a:buFont typeface="+mj-lt"/>
              <a:buAutoNum type="arabicPeriod"/>
            </a:pPr>
            <a:r>
              <a:rPr lang="en-US" sz="1200" b="1" dirty="0" smtClean="0"/>
              <a:t>Nôị </a:t>
            </a:r>
            <a:r>
              <a:rPr lang="en-US" sz="1200" b="1" dirty="0"/>
              <a:t>dung </a:t>
            </a:r>
            <a:r>
              <a:rPr lang="en-US" sz="1200" dirty="0"/>
              <a:t>Phiếu nhập kho kiểm </a:t>
            </a:r>
            <a:r>
              <a:rPr lang="en-US" sz="1200" dirty="0" smtClean="0"/>
              <a:t>kê:</a:t>
            </a:r>
          </a:p>
          <a:p>
            <a:r>
              <a:rPr lang="en-US" sz="1200" b="1" dirty="0" smtClean="0"/>
              <a:t>Đối t</a:t>
            </a:r>
            <a:r>
              <a:rPr lang="vi-VN" sz="1200" b="1" dirty="0" smtClean="0"/>
              <a:t>ượng</a:t>
            </a:r>
            <a:r>
              <a:rPr lang="en-US" sz="1200" dirty="0"/>
              <a:t>: Mặc định user đang làm việc</a:t>
            </a:r>
            <a:endParaRPr lang="en-US" sz="1200" dirty="0" smtClean="0"/>
          </a:p>
          <a:p>
            <a:r>
              <a:rPr lang="en-US" sz="1200" b="1" dirty="0"/>
              <a:t>Diễn giải: </a:t>
            </a:r>
            <a:r>
              <a:rPr lang="en-US" sz="1200" dirty="0"/>
              <a:t>Xử lý chênh lệch theo phiếu kiểm kê số KK0001 (số phiếu kiểm </a:t>
            </a:r>
            <a:r>
              <a:rPr lang="en-US" sz="1200" dirty="0" smtClean="0"/>
              <a:t>kê t</a:t>
            </a:r>
            <a:r>
              <a:rPr lang="vi-VN" sz="1200" dirty="0" smtClean="0"/>
              <a:t>ươ</a:t>
            </a:r>
            <a:r>
              <a:rPr lang="en-US" sz="1200" dirty="0"/>
              <a:t>ng </a:t>
            </a:r>
            <a:r>
              <a:rPr lang="en-US" sz="1200" dirty="0" smtClean="0"/>
              <a:t>ứng)</a:t>
            </a:r>
          </a:p>
          <a:p>
            <a:r>
              <a:rPr lang="en-US" sz="1200" b="1" dirty="0"/>
              <a:t>Tham chiếu</a:t>
            </a:r>
            <a:r>
              <a:rPr lang="en-US" sz="1200" dirty="0"/>
              <a:t>: Hiển thị dạng hyperlink số phiếu kiểm </a:t>
            </a:r>
            <a:r>
              <a:rPr lang="en-US" sz="1200" dirty="0" smtClean="0"/>
              <a:t>kê t</a:t>
            </a:r>
            <a:r>
              <a:rPr lang="vi-VN" sz="1200" dirty="0" smtClean="0"/>
              <a:t>ươ</a:t>
            </a:r>
            <a:r>
              <a:rPr lang="en-US" sz="1200" dirty="0"/>
              <a:t>ng ứng, click vào thì mở form xem phiếu Kiểm </a:t>
            </a:r>
            <a:r>
              <a:rPr lang="en-US" sz="1200" dirty="0" smtClean="0"/>
              <a:t>kê</a:t>
            </a:r>
          </a:p>
          <a:p>
            <a:r>
              <a:rPr lang="en-US" sz="1200" b="1" dirty="0"/>
              <a:t>Ngày nhập kho</a:t>
            </a:r>
            <a:r>
              <a:rPr lang="en-US" sz="1200" dirty="0"/>
              <a:t>: Ngày xử lý chứng từ Kiểm </a:t>
            </a:r>
            <a:r>
              <a:rPr lang="en-US" sz="1200" dirty="0" smtClean="0"/>
              <a:t>kê</a:t>
            </a:r>
          </a:p>
          <a:p>
            <a:r>
              <a:rPr lang="en-US" sz="1200" b="1" dirty="0"/>
              <a:t>Giờ nhập kho</a:t>
            </a:r>
            <a:r>
              <a:rPr lang="en-US" sz="1200" dirty="0"/>
              <a:t>: Giờ xử lý chứng từ kiểm </a:t>
            </a:r>
            <a:r>
              <a:rPr lang="en-US" sz="1200" dirty="0" smtClean="0"/>
              <a:t>kê</a:t>
            </a:r>
          </a:p>
          <a:p>
            <a:r>
              <a:rPr lang="vi-VN" sz="1200" b="1" dirty="0">
                <a:latin typeface="Calibri" panose="020F0502020204030204" pitchFamily="34" charset="0"/>
              </a:rPr>
              <a:t>Số phiếu nhập</a:t>
            </a:r>
            <a:r>
              <a:rPr lang="vi-VN" sz="1200" dirty="0">
                <a:latin typeface="Calibri" panose="020F0502020204030204" pitchFamily="34" charset="0"/>
              </a:rPr>
              <a:t>: Tự động sinh theo quy tắc đánh số chứng từ ở Thiết lập chung</a:t>
            </a:r>
          </a:p>
          <a:p>
            <a:r>
              <a:rPr lang="vi-VN" sz="1200" b="1" dirty="0">
                <a:latin typeface="Calibri" panose="020F0502020204030204" pitchFamily="34" charset="0"/>
              </a:rPr>
              <a:t>Mã hàng, tên hàng, đơn vị tính, số </a:t>
            </a:r>
            <a:r>
              <a:rPr lang="vi-VN" sz="1200" b="1" dirty="0" smtClean="0">
                <a:latin typeface="Calibri" panose="020F0502020204030204" pitchFamily="34" charset="0"/>
              </a:rPr>
              <a:t>lượng</a:t>
            </a:r>
            <a:r>
              <a:rPr lang="en-US" sz="1200" dirty="0">
                <a:latin typeface="Calibri" panose="020F0502020204030204" pitchFamily="34" charset="0"/>
              </a:rPr>
              <a:t>: các dòng có phát sinh chênh lệch thừa ở phiếu kiểm kê</a:t>
            </a:r>
          </a:p>
          <a:p>
            <a:r>
              <a:rPr lang="vi-VN" sz="1200" b="1" dirty="0" smtClean="0">
                <a:latin typeface="Calibri" panose="020F0502020204030204" pitchFamily="34" charset="0"/>
              </a:rPr>
              <a:t>Đơn </a:t>
            </a:r>
            <a:r>
              <a:rPr lang="vi-VN" sz="1200" b="1" dirty="0">
                <a:latin typeface="Calibri" panose="020F0502020204030204" pitchFamily="34" charset="0"/>
              </a:rPr>
              <a:t>giá:</a:t>
            </a:r>
            <a:r>
              <a:rPr lang="vi-VN" sz="1200" dirty="0">
                <a:latin typeface="Calibri" panose="020F0502020204030204" pitchFamily="34" charset="0"/>
              </a:rPr>
              <a:t> </a:t>
            </a:r>
            <a:r>
              <a:rPr lang="en-US" sz="1200" dirty="0" err="1" smtClean="0">
                <a:latin typeface="Calibri" panose="020F0502020204030204" pitchFamily="34" charset="0"/>
              </a:rPr>
              <a:t>gợi</a:t>
            </a:r>
            <a:r>
              <a:rPr lang="en-US" sz="1200" dirty="0">
                <a:latin typeface="Calibri" panose="020F0502020204030204" pitchFamily="34" charset="0"/>
              </a:rPr>
              <a:t> ý </a:t>
            </a:r>
            <a:r>
              <a:rPr lang="vi-VN" sz="1200" dirty="0" smtClean="0">
                <a:latin typeface="Calibri" panose="020F0502020204030204" pitchFamily="34" charset="0"/>
              </a:rPr>
              <a:t>đơ</a:t>
            </a:r>
            <a:r>
              <a:rPr lang="en-US" sz="1200" dirty="0">
                <a:latin typeface="Calibri" panose="020F0502020204030204" pitchFamily="34" charset="0"/>
              </a:rPr>
              <a:t>n </a:t>
            </a:r>
            <a:r>
              <a:rPr lang="en-US" sz="1200" dirty="0" err="1" smtClean="0">
                <a:latin typeface="Calibri" panose="020F0502020204030204" pitchFamily="34" charset="0"/>
              </a:rPr>
              <a:t>giá</a:t>
            </a:r>
            <a:r>
              <a:rPr lang="en-US" sz="1200" dirty="0" smtClean="0">
                <a:latin typeface="Calibri" panose="020F0502020204030204" pitchFamily="34" charset="0"/>
              </a:rPr>
              <a:t> </a:t>
            </a:r>
            <a:r>
              <a:rPr lang="en-US" sz="1200" dirty="0" err="1" smtClean="0">
                <a:latin typeface="Calibri" panose="020F0502020204030204" pitchFamily="34" charset="0"/>
              </a:rPr>
              <a:t>mua</a:t>
            </a:r>
            <a:r>
              <a:rPr lang="en-US" sz="1200" dirty="0">
                <a:latin typeface="Calibri" panose="020F0502020204030204" pitchFamily="34" charset="0"/>
              </a:rPr>
              <a:t> </a:t>
            </a:r>
            <a:r>
              <a:rPr lang="en-US" sz="1200" dirty="0" err="1" smtClean="0">
                <a:latin typeface="Calibri" panose="020F0502020204030204" pitchFamily="34" charset="0"/>
              </a:rPr>
              <a:t>trong</a:t>
            </a:r>
            <a:r>
              <a:rPr lang="en-US" sz="1200" dirty="0" smtClean="0">
                <a:latin typeface="Calibri" panose="020F0502020204030204" pitchFamily="34" charset="0"/>
              </a:rPr>
              <a:t> </a:t>
            </a:r>
            <a:r>
              <a:rPr lang="en-US" sz="1200" dirty="0" err="1" smtClean="0">
                <a:latin typeface="Calibri" panose="020F0502020204030204" pitchFamily="34" charset="0"/>
              </a:rPr>
              <a:t>danh</a:t>
            </a:r>
            <a:r>
              <a:rPr lang="en-US" sz="1200" dirty="0">
                <a:latin typeface="Calibri" panose="020F0502020204030204" pitchFamily="34" charset="0"/>
              </a:rPr>
              <a:t> </a:t>
            </a:r>
            <a:r>
              <a:rPr lang="en-US" sz="1200" dirty="0" err="1">
                <a:latin typeface="Calibri" panose="020F0502020204030204" pitchFamily="34" charset="0"/>
              </a:rPr>
              <a:t>mục</a:t>
            </a:r>
            <a:r>
              <a:rPr lang="en-US" sz="1200" dirty="0">
                <a:latin typeface="Calibri" panose="020F0502020204030204" pitchFamily="34" charset="0"/>
              </a:rPr>
              <a:t>, </a:t>
            </a:r>
            <a:r>
              <a:rPr lang="en-US" sz="1200" dirty="0" err="1" smtClean="0">
                <a:latin typeface="Calibri" panose="020F0502020204030204" pitchFamily="34" charset="0"/>
              </a:rPr>
              <a:t>cho</a:t>
            </a:r>
            <a:r>
              <a:rPr lang="en-US" sz="1200" dirty="0">
                <a:latin typeface="Calibri" panose="020F0502020204030204" pitchFamily="34" charset="0"/>
              </a:rPr>
              <a:t> </a:t>
            </a:r>
            <a:r>
              <a:rPr lang="en-US" sz="1200" dirty="0" err="1" smtClean="0">
                <a:latin typeface="Calibri" panose="020F0502020204030204" pitchFamily="34" charset="0"/>
              </a:rPr>
              <a:t>phép</a:t>
            </a:r>
            <a:r>
              <a:rPr lang="en-US" sz="1200" dirty="0">
                <a:latin typeface="Calibri" panose="020F0502020204030204" pitchFamily="34" charset="0"/>
              </a:rPr>
              <a:t> </a:t>
            </a:r>
            <a:r>
              <a:rPr lang="en-US" sz="1200" dirty="0" err="1" smtClean="0">
                <a:latin typeface="Calibri" panose="020F0502020204030204" pitchFamily="34" charset="0"/>
              </a:rPr>
              <a:t>sửa</a:t>
            </a:r>
            <a:r>
              <a:rPr lang="en-US" sz="1200" dirty="0">
                <a:latin typeface="Calibri" panose="020F0502020204030204" pitchFamily="34" charset="0"/>
              </a:rPr>
              <a:t> </a:t>
            </a:r>
            <a:r>
              <a:rPr lang="en-US" sz="1200" dirty="0" err="1" smtClean="0">
                <a:latin typeface="Calibri" panose="020F0502020204030204" pitchFamily="34" charset="0"/>
              </a:rPr>
              <a:t>lại</a:t>
            </a:r>
            <a:r>
              <a:rPr lang="en-US" sz="1200" dirty="0" smtClean="0">
                <a:latin typeface="Calibri" panose="020F0502020204030204" pitchFamily="34" charset="0"/>
              </a:rPr>
              <a:t>.</a:t>
            </a:r>
            <a:endParaRPr lang="en-US" sz="1200" dirty="0">
              <a:latin typeface="Calibri" panose="020F0502020204030204" pitchFamily="34" charset="0"/>
            </a:endParaRPr>
          </a:p>
          <a:p>
            <a:r>
              <a:rPr lang="vi-VN" sz="1200" b="1" dirty="0" smtClean="0">
                <a:latin typeface="Calibri" panose="020F0502020204030204" pitchFamily="34" charset="0"/>
              </a:rPr>
              <a:t>Thành </a:t>
            </a:r>
            <a:r>
              <a:rPr lang="vi-VN" sz="1200" b="1" dirty="0">
                <a:latin typeface="Calibri" panose="020F0502020204030204" pitchFamily="34" charset="0"/>
              </a:rPr>
              <a:t>tiền: </a:t>
            </a:r>
            <a:r>
              <a:rPr lang="vi-VN" sz="1200" dirty="0">
                <a:latin typeface="Calibri" panose="020F0502020204030204" pitchFamily="34" charset="0"/>
              </a:rPr>
              <a:t>Bằng số lượng x đơn giá (Xem chi tiết PBI 100821)</a:t>
            </a:r>
          </a:p>
          <a:p>
            <a:r>
              <a:rPr lang="vi-VN" sz="1200" b="1" dirty="0">
                <a:latin typeface="Calibri" panose="020F0502020204030204" pitchFamily="34" charset="0"/>
              </a:rPr>
              <a:t>Kho:</a:t>
            </a:r>
            <a:r>
              <a:rPr lang="vi-VN" sz="1200" dirty="0">
                <a:latin typeface="Calibri" panose="020F0502020204030204" pitchFamily="34" charset="0"/>
              </a:rPr>
              <a:t> </a:t>
            </a:r>
            <a:r>
              <a:rPr lang="en-US" sz="1200" dirty="0">
                <a:latin typeface="Calibri" panose="020F0502020204030204" pitchFamily="34" charset="0"/>
              </a:rPr>
              <a:t>theo kho kiểm kê trên phiếu kiểm </a:t>
            </a:r>
            <a:r>
              <a:rPr lang="en-US" sz="1200" dirty="0" smtClean="0">
                <a:latin typeface="Calibri" panose="020F0502020204030204" pitchFamily="34" charset="0"/>
              </a:rPr>
              <a:t>kê t</a:t>
            </a:r>
            <a:r>
              <a:rPr lang="vi-VN" sz="1200" dirty="0" smtClean="0">
                <a:latin typeface="Calibri" panose="020F0502020204030204" pitchFamily="34" charset="0"/>
              </a:rPr>
              <a:t>ươ</a:t>
            </a:r>
            <a:r>
              <a:rPr lang="en-US" sz="1200" dirty="0">
                <a:latin typeface="Calibri" panose="020F0502020204030204" pitchFamily="34" charset="0"/>
              </a:rPr>
              <a:t>ng ứng</a:t>
            </a:r>
            <a:endParaRPr lang="en-US" sz="1200" dirty="0" smtClean="0">
              <a:latin typeface="Calibri" panose="020F0502020204030204" pitchFamily="34" charset="0"/>
            </a:endParaRPr>
          </a:p>
          <a:p>
            <a:endParaRPr lang="en-US" sz="1200" dirty="0"/>
          </a:p>
          <a:p>
            <a:endParaRPr lang="en-US" sz="1200" dirty="0" smtClean="0"/>
          </a:p>
          <a:p>
            <a:endParaRPr lang="en-US" sz="1200" dirty="0" smtClean="0"/>
          </a:p>
          <a:p>
            <a:endParaRPr lang="en-US" sz="1200" dirty="0"/>
          </a:p>
        </p:txBody>
      </p:sp>
    </p:spTree>
    <p:extLst>
      <p:ext uri="{BB962C8B-B14F-4D97-AF65-F5344CB8AC3E}">
        <p14:creationId xmlns="" xmlns:p14="http://schemas.microsoft.com/office/powerpoint/2010/main" val="114836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2162</Words>
  <Application>Microsoft Office PowerPoint</Application>
  <PresentationFormat>On-screen Show (4:3)</PresentationFormat>
  <Paragraphs>178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Danh sách nhập kho</vt:lpstr>
      <vt:lpstr>Thêm mới phiếu nhập kho điều chuyển</vt:lpstr>
      <vt:lpstr>Form chọn đối tượng</vt:lpstr>
      <vt:lpstr>Thêm mới phiếu nhập kho điều chuyển</vt:lpstr>
      <vt:lpstr>Form chọn hàng hóa </vt:lpstr>
      <vt:lpstr>Form chọn chứng từ xuất kho điều chuyển</vt:lpstr>
      <vt:lpstr>Sửa, nhân bản, xóa phiếu nhập kho điều chuyển</vt:lpstr>
      <vt:lpstr>Nhập kho khác</vt:lpstr>
      <vt:lpstr>Nhập kho kiểm kê</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NGUYEN QUANG</dc:creator>
  <cp:lastModifiedBy>phmai</cp:lastModifiedBy>
  <cp:revision>183</cp:revision>
  <dcterms:created xsi:type="dcterms:W3CDTF">2006-08-16T00:00:00Z</dcterms:created>
  <dcterms:modified xsi:type="dcterms:W3CDTF">2017-07-25T08:22:30Z</dcterms:modified>
</cp:coreProperties>
</file>