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72" r:id="rId2"/>
    <p:sldId id="274" r:id="rId3"/>
    <p:sldId id="275" r:id="rId4"/>
    <p:sldId id="277" r:id="rId5"/>
    <p:sldId id="276" r:id="rId6"/>
    <p:sldId id="278" r:id="rId7"/>
    <p:sldId id="279"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498" autoAdjust="0"/>
  </p:normalViewPr>
  <p:slideViewPr>
    <p:cSldViewPr>
      <p:cViewPr varScale="1">
        <p:scale>
          <a:sx n="101" d="100"/>
          <a:sy n="101" d="100"/>
        </p:scale>
        <p:origin x="-181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BF60B8-BF10-4A26-95D6-9178B5E134EF}" type="datetimeFigureOut">
              <a:rPr lang="en-US" smtClean="0"/>
              <a:pPr/>
              <a:t>23-Feb-18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1CC611-899F-42CD-B089-05C3F259573B}" type="slidenum">
              <a:rPr lang="en-US" smtClean="0"/>
              <a:pPr/>
              <a:t>‹#›</a:t>
            </a:fld>
            <a:endParaRPr lang="en-US" dirty="0"/>
          </a:p>
        </p:txBody>
      </p:sp>
    </p:spTree>
    <p:extLst>
      <p:ext uri="{BB962C8B-B14F-4D97-AF65-F5344CB8AC3E}">
        <p14:creationId xmlns="" xmlns:p14="http://schemas.microsoft.com/office/powerpoint/2010/main" val="222881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1CC611-899F-42CD-B089-05C3F259573B}" type="slidenum">
              <a:rPr lang="en-US" smtClean="0"/>
              <a:pPr/>
              <a:t>1</a:t>
            </a:fld>
            <a:endParaRPr lang="en-US" dirty="0"/>
          </a:p>
        </p:txBody>
      </p:sp>
    </p:spTree>
    <p:extLst>
      <p:ext uri="{BB962C8B-B14F-4D97-AF65-F5344CB8AC3E}">
        <p14:creationId xmlns="" xmlns:p14="http://schemas.microsoft.com/office/powerpoint/2010/main" val="898293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1CC611-899F-42CD-B089-05C3F259573B}" type="slidenum">
              <a:rPr lang="en-US" smtClean="0"/>
              <a:pPr/>
              <a:t>2</a:t>
            </a:fld>
            <a:endParaRPr lang="en-US" dirty="0"/>
          </a:p>
        </p:txBody>
      </p:sp>
    </p:spTree>
    <p:extLst>
      <p:ext uri="{BB962C8B-B14F-4D97-AF65-F5344CB8AC3E}">
        <p14:creationId xmlns="" xmlns:p14="http://schemas.microsoft.com/office/powerpoint/2010/main" val="4062453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1CC611-899F-42CD-B089-05C3F259573B}" type="slidenum">
              <a:rPr lang="en-US" smtClean="0"/>
              <a:pPr/>
              <a:t>3</a:t>
            </a:fld>
            <a:endParaRPr lang="en-US" dirty="0"/>
          </a:p>
        </p:txBody>
      </p:sp>
    </p:spTree>
    <p:extLst>
      <p:ext uri="{BB962C8B-B14F-4D97-AF65-F5344CB8AC3E}">
        <p14:creationId xmlns="" xmlns:p14="http://schemas.microsoft.com/office/powerpoint/2010/main" val="2425870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1CC611-899F-42CD-B089-05C3F259573B}" type="slidenum">
              <a:rPr lang="en-US" smtClean="0"/>
              <a:pPr/>
              <a:t>5</a:t>
            </a:fld>
            <a:endParaRPr lang="en-US" dirty="0"/>
          </a:p>
        </p:txBody>
      </p:sp>
    </p:spTree>
    <p:extLst>
      <p:ext uri="{BB962C8B-B14F-4D97-AF65-F5344CB8AC3E}">
        <p14:creationId xmlns="" xmlns:p14="http://schemas.microsoft.com/office/powerpoint/2010/main" val="3613578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23-Feb-18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23-Feb-18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23-Feb-18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23-Feb-18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23-Feb-18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23-Feb-18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23-Feb-18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23-Feb-18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23-Feb-18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23-Feb-18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23-Feb-18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23-Feb-18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file:///\\storage2\UI%20Design\2.%20Kh&#7889;i%20CUKCUK\2.%20QLCH\Baseline\BE\Kho\Xuat%20Kho\JPG\Xuat%20Kho%20Dieu%20Chuyen%20-%20popup.jp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3500" dirty="0"/>
              <a:t>Danh sách </a:t>
            </a:r>
            <a:r>
              <a:rPr lang="en-US" sz="3500" dirty="0" smtClean="0"/>
              <a:t>xuất kho</a:t>
            </a:r>
            <a:endParaRPr lang="en-US" sz="3500" dirty="0"/>
          </a:p>
        </p:txBody>
      </p:sp>
      <p:sp>
        <p:nvSpPr>
          <p:cNvPr id="5" name="TextBox 4"/>
          <p:cNvSpPr txBox="1"/>
          <p:nvPr/>
        </p:nvSpPr>
        <p:spPr>
          <a:xfrm>
            <a:off x="14654" y="984737"/>
            <a:ext cx="3845169" cy="5940088"/>
          </a:xfrm>
          <a:prstGeom prst="rect">
            <a:avLst/>
          </a:prstGeom>
          <a:noFill/>
        </p:spPr>
        <p:txBody>
          <a:bodyPr wrap="square" rtlCol="0">
            <a:spAutoFit/>
          </a:bodyPr>
          <a:lstStyle/>
          <a:p>
            <a:pPr marL="228600" indent="-228600">
              <a:buFont typeface="+mj-lt"/>
              <a:buAutoNum type="arabicPeriod"/>
            </a:pPr>
            <a:r>
              <a:rPr lang="en-US" sz="1200" b="1" dirty="0" smtClean="0"/>
              <a:t>Kỳ </a:t>
            </a:r>
            <a:r>
              <a:rPr lang="en-US" sz="1200" b="1" dirty="0"/>
              <a:t>lấy dữ liệu: </a:t>
            </a:r>
          </a:p>
          <a:p>
            <a:r>
              <a:rPr lang="vi-VN" sz="1200" dirty="0"/>
              <a:t>Các giá trị trong combobox theo thứ tự: </a:t>
            </a:r>
            <a:endParaRPr lang="en-US" sz="1200" dirty="0"/>
          </a:p>
          <a:p>
            <a:pPr lvl="1"/>
            <a:r>
              <a:rPr lang="vi-VN" sz="900" dirty="0"/>
              <a:t>Hôm nay, </a:t>
            </a:r>
            <a:endParaRPr lang="en-US" sz="900" dirty="0"/>
          </a:p>
          <a:p>
            <a:pPr lvl="1"/>
            <a:r>
              <a:rPr lang="vi-VN" sz="900" dirty="0"/>
              <a:t>Hôm qua, </a:t>
            </a:r>
            <a:endParaRPr lang="en-US" sz="900" dirty="0"/>
          </a:p>
          <a:p>
            <a:pPr lvl="1"/>
            <a:r>
              <a:rPr lang="vi-VN" sz="900" dirty="0"/>
              <a:t>Tuần này, </a:t>
            </a:r>
            <a:endParaRPr lang="en-US" sz="900" dirty="0"/>
          </a:p>
          <a:p>
            <a:pPr lvl="1"/>
            <a:r>
              <a:rPr lang="vi-VN" sz="900" dirty="0"/>
              <a:t>Tuần trước, </a:t>
            </a:r>
            <a:endParaRPr lang="en-US" sz="900" dirty="0"/>
          </a:p>
          <a:p>
            <a:pPr lvl="1"/>
            <a:r>
              <a:rPr lang="vi-VN" sz="900" dirty="0"/>
              <a:t>Tháng này, </a:t>
            </a:r>
            <a:endParaRPr lang="en-US" sz="900" dirty="0"/>
          </a:p>
          <a:p>
            <a:pPr lvl="1"/>
            <a:r>
              <a:rPr lang="vi-VN" sz="900" dirty="0"/>
              <a:t>Tháng trước, </a:t>
            </a:r>
            <a:endParaRPr lang="en-US" sz="900" dirty="0"/>
          </a:p>
          <a:p>
            <a:pPr lvl="1"/>
            <a:r>
              <a:rPr lang="vi-VN" sz="900" dirty="0"/>
              <a:t>Quý này, </a:t>
            </a:r>
            <a:endParaRPr lang="en-US" sz="900" dirty="0"/>
          </a:p>
          <a:p>
            <a:pPr lvl="1"/>
            <a:r>
              <a:rPr lang="vi-VN" sz="900" dirty="0"/>
              <a:t>Quý trước, </a:t>
            </a:r>
            <a:endParaRPr lang="en-US" sz="900" dirty="0"/>
          </a:p>
          <a:p>
            <a:pPr lvl="1"/>
            <a:r>
              <a:rPr lang="vi-VN" sz="900" dirty="0"/>
              <a:t>6 tháng trước, </a:t>
            </a:r>
            <a:endParaRPr lang="en-US" sz="900" dirty="0"/>
          </a:p>
          <a:p>
            <a:pPr lvl="1"/>
            <a:r>
              <a:rPr lang="vi-VN" sz="900" dirty="0"/>
              <a:t>Năm nay, </a:t>
            </a:r>
            <a:endParaRPr lang="en-US" sz="900" dirty="0"/>
          </a:p>
          <a:p>
            <a:pPr lvl="1"/>
            <a:r>
              <a:rPr lang="vi-VN" sz="900" dirty="0"/>
              <a:t>Năm trước, </a:t>
            </a:r>
            <a:endParaRPr lang="en-US" sz="900" dirty="0"/>
          </a:p>
          <a:p>
            <a:pPr lvl="1"/>
            <a:r>
              <a:rPr lang="vi-VN" sz="900" dirty="0"/>
              <a:t>Khác. </a:t>
            </a:r>
          </a:p>
          <a:p>
            <a:r>
              <a:rPr lang="en-US" sz="1200" dirty="0"/>
              <a:t>Mặc </a:t>
            </a:r>
            <a:r>
              <a:rPr lang="vi-VN" sz="1200" dirty="0"/>
              <a:t>định</a:t>
            </a:r>
            <a:r>
              <a:rPr lang="en-US" sz="1200" dirty="0"/>
              <a:t>:</a:t>
            </a:r>
            <a:r>
              <a:rPr lang="vi-VN" sz="1200" dirty="0"/>
              <a:t> Tuần này.</a:t>
            </a:r>
          </a:p>
          <a:p>
            <a:r>
              <a:rPr lang="vi-VN" sz="1200" dirty="0"/>
              <a:t>Khi chọn một giá trị, hiển thị thời gian tương ứng ở</a:t>
            </a:r>
            <a:r>
              <a:rPr lang="en-US" sz="1200" dirty="0"/>
              <a:t> tr</a:t>
            </a:r>
            <a:r>
              <a:rPr lang="vi-VN" sz="1200" dirty="0"/>
              <a:t>ường</a:t>
            </a:r>
            <a:r>
              <a:rPr lang="en-US" sz="1200" dirty="0"/>
              <a:t> ngày tháng</a:t>
            </a:r>
          </a:p>
          <a:p>
            <a:r>
              <a:rPr lang="en-US" sz="1200" dirty="0"/>
              <a:t>Cho phép </a:t>
            </a:r>
            <a:r>
              <a:rPr lang="en-US" sz="1200" dirty="0" smtClean="0"/>
              <a:t>xuất </a:t>
            </a:r>
            <a:r>
              <a:rPr lang="en-US" sz="1200" dirty="0"/>
              <a:t>định dạng ngày tháng </a:t>
            </a:r>
          </a:p>
          <a:p>
            <a:r>
              <a:rPr lang="en-US" sz="1200" b="1" dirty="0" smtClean="0"/>
              <a:t>2</a:t>
            </a:r>
            <a:r>
              <a:rPr lang="en-US" sz="1200" b="1" dirty="0"/>
              <a:t>. Màn hình danh sách dạng master – detail:</a:t>
            </a:r>
          </a:p>
          <a:p>
            <a:r>
              <a:rPr lang="en-US" sz="1200" b="1" dirty="0"/>
              <a:t>Phía trên: </a:t>
            </a:r>
            <a:r>
              <a:rPr lang="en-US" sz="1200" dirty="0"/>
              <a:t>Hiển thị thông tin master, phân trang</a:t>
            </a:r>
            <a:r>
              <a:rPr lang="en-US" sz="1200" dirty="0" smtClean="0"/>
              <a:t>,</a:t>
            </a:r>
          </a:p>
          <a:p>
            <a:r>
              <a:rPr lang="en-US" sz="1200" b="1" dirty="0"/>
              <a:t>Hiển th</a:t>
            </a:r>
            <a:r>
              <a:rPr lang="en-US" sz="1200" dirty="0"/>
              <a:t>ị tất cả các loại phiếu xuất kho (nh</a:t>
            </a:r>
            <a:r>
              <a:rPr lang="vi-VN" sz="1200" dirty="0"/>
              <a:t>ư</a:t>
            </a:r>
            <a:r>
              <a:rPr lang="en-US" sz="1200" dirty="0"/>
              <a:t> danh sách loại chứng từ bên d</a:t>
            </a:r>
            <a:r>
              <a:rPr lang="vi-VN" sz="1200" dirty="0"/>
              <a:t>ưới</a:t>
            </a:r>
            <a:r>
              <a:rPr lang="en-US" sz="1200" dirty="0"/>
              <a:t>)</a:t>
            </a:r>
          </a:p>
          <a:p>
            <a:r>
              <a:rPr lang="en-US" sz="1200" b="1" dirty="0"/>
              <a:t>Sắp xếp</a:t>
            </a:r>
            <a:r>
              <a:rPr lang="en-US" sz="1200" dirty="0"/>
              <a:t>: </a:t>
            </a:r>
          </a:p>
          <a:p>
            <a:pPr marL="171450" indent="-171450"/>
            <a:r>
              <a:rPr lang="en-US" sz="1200" dirty="0"/>
              <a:t>Sắp xếp theo ngày chứng từ, ngày gần hiện tại ở trên</a:t>
            </a:r>
          </a:p>
          <a:p>
            <a:pPr marL="171450" indent="-171450"/>
            <a:r>
              <a:rPr lang="en-US" sz="1200" dirty="0"/>
              <a:t>Cùng ngày thì sắp xếp theo số chứng từ, từ lớn đến nhỏ </a:t>
            </a:r>
          </a:p>
          <a:p>
            <a:pPr marL="171450" indent="-171450"/>
            <a:r>
              <a:rPr lang="en-US" sz="1200" dirty="0"/>
              <a:t>Thêm mới 1 phiếu thì hiển thị ở dòng trên cùng, lấy dữ </a:t>
            </a:r>
            <a:r>
              <a:rPr lang="en-US" sz="1200" dirty="0" smtClean="0"/>
              <a:t>liệu hoặc </a:t>
            </a:r>
            <a:r>
              <a:rPr lang="en-US" sz="1200" dirty="0"/>
              <a:t>nạp lại danh sách thì sắp xếp lại</a:t>
            </a:r>
          </a:p>
          <a:p>
            <a:r>
              <a:rPr lang="en-US" sz="1200" b="1" dirty="0" smtClean="0"/>
              <a:t>Filter: </a:t>
            </a:r>
            <a:r>
              <a:rPr lang="en-US" sz="1000" dirty="0" smtClean="0"/>
              <a:t>theo YCTD chung, cột </a:t>
            </a:r>
            <a:r>
              <a:rPr lang="en-US" sz="1000" b="1" dirty="0"/>
              <a:t>Loại chứng từ </a:t>
            </a:r>
            <a:r>
              <a:rPr lang="en-US" sz="1000" dirty="0"/>
              <a:t>filter combo: </a:t>
            </a:r>
          </a:p>
          <a:p>
            <a:pPr lvl="1"/>
            <a:r>
              <a:rPr lang="en-US" sz="1000" dirty="0"/>
              <a:t>Tất cả </a:t>
            </a:r>
          </a:p>
          <a:p>
            <a:pPr lvl="1"/>
            <a:r>
              <a:rPr lang="en-US" sz="1000" dirty="0"/>
              <a:t>Phiếu xuất kho bán </a:t>
            </a:r>
            <a:r>
              <a:rPr lang="en-US" sz="1000" dirty="0" smtClean="0"/>
              <a:t>hàng</a:t>
            </a:r>
          </a:p>
          <a:p>
            <a:pPr lvl="1"/>
            <a:r>
              <a:rPr lang="en-US" sz="1000" dirty="0"/>
              <a:t>Phiếu trả lại hàng mua - </a:t>
            </a:r>
            <a:r>
              <a:rPr lang="en-US" sz="1000" dirty="0" smtClean="0"/>
              <a:t>Tiền mặt</a:t>
            </a:r>
          </a:p>
          <a:p>
            <a:pPr lvl="1"/>
            <a:r>
              <a:rPr lang="en-US" sz="1000" dirty="0"/>
              <a:t>Phiếu trả lại hàng mua - </a:t>
            </a:r>
            <a:r>
              <a:rPr lang="en-US" sz="1000" dirty="0" smtClean="0"/>
              <a:t>Tiền gửi</a:t>
            </a:r>
          </a:p>
          <a:p>
            <a:pPr lvl="1"/>
            <a:r>
              <a:rPr lang="en-US" sz="1000" dirty="0"/>
              <a:t>Phiếu trả lại hàng mua - Giảm trừ công nợ</a:t>
            </a:r>
            <a:endParaRPr lang="en-US" sz="1000" dirty="0" smtClean="0"/>
          </a:p>
          <a:p>
            <a:pPr lvl="1"/>
            <a:r>
              <a:rPr lang="en-US" sz="1000" dirty="0"/>
              <a:t>Phiếu xuất kho kiểm kê</a:t>
            </a:r>
            <a:endParaRPr lang="en-US" sz="1000" dirty="0" smtClean="0"/>
          </a:p>
          <a:p>
            <a:pPr lvl="1"/>
            <a:r>
              <a:rPr lang="en-US" sz="1000" dirty="0"/>
              <a:t>Phiếu xuất kho điều </a:t>
            </a:r>
            <a:r>
              <a:rPr lang="en-US" sz="1000" dirty="0" smtClean="0"/>
              <a:t>chuyển </a:t>
            </a:r>
            <a:r>
              <a:rPr lang="en-US" sz="1000" dirty="0"/>
              <a:t>sang cửa hàng </a:t>
            </a:r>
            <a:r>
              <a:rPr lang="en-US" sz="1000" dirty="0" smtClean="0"/>
              <a:t>khác</a:t>
            </a:r>
          </a:p>
          <a:p>
            <a:pPr lvl="1"/>
            <a:r>
              <a:rPr lang="en-US" sz="1000" dirty="0"/>
              <a:t>Phiếu xuất kho </a:t>
            </a:r>
            <a:r>
              <a:rPr lang="en-US" sz="1000" dirty="0" smtClean="0"/>
              <a:t>khác</a:t>
            </a:r>
            <a:endParaRPr lang="en-US" sz="1200" dirty="0"/>
          </a:p>
        </p:txBody>
      </p:sp>
      <p:sp>
        <p:nvSpPr>
          <p:cNvPr id="6" name="TextBox 5"/>
          <p:cNvSpPr txBox="1"/>
          <p:nvPr/>
        </p:nvSpPr>
        <p:spPr>
          <a:xfrm>
            <a:off x="4252546" y="4343400"/>
            <a:ext cx="4572000" cy="1569660"/>
          </a:xfrm>
          <a:prstGeom prst="rect">
            <a:avLst/>
          </a:prstGeom>
          <a:noFill/>
        </p:spPr>
        <p:txBody>
          <a:bodyPr wrap="square" rtlCol="0">
            <a:spAutoFit/>
          </a:bodyPr>
          <a:lstStyle/>
          <a:p>
            <a:r>
              <a:rPr lang="en-US" sz="1200" b="1" dirty="0"/>
              <a:t>Tích chọn: </a:t>
            </a:r>
          </a:p>
          <a:p>
            <a:r>
              <a:rPr lang="en-US" sz="1200" dirty="0"/>
              <a:t>Mặc định tích chọn vào dòng đầu tiên trong danh sách, </a:t>
            </a:r>
          </a:p>
          <a:p>
            <a:r>
              <a:rPr lang="en-US" sz="1200" dirty="0"/>
              <a:t>Click vào vị trí thuộc dòng nào thì select dòng đó,</a:t>
            </a:r>
          </a:p>
          <a:p>
            <a:r>
              <a:rPr lang="en-US" sz="1200" dirty="0"/>
              <a:t>Cho phép tích chọn nhiều bằng cách nhấn Ctrl hoặc Shift</a:t>
            </a:r>
          </a:p>
          <a:p>
            <a:r>
              <a:rPr lang="en-US" sz="1200" b="1" dirty="0"/>
              <a:t>Phía d</a:t>
            </a:r>
            <a:r>
              <a:rPr lang="vi-VN" sz="1200" b="1" dirty="0"/>
              <a:t>ưới</a:t>
            </a:r>
            <a:r>
              <a:rPr lang="en-US" sz="1200" b="1" dirty="0"/>
              <a:t>:</a:t>
            </a:r>
            <a:r>
              <a:rPr lang="en-US" sz="1200" dirty="0"/>
              <a:t> Hiển thị thông tin detail của chứng từ đang select ở phần master, không phân  trang</a:t>
            </a:r>
          </a:p>
          <a:p>
            <a:r>
              <a:rPr lang="en-US" sz="1200" b="1" dirty="0"/>
              <a:t>3. Toolbar và chuột phải có các chức năng nh</a:t>
            </a:r>
            <a:r>
              <a:rPr lang="vi-VN" sz="1200" b="1" dirty="0"/>
              <a:t>ư</a:t>
            </a:r>
            <a:r>
              <a:rPr lang="en-US" sz="1200" b="1" dirty="0"/>
              <a:t> </a:t>
            </a:r>
            <a:r>
              <a:rPr lang="en-US" sz="1200" b="1" dirty="0" err="1" smtClean="0"/>
              <a:t>nhau</a:t>
            </a:r>
            <a:endParaRPr lang="en-US" sz="1200" b="1" dirty="0" smtClean="0"/>
          </a:p>
          <a:p>
            <a:r>
              <a:rPr lang="en-US" sz="1200" b="1" dirty="0" smtClean="0"/>
              <a:t>4</a:t>
            </a:r>
            <a:r>
              <a:rPr lang="en-US" sz="1200" b="1" dirty="0"/>
              <a:t>. Chức năng in ch</a:t>
            </a:r>
            <a:r>
              <a:rPr lang="vi-VN" sz="1200" b="1" dirty="0"/>
              <a:t>ư</a:t>
            </a:r>
            <a:r>
              <a:rPr lang="en-US" sz="1200" b="1" dirty="0"/>
              <a:t>a thi công ở </a:t>
            </a:r>
            <a:r>
              <a:rPr lang="en-US" sz="1200" b="1" dirty="0" smtClean="0"/>
              <a:t>RC2</a:t>
            </a:r>
            <a:endParaRPr lang="en-US" sz="1200" dirty="0"/>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859823" y="977810"/>
            <a:ext cx="5265851" cy="32106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059834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3500" dirty="0"/>
              <a:t>Thêm mới </a:t>
            </a:r>
            <a:r>
              <a:rPr lang="en-US" sz="3500" dirty="0" smtClean="0"/>
              <a:t>phiếu Xuất </a:t>
            </a:r>
            <a:r>
              <a:rPr lang="en-US" sz="3500" dirty="0"/>
              <a:t>kho điều chuyển</a:t>
            </a:r>
          </a:p>
        </p:txBody>
      </p:sp>
      <p:sp>
        <p:nvSpPr>
          <p:cNvPr id="9" name="TextBox 8"/>
          <p:cNvSpPr txBox="1"/>
          <p:nvPr/>
        </p:nvSpPr>
        <p:spPr>
          <a:xfrm>
            <a:off x="152400" y="838200"/>
            <a:ext cx="4088110" cy="5816977"/>
          </a:xfrm>
          <a:prstGeom prst="rect">
            <a:avLst/>
          </a:prstGeom>
          <a:noFill/>
        </p:spPr>
        <p:txBody>
          <a:bodyPr wrap="square" rtlCol="0">
            <a:spAutoFit/>
          </a:bodyPr>
          <a:lstStyle/>
          <a:p>
            <a:r>
              <a:rPr lang="en-US" sz="1200" b="1" i="1" dirty="0" err="1" smtClean="0"/>
              <a:t>Chỉ</a:t>
            </a:r>
            <a:r>
              <a:rPr lang="en-US" sz="1200" b="1" i="1" dirty="0"/>
              <a:t> </a:t>
            </a:r>
            <a:r>
              <a:rPr lang="en-US" sz="1200" b="1" i="1" dirty="0" err="1" smtClean="0"/>
              <a:t>hiển</a:t>
            </a:r>
            <a:r>
              <a:rPr lang="en-US" sz="1200" b="1" i="1" dirty="0"/>
              <a:t> </a:t>
            </a:r>
            <a:r>
              <a:rPr lang="en-US" sz="1200" b="1" i="1" dirty="0" err="1" smtClean="0"/>
              <a:t>thị</a:t>
            </a:r>
            <a:r>
              <a:rPr lang="en-US" sz="1200" b="1" i="1" dirty="0"/>
              <a:t> </a:t>
            </a:r>
            <a:r>
              <a:rPr lang="en-US" sz="1200" b="1" i="1" dirty="0" err="1" smtClean="0"/>
              <a:t>tích</a:t>
            </a:r>
            <a:r>
              <a:rPr lang="en-US" sz="1200" b="1" i="1" dirty="0"/>
              <a:t> </a:t>
            </a:r>
            <a:r>
              <a:rPr lang="en-US" sz="1200" b="1" i="1" dirty="0" err="1" smtClean="0"/>
              <a:t>chọn</a:t>
            </a:r>
            <a:r>
              <a:rPr lang="en-US" sz="1200" b="1" i="1" dirty="0"/>
              <a:t> </a:t>
            </a:r>
            <a:r>
              <a:rPr lang="en-US" sz="1200" b="1" i="1" dirty="0" err="1" smtClean="0"/>
              <a:t>Điều</a:t>
            </a:r>
            <a:r>
              <a:rPr lang="en-US" sz="1200" b="1" i="1" dirty="0"/>
              <a:t> </a:t>
            </a:r>
            <a:r>
              <a:rPr lang="en-US" sz="1200" b="1" i="1" dirty="0" err="1" smtClean="0"/>
              <a:t>chuyển</a:t>
            </a:r>
            <a:r>
              <a:rPr lang="en-US" sz="1200" b="1" i="1" dirty="0" smtClean="0"/>
              <a:t> </a:t>
            </a:r>
            <a:r>
              <a:rPr lang="vi-VN" sz="1200" b="1" i="1" dirty="0" smtClean="0"/>
              <a:t>đến</a:t>
            </a:r>
            <a:r>
              <a:rPr lang="en-US" sz="1200" b="1" i="1" dirty="0"/>
              <a:t> </a:t>
            </a:r>
            <a:r>
              <a:rPr lang="en-US" sz="1200" b="1" i="1" dirty="0" err="1" smtClean="0"/>
              <a:t>cửa</a:t>
            </a:r>
            <a:r>
              <a:rPr lang="en-US" sz="1200" b="1" i="1" dirty="0"/>
              <a:t> </a:t>
            </a:r>
            <a:r>
              <a:rPr lang="en-US" sz="1200" b="1" i="1" dirty="0" err="1" smtClean="0"/>
              <a:t>hàng</a:t>
            </a:r>
            <a:r>
              <a:rPr lang="en-US" sz="1200" b="1" i="1" dirty="0"/>
              <a:t> </a:t>
            </a:r>
            <a:r>
              <a:rPr lang="en-US" sz="1200" b="1" i="1" dirty="0" err="1" smtClean="0"/>
              <a:t>khi</a:t>
            </a:r>
            <a:r>
              <a:rPr lang="en-US" sz="1200" b="1" i="1" dirty="0"/>
              <a:t> </a:t>
            </a:r>
            <a:r>
              <a:rPr lang="en-US" sz="1200" b="1" i="1" dirty="0" err="1" smtClean="0"/>
              <a:t>là</a:t>
            </a:r>
            <a:r>
              <a:rPr lang="en-US" sz="1200" b="1" i="1" dirty="0"/>
              <a:t> </a:t>
            </a:r>
            <a:r>
              <a:rPr lang="en-US" sz="1200" b="1" i="1" dirty="0" err="1" smtClean="0"/>
              <a:t>chuỗi</a:t>
            </a:r>
            <a:r>
              <a:rPr lang="en-US" sz="1200" b="1" i="1" dirty="0"/>
              <a:t> </a:t>
            </a:r>
            <a:r>
              <a:rPr lang="en-US" sz="1200" b="1" i="1" dirty="0" err="1" smtClean="0"/>
              <a:t>cửa</a:t>
            </a:r>
            <a:r>
              <a:rPr lang="en-US" sz="1200" b="1" i="1" dirty="0"/>
              <a:t> </a:t>
            </a:r>
            <a:r>
              <a:rPr lang="en-US" sz="1200" b="1" i="1" dirty="0" err="1" smtClean="0"/>
              <a:t>hàng</a:t>
            </a:r>
            <a:r>
              <a:rPr lang="en-US" sz="1200" b="1" i="1" dirty="0"/>
              <a:t> </a:t>
            </a:r>
            <a:r>
              <a:rPr lang="en-US" sz="1200" b="1" i="1" dirty="0" err="1" smtClean="0"/>
              <a:t>có</a:t>
            </a:r>
            <a:r>
              <a:rPr lang="en-US" sz="1200" b="1" i="1" dirty="0"/>
              <a:t> </a:t>
            </a:r>
            <a:r>
              <a:rPr lang="en-US" sz="1200" b="1" i="1" dirty="0" err="1" smtClean="0"/>
              <a:t>từ</a:t>
            </a:r>
            <a:r>
              <a:rPr lang="en-US" sz="1200" b="1" i="1" dirty="0" smtClean="0"/>
              <a:t> </a:t>
            </a:r>
            <a:r>
              <a:rPr lang="en-US" sz="1200" b="1" i="1" dirty="0"/>
              <a:t>2 </a:t>
            </a:r>
            <a:r>
              <a:rPr lang="en-US" sz="1200" b="1" i="1" dirty="0" err="1" smtClean="0"/>
              <a:t>cửa</a:t>
            </a:r>
            <a:r>
              <a:rPr lang="en-US" sz="1200" b="1" i="1" dirty="0"/>
              <a:t> </a:t>
            </a:r>
            <a:r>
              <a:rPr lang="en-US" sz="1200" b="1" i="1" dirty="0" err="1" smtClean="0"/>
              <a:t>hàng</a:t>
            </a:r>
            <a:r>
              <a:rPr lang="en-US" sz="1200" b="1" i="1" dirty="0"/>
              <a:t> </a:t>
            </a:r>
            <a:r>
              <a:rPr lang="en-US" sz="1200" b="1" i="1" dirty="0" err="1" smtClean="0"/>
              <a:t>hoạt</a:t>
            </a:r>
            <a:r>
              <a:rPr lang="en-US" sz="1200" b="1" i="1" dirty="0" smtClean="0"/>
              <a:t> </a:t>
            </a:r>
            <a:r>
              <a:rPr lang="vi-VN" sz="1200" b="1" i="1" dirty="0"/>
              <a:t>động</a:t>
            </a:r>
            <a:r>
              <a:rPr lang="en-US" sz="1200" b="1" i="1" dirty="0" smtClean="0"/>
              <a:t> </a:t>
            </a:r>
            <a:r>
              <a:rPr lang="en-US" sz="1200" b="1" i="1" dirty="0" err="1" smtClean="0"/>
              <a:t>trở</a:t>
            </a:r>
            <a:r>
              <a:rPr lang="en-US" sz="1200" b="1" i="1" dirty="0"/>
              <a:t> </a:t>
            </a:r>
            <a:r>
              <a:rPr lang="en-US" sz="1200" b="1" i="1" dirty="0" err="1" smtClean="0"/>
              <a:t>lên</a:t>
            </a:r>
            <a:endParaRPr lang="en-US" sz="1200" b="1" i="1" dirty="0"/>
          </a:p>
          <a:p>
            <a:r>
              <a:rPr lang="en-US" sz="1200" dirty="0" err="1" smtClean="0"/>
              <a:t>Tích</a:t>
            </a:r>
            <a:r>
              <a:rPr lang="en-US" sz="1200" dirty="0"/>
              <a:t> </a:t>
            </a:r>
            <a:r>
              <a:rPr lang="en-US" sz="1200" dirty="0" err="1" smtClean="0"/>
              <a:t>chọn</a:t>
            </a:r>
            <a:r>
              <a:rPr lang="en-US" sz="1200" dirty="0"/>
              <a:t> </a:t>
            </a:r>
            <a:r>
              <a:rPr lang="en-US" sz="1200" dirty="0" err="1" smtClean="0"/>
              <a:t>Điều</a:t>
            </a:r>
            <a:r>
              <a:rPr lang="en-US" sz="1200" dirty="0"/>
              <a:t> </a:t>
            </a:r>
            <a:r>
              <a:rPr lang="en-US" sz="1200" dirty="0" err="1" smtClean="0"/>
              <a:t>chuyển</a:t>
            </a:r>
            <a:r>
              <a:rPr lang="en-US" sz="1200" dirty="0" smtClean="0"/>
              <a:t> </a:t>
            </a:r>
            <a:r>
              <a:rPr lang="vi-VN" sz="1200" dirty="0" smtClean="0"/>
              <a:t>đến</a:t>
            </a:r>
            <a:r>
              <a:rPr lang="en-US" sz="1200" dirty="0"/>
              <a:t> </a:t>
            </a:r>
            <a:r>
              <a:rPr lang="en-US" sz="1200" dirty="0" err="1" smtClean="0"/>
              <a:t>cửa</a:t>
            </a:r>
            <a:r>
              <a:rPr lang="en-US" sz="1200" dirty="0"/>
              <a:t> </a:t>
            </a:r>
            <a:r>
              <a:rPr lang="en-US" sz="1200" dirty="0" err="1" smtClean="0"/>
              <a:t>hàng</a:t>
            </a:r>
            <a:r>
              <a:rPr lang="en-US" sz="1200" dirty="0"/>
              <a:t> </a:t>
            </a:r>
            <a:r>
              <a:rPr lang="en-US" sz="1200" dirty="0" err="1" smtClean="0"/>
              <a:t>khác</a:t>
            </a:r>
            <a:r>
              <a:rPr lang="en-US" sz="1200" dirty="0"/>
              <a:t> </a:t>
            </a:r>
            <a:r>
              <a:rPr lang="en-US" sz="1200" dirty="0" err="1" smtClean="0"/>
              <a:t>thì</a:t>
            </a:r>
            <a:r>
              <a:rPr lang="en-US" sz="1200" dirty="0"/>
              <a:t> </a:t>
            </a:r>
            <a:r>
              <a:rPr lang="en-US" sz="1200" dirty="0" err="1" smtClean="0"/>
              <a:t>mới</a:t>
            </a:r>
            <a:r>
              <a:rPr lang="en-US" sz="1200" dirty="0"/>
              <a:t> </a:t>
            </a:r>
            <a:r>
              <a:rPr lang="en-US" sz="1200" dirty="0" smtClean="0"/>
              <a:t>enable </a:t>
            </a:r>
            <a:r>
              <a:rPr lang="en-US" sz="1200" dirty="0"/>
              <a:t>combo </a:t>
            </a:r>
            <a:r>
              <a:rPr lang="en-US" sz="1200" dirty="0" err="1" smtClean="0"/>
              <a:t>chọn</a:t>
            </a:r>
            <a:r>
              <a:rPr lang="en-US" sz="1200" dirty="0" smtClean="0"/>
              <a:t> </a:t>
            </a:r>
            <a:r>
              <a:rPr lang="en-US" sz="1200" dirty="0"/>
              <a:t>chi </a:t>
            </a:r>
            <a:r>
              <a:rPr lang="en-US" sz="1200" dirty="0" err="1" smtClean="0"/>
              <a:t>nhánh</a:t>
            </a:r>
            <a:r>
              <a:rPr lang="en-US" sz="1200" dirty="0"/>
              <a:t> </a:t>
            </a:r>
            <a:r>
              <a:rPr lang="en-US" sz="1200" dirty="0" err="1" smtClean="0"/>
              <a:t>cửa</a:t>
            </a:r>
            <a:r>
              <a:rPr lang="en-US" sz="1200" dirty="0"/>
              <a:t> </a:t>
            </a:r>
            <a:r>
              <a:rPr lang="en-US" sz="1200" dirty="0" err="1" smtClean="0"/>
              <a:t>hàng</a:t>
            </a:r>
            <a:endParaRPr lang="en-US" sz="1200" dirty="0" smtClean="0"/>
          </a:p>
          <a:p>
            <a:r>
              <a:rPr lang="en-US" sz="1200" dirty="0" err="1" smtClean="0"/>
              <a:t>Mặc</a:t>
            </a:r>
            <a:r>
              <a:rPr lang="en-US" sz="1200" dirty="0" smtClean="0"/>
              <a:t> </a:t>
            </a:r>
            <a:r>
              <a:rPr lang="vi-VN" sz="1200" dirty="0" smtClean="0"/>
              <a:t>định</a:t>
            </a:r>
            <a:r>
              <a:rPr lang="en-US" sz="1200" dirty="0"/>
              <a:t> </a:t>
            </a:r>
            <a:r>
              <a:rPr lang="en-US" sz="1200" dirty="0" err="1" smtClean="0"/>
              <a:t>tích</a:t>
            </a:r>
            <a:r>
              <a:rPr lang="en-US" sz="1200" dirty="0"/>
              <a:t> </a:t>
            </a:r>
            <a:r>
              <a:rPr lang="en-US" sz="1200" dirty="0" err="1" smtClean="0"/>
              <a:t>chọn</a:t>
            </a:r>
            <a:r>
              <a:rPr lang="en-US" sz="1200" dirty="0"/>
              <a:t>: </a:t>
            </a:r>
            <a:r>
              <a:rPr lang="en-US" sz="1200" dirty="0" err="1"/>
              <a:t>Khác</a:t>
            </a:r>
            <a:endParaRPr lang="en-US" sz="1200" dirty="0"/>
          </a:p>
          <a:p>
            <a:r>
              <a:rPr lang="en-US" sz="1200" b="1" dirty="0" err="1" smtClean="0"/>
              <a:t>Điều</a:t>
            </a:r>
            <a:r>
              <a:rPr lang="en-US" sz="1200" b="1" dirty="0" smtClean="0"/>
              <a:t> </a:t>
            </a:r>
            <a:r>
              <a:rPr lang="en-US" sz="1200" b="1" dirty="0"/>
              <a:t>chuyển đến cửa </a:t>
            </a:r>
            <a:r>
              <a:rPr lang="en-US" sz="1200" b="1" dirty="0" smtClean="0"/>
              <a:t>hàng:</a:t>
            </a:r>
          </a:p>
          <a:p>
            <a:r>
              <a:rPr lang="en-US" sz="1200" dirty="0"/>
              <a:t>Chọn các giá </a:t>
            </a:r>
            <a:r>
              <a:rPr lang="en-US" sz="1200" dirty="0" smtClean="0"/>
              <a:t>trị trong combo</a:t>
            </a:r>
          </a:p>
          <a:p>
            <a:r>
              <a:rPr lang="en-US" sz="1200" dirty="0"/>
              <a:t>Combo load danh sách cửa hàng không ngừng hoạt động</a:t>
            </a:r>
            <a:endParaRPr lang="en-US" sz="1200" dirty="0" smtClean="0"/>
          </a:p>
          <a:p>
            <a:r>
              <a:rPr lang="en-US" sz="1200" dirty="0"/>
              <a:t>Thứ tự hiển </a:t>
            </a:r>
            <a:r>
              <a:rPr lang="en-US" sz="1200" dirty="0" smtClean="0"/>
              <a:t>thị nh</a:t>
            </a:r>
            <a:r>
              <a:rPr lang="vi-VN" sz="1200" dirty="0" smtClean="0"/>
              <a:t>ư</a:t>
            </a:r>
            <a:r>
              <a:rPr lang="en-US" sz="1200" dirty="0"/>
              <a:t> ở danh sách cửa </a:t>
            </a:r>
            <a:r>
              <a:rPr lang="en-US" sz="1200" dirty="0" smtClean="0"/>
              <a:t>hàng</a:t>
            </a:r>
          </a:p>
          <a:p>
            <a:r>
              <a:rPr lang="en-US" sz="1200" b="1" dirty="0" err="1" smtClean="0"/>
              <a:t>Thông</a:t>
            </a:r>
            <a:r>
              <a:rPr lang="en-US" sz="1200" b="1" dirty="0" smtClean="0"/>
              <a:t> tin chung</a:t>
            </a:r>
          </a:p>
          <a:p>
            <a:r>
              <a:rPr lang="en-US" sz="1200" b="1" smtClean="0"/>
              <a:t>Đối tượng: </a:t>
            </a:r>
          </a:p>
          <a:p>
            <a:r>
              <a:rPr lang="en-US" sz="1200" b="1" smtClean="0"/>
              <a:t>- </a:t>
            </a:r>
            <a:r>
              <a:rPr lang="en-US" sz="1200" smtClean="0"/>
              <a:t>Sau khi NSD nhập thì thực hiện tìm kiếm đối tượng có chứa giá trị tìm kiếm trong tất cả danh mục: Nhân viên, Khách hàng, Nhà cung cấp. Kết quả tìm kiếm hiển thị dạng combogird gồm 3 cột: Mã, Tên, Loại. Kết quả được sắp xếp theo tên. Nếu tên trùng nhau thì sắp xếp theo loại theo trình tự: Nhân viên </a:t>
            </a:r>
            <a:r>
              <a:rPr lang="en-US" sz="1200" smtClean="0">
                <a:sym typeface="Wingdings" pitchFamily="2" charset="2"/>
              </a:rPr>
              <a:t> Nhà cung cấp  Khách hàng. Nếu trong cùng 1 loại mà trùng tên nhau thì sắp xếp theo mã. </a:t>
            </a:r>
            <a:endParaRPr lang="en-US" sz="1200" smtClean="0"/>
          </a:p>
          <a:p>
            <a:pPr>
              <a:buFontTx/>
              <a:buChar char="-"/>
            </a:pPr>
            <a:r>
              <a:rPr lang="en-US" sz="1200" smtClean="0"/>
              <a:t>Nếu NSD ấn chọn vào biểu tượng tìm kiếm (kính lúp) thì xử lý giống file tiện dụng chung – sheet Form chọn.</a:t>
            </a:r>
          </a:p>
          <a:p>
            <a:pPr>
              <a:buFontTx/>
              <a:buChar char="-"/>
            </a:pPr>
            <a:r>
              <a:rPr lang="en-US" sz="1200" smtClean="0"/>
              <a:t> NSD ấn chọn vào mũi tên </a:t>
            </a:r>
            <a:r>
              <a:rPr lang="en-US" sz="1200" smtClean="0">
                <a:sym typeface="Wingdings 3"/>
              </a:rPr>
              <a:t> thì xổ toàn bộ danh mục (Nhân viên, Nhà cung cấp, Khách hàng) theo dạng combogird giống tìm kiếm. Trình tự sắp xếp theo loại </a:t>
            </a:r>
            <a:r>
              <a:rPr lang="en-US" sz="1200" smtClean="0">
                <a:sym typeface="Wingdings" pitchFamily="2" charset="2"/>
              </a:rPr>
              <a:t> Tên  Mã. </a:t>
            </a:r>
            <a:endParaRPr lang="en-US" sz="1200" smtClean="0"/>
          </a:p>
          <a:p>
            <a:r>
              <a:rPr lang="en-US" sz="1200" b="1" smtClean="0"/>
              <a:t>Người giao, </a:t>
            </a:r>
            <a:r>
              <a:rPr lang="en-US" sz="1200" b="1" dirty="0"/>
              <a:t>Diễn giải</a:t>
            </a:r>
            <a:r>
              <a:rPr lang="en-US" sz="1200" dirty="0"/>
              <a:t>: </a:t>
            </a:r>
            <a:r>
              <a:rPr lang="en-US" sz="1200"/>
              <a:t>cho </a:t>
            </a:r>
            <a:r>
              <a:rPr lang="en-US" sz="1200" smtClean="0"/>
              <a:t>nhập </a:t>
            </a:r>
            <a:r>
              <a:rPr lang="en-US" sz="1200" dirty="0" smtClean="0"/>
              <a:t>freetext</a:t>
            </a:r>
          </a:p>
          <a:p>
            <a:r>
              <a:rPr lang="en-US" sz="1200" dirty="0"/>
              <a:t>Diễn giải mặc định: Xuất kho hàng hóa điều chuyển đến cửa </a:t>
            </a:r>
            <a:r>
              <a:rPr lang="en-US" sz="1200" dirty="0" err="1" smtClean="0"/>
              <a:t>hàng</a:t>
            </a:r>
            <a:r>
              <a:rPr lang="en-US" sz="1200" dirty="0" smtClean="0"/>
              <a:t> 1</a:t>
            </a:r>
          </a:p>
          <a:p>
            <a:r>
              <a:rPr lang="en-US" sz="1200" b="1" dirty="0" err="1" smtClean="0"/>
              <a:t>Tham</a:t>
            </a:r>
            <a:r>
              <a:rPr lang="en-US" sz="1200" b="1" dirty="0"/>
              <a:t> </a:t>
            </a:r>
            <a:r>
              <a:rPr lang="en-US" sz="1200" b="1" dirty="0" err="1" smtClean="0"/>
              <a:t>chiếu</a:t>
            </a:r>
            <a:r>
              <a:rPr lang="en-US" sz="1200" b="1" dirty="0"/>
              <a:t>: </a:t>
            </a:r>
            <a:r>
              <a:rPr lang="en-US" sz="1200" dirty="0" err="1" smtClean="0"/>
              <a:t>Chỉ</a:t>
            </a:r>
            <a:r>
              <a:rPr lang="en-US" sz="1200" dirty="0"/>
              <a:t> </a:t>
            </a:r>
            <a:r>
              <a:rPr lang="en-US" sz="1200" dirty="0" err="1" smtClean="0"/>
              <a:t>hiển</a:t>
            </a:r>
            <a:r>
              <a:rPr lang="en-US" sz="1200" dirty="0"/>
              <a:t> </a:t>
            </a:r>
            <a:r>
              <a:rPr lang="en-US" sz="1200" dirty="0" err="1" smtClean="0"/>
              <a:t>thị</a:t>
            </a:r>
            <a:r>
              <a:rPr lang="en-US" sz="1200" dirty="0" smtClean="0"/>
              <a:t> </a:t>
            </a:r>
            <a:r>
              <a:rPr lang="en-US" sz="1200" dirty="0" err="1" smtClean="0"/>
              <a:t>nếu</a:t>
            </a:r>
            <a:r>
              <a:rPr lang="en-US" sz="1200" dirty="0" smtClean="0"/>
              <a:t> </a:t>
            </a:r>
            <a:r>
              <a:rPr lang="en-US" sz="1200" dirty="0"/>
              <a:t>user </a:t>
            </a:r>
            <a:r>
              <a:rPr lang="en-US" sz="1200" dirty="0" err="1"/>
              <a:t>có</a:t>
            </a:r>
            <a:r>
              <a:rPr lang="en-US" sz="1200" dirty="0"/>
              <a:t> </a:t>
            </a:r>
            <a:r>
              <a:rPr lang="en-US" sz="1200" dirty="0" err="1"/>
              <a:t>quyền</a:t>
            </a:r>
            <a:r>
              <a:rPr lang="en-US" sz="1200" dirty="0"/>
              <a:t> </a:t>
            </a:r>
            <a:r>
              <a:rPr lang="en-US" sz="1200" dirty="0" err="1"/>
              <a:t>Quan</a:t>
            </a:r>
            <a:r>
              <a:rPr lang="en-US" sz="1200" dirty="0"/>
              <a:t> </a:t>
            </a:r>
            <a:r>
              <a:rPr lang="en-US" sz="1200" dirty="0" err="1"/>
              <a:t>trị</a:t>
            </a:r>
            <a:r>
              <a:rPr lang="en-US" sz="1200" dirty="0"/>
              <a:t> </a:t>
            </a:r>
            <a:r>
              <a:rPr lang="en-US" sz="1200" dirty="0" err="1"/>
              <a:t>hệ</a:t>
            </a:r>
            <a:r>
              <a:rPr lang="en-US" sz="1200" dirty="0"/>
              <a:t> </a:t>
            </a:r>
            <a:r>
              <a:rPr lang="en-US" sz="1200" dirty="0" err="1"/>
              <a:t>thống</a:t>
            </a:r>
            <a:r>
              <a:rPr lang="en-US" sz="1200" dirty="0"/>
              <a:t>, </a:t>
            </a:r>
            <a:r>
              <a:rPr lang="en-US" sz="1200" dirty="0" err="1"/>
              <a:t>Quản</a:t>
            </a:r>
            <a:r>
              <a:rPr lang="en-US" sz="1200" dirty="0"/>
              <a:t> </a:t>
            </a:r>
            <a:r>
              <a:rPr lang="en-US" sz="1200" dirty="0" err="1"/>
              <a:t>lý</a:t>
            </a:r>
            <a:r>
              <a:rPr lang="en-US" sz="1200" dirty="0"/>
              <a:t> </a:t>
            </a:r>
            <a:r>
              <a:rPr lang="en-US" sz="1200" dirty="0" err="1"/>
              <a:t>chuỗi</a:t>
            </a:r>
            <a:r>
              <a:rPr lang="en-US" sz="1200" dirty="0"/>
              <a:t> </a:t>
            </a:r>
            <a:r>
              <a:rPr lang="en-US" sz="1200" dirty="0" err="1"/>
              <a:t>hoặc</a:t>
            </a:r>
            <a:r>
              <a:rPr lang="en-US" sz="1200" dirty="0"/>
              <a:t> </a:t>
            </a:r>
            <a:r>
              <a:rPr lang="en-US" sz="1200" dirty="0" err="1"/>
              <a:t>có</a:t>
            </a:r>
            <a:r>
              <a:rPr lang="en-US" sz="1200" dirty="0"/>
              <a:t> </a:t>
            </a:r>
            <a:r>
              <a:rPr lang="en-US" sz="1200" dirty="0" err="1"/>
              <a:t>quyền</a:t>
            </a:r>
            <a:r>
              <a:rPr lang="en-US" sz="1200" dirty="0"/>
              <a:t> </a:t>
            </a:r>
            <a:r>
              <a:rPr lang="en-US" sz="1200" dirty="0" err="1"/>
              <a:t>làm</a:t>
            </a:r>
            <a:r>
              <a:rPr lang="en-US" sz="1200" dirty="0"/>
              <a:t> </a:t>
            </a:r>
            <a:r>
              <a:rPr lang="en-US" sz="1200" dirty="0" err="1"/>
              <a:t>việc</a:t>
            </a:r>
            <a:r>
              <a:rPr lang="en-US" sz="1200" dirty="0"/>
              <a:t> ở </a:t>
            </a:r>
            <a:r>
              <a:rPr lang="en-US" sz="1200" dirty="0" err="1"/>
              <a:t>phân</a:t>
            </a:r>
            <a:r>
              <a:rPr lang="en-US" sz="1200" dirty="0"/>
              <a:t> </a:t>
            </a:r>
            <a:r>
              <a:rPr lang="en-US" sz="1200" dirty="0" err="1"/>
              <a:t>hệ</a:t>
            </a:r>
            <a:r>
              <a:rPr lang="en-US" sz="1200" dirty="0"/>
              <a:t> </a:t>
            </a:r>
            <a:r>
              <a:rPr lang="en-US" sz="1200" dirty="0" err="1"/>
              <a:t>Kho</a:t>
            </a:r>
            <a:r>
              <a:rPr lang="en-US" sz="1200" dirty="0"/>
              <a:t> </a:t>
            </a:r>
            <a:r>
              <a:rPr lang="en-US" sz="1200" dirty="0" err="1"/>
              <a:t>của</a:t>
            </a:r>
            <a:r>
              <a:rPr lang="en-US" sz="1200" dirty="0"/>
              <a:t> </a:t>
            </a:r>
            <a:r>
              <a:rPr lang="en-US" sz="1200" dirty="0" err="1"/>
              <a:t>cả</a:t>
            </a:r>
            <a:r>
              <a:rPr lang="en-US" sz="1200" dirty="0"/>
              <a:t> </a:t>
            </a:r>
            <a:r>
              <a:rPr lang="en-US" sz="1200" dirty="0" err="1"/>
              <a:t>cửa</a:t>
            </a:r>
            <a:r>
              <a:rPr lang="en-US" sz="1200" dirty="0"/>
              <a:t> </a:t>
            </a:r>
            <a:r>
              <a:rPr lang="en-US" sz="1200" dirty="0" err="1"/>
              <a:t>hàng</a:t>
            </a:r>
            <a:r>
              <a:rPr lang="en-US" sz="1200" dirty="0"/>
              <a:t> </a:t>
            </a:r>
            <a:r>
              <a:rPr lang="en-US" sz="1200" dirty="0" err="1"/>
              <a:t>điều</a:t>
            </a:r>
            <a:r>
              <a:rPr lang="en-US" sz="1200" dirty="0"/>
              <a:t> </a:t>
            </a:r>
            <a:r>
              <a:rPr lang="en-US" sz="1200" dirty="0" err="1"/>
              <a:t>chuyển</a:t>
            </a:r>
            <a:r>
              <a:rPr lang="en-US" sz="1200" dirty="0"/>
              <a:t> </a:t>
            </a:r>
            <a:r>
              <a:rPr lang="en-US" sz="1200" dirty="0" err="1"/>
              <a:t>đi</a:t>
            </a:r>
            <a:r>
              <a:rPr lang="en-US" sz="1200" dirty="0"/>
              <a:t> </a:t>
            </a:r>
            <a:r>
              <a:rPr lang="en-US" sz="1200" dirty="0" err="1"/>
              <a:t>và</a:t>
            </a:r>
            <a:r>
              <a:rPr lang="en-US" sz="1200" dirty="0"/>
              <a:t> </a:t>
            </a:r>
            <a:r>
              <a:rPr lang="en-US" sz="1200" dirty="0" err="1"/>
              <a:t>cửa</a:t>
            </a:r>
            <a:r>
              <a:rPr lang="en-US" sz="1200" dirty="0"/>
              <a:t> </a:t>
            </a:r>
            <a:r>
              <a:rPr lang="en-US" sz="1200" dirty="0" err="1"/>
              <a:t>hàng</a:t>
            </a:r>
            <a:r>
              <a:rPr lang="en-US" sz="1200" dirty="0"/>
              <a:t> </a:t>
            </a:r>
            <a:r>
              <a:rPr lang="en-US" sz="1200" dirty="0" err="1"/>
              <a:t>điều</a:t>
            </a:r>
            <a:r>
              <a:rPr lang="en-US" sz="1200" dirty="0"/>
              <a:t> </a:t>
            </a:r>
            <a:r>
              <a:rPr lang="en-US" sz="1200" dirty="0" err="1"/>
              <a:t>chuyển</a:t>
            </a:r>
            <a:r>
              <a:rPr lang="en-US" sz="1200" dirty="0"/>
              <a:t> </a:t>
            </a:r>
            <a:r>
              <a:rPr lang="en-US" sz="1200" dirty="0" err="1" smtClean="0"/>
              <a:t>đến</a:t>
            </a:r>
            <a:r>
              <a:rPr lang="en-US" sz="1200" dirty="0" smtClean="0"/>
              <a:t>, </a:t>
            </a:r>
            <a:r>
              <a:rPr lang="en-US" sz="1200" dirty="0" err="1" smtClean="0"/>
              <a:t>là</a:t>
            </a:r>
            <a:r>
              <a:rPr lang="en-US" sz="1200" dirty="0" smtClean="0"/>
              <a:t> </a:t>
            </a:r>
            <a:r>
              <a:rPr lang="en-US" sz="1200" dirty="0" err="1"/>
              <a:t>Phiếu</a:t>
            </a:r>
            <a:r>
              <a:rPr lang="en-US" sz="1200" dirty="0"/>
              <a:t> </a:t>
            </a:r>
            <a:r>
              <a:rPr lang="en-US" sz="1200" dirty="0" err="1"/>
              <a:t>nhập</a:t>
            </a:r>
            <a:r>
              <a:rPr lang="en-US" sz="1200" dirty="0"/>
              <a:t> </a:t>
            </a:r>
            <a:r>
              <a:rPr lang="en-US" sz="1200" dirty="0" err="1"/>
              <a:t>kho</a:t>
            </a:r>
            <a:r>
              <a:rPr lang="en-US" sz="1200" dirty="0"/>
              <a:t> </a:t>
            </a:r>
            <a:r>
              <a:rPr lang="en-US" sz="1200" dirty="0" err="1"/>
              <a:t>điều</a:t>
            </a:r>
            <a:r>
              <a:rPr lang="en-US" sz="1200" dirty="0"/>
              <a:t> </a:t>
            </a:r>
            <a:r>
              <a:rPr lang="en-US" sz="1200" dirty="0" err="1"/>
              <a:t>chuyển</a:t>
            </a:r>
            <a:r>
              <a:rPr lang="en-US" sz="1200" dirty="0"/>
              <a:t> </a:t>
            </a:r>
            <a:r>
              <a:rPr lang="en-US" sz="1200" dirty="0" err="1"/>
              <a:t>đã</a:t>
            </a:r>
            <a:r>
              <a:rPr lang="en-US" sz="1200" dirty="0"/>
              <a:t> </a:t>
            </a:r>
            <a:r>
              <a:rPr lang="en-US" sz="1200" dirty="0" err="1" smtClean="0"/>
              <a:t>chọn</a:t>
            </a:r>
            <a:r>
              <a:rPr lang="en-US" sz="1200" dirty="0"/>
              <a:t> </a:t>
            </a:r>
            <a:r>
              <a:rPr lang="en-US" sz="1200" dirty="0" err="1" smtClean="0"/>
              <a:t>phiếu</a:t>
            </a:r>
            <a:r>
              <a:rPr lang="en-US" sz="1200" dirty="0"/>
              <a:t> </a:t>
            </a:r>
            <a:r>
              <a:rPr lang="en-US" sz="1200" dirty="0" err="1"/>
              <a:t>xuất</a:t>
            </a:r>
            <a:r>
              <a:rPr lang="en-US" sz="1200" dirty="0"/>
              <a:t> </a:t>
            </a:r>
            <a:r>
              <a:rPr lang="en-US" sz="1200" dirty="0" err="1"/>
              <a:t>này</a:t>
            </a:r>
            <a:r>
              <a:rPr lang="en-US" sz="1200" dirty="0"/>
              <a:t>, </a:t>
            </a:r>
            <a:r>
              <a:rPr lang="en-US" sz="1200" dirty="0" err="1" smtClean="0"/>
              <a:t>chỉ</a:t>
            </a:r>
            <a:r>
              <a:rPr lang="en-US" sz="1200" dirty="0"/>
              <a:t> </a:t>
            </a:r>
            <a:r>
              <a:rPr lang="en-US" sz="1200" dirty="0" err="1" smtClean="0"/>
              <a:t>mất</a:t>
            </a:r>
            <a:r>
              <a:rPr lang="en-US" sz="1200" dirty="0" smtClean="0"/>
              <a:t> </a:t>
            </a:r>
            <a:r>
              <a:rPr lang="en-US" sz="1200" dirty="0" err="1" smtClean="0"/>
              <a:t>tham</a:t>
            </a:r>
            <a:r>
              <a:rPr lang="en-US" sz="1200" dirty="0"/>
              <a:t> </a:t>
            </a:r>
            <a:r>
              <a:rPr lang="en-US" sz="1200" dirty="0" err="1" smtClean="0"/>
              <a:t>chiếu</a:t>
            </a:r>
            <a:r>
              <a:rPr lang="en-US" sz="1200" dirty="0" smtClean="0"/>
              <a:t> </a:t>
            </a:r>
            <a:r>
              <a:rPr lang="en-US" sz="1200" dirty="0" err="1" smtClean="0"/>
              <a:t>khi</a:t>
            </a:r>
            <a:r>
              <a:rPr lang="en-US" sz="1200" dirty="0"/>
              <a:t> </a:t>
            </a:r>
            <a:r>
              <a:rPr lang="en-US" sz="1200" dirty="0" err="1" smtClean="0"/>
              <a:t>xóa</a:t>
            </a:r>
            <a:r>
              <a:rPr lang="en-US" sz="1200" dirty="0"/>
              <a:t> </a:t>
            </a:r>
            <a:r>
              <a:rPr lang="en-US" sz="1200" dirty="0" err="1" smtClean="0"/>
              <a:t>phiếu</a:t>
            </a:r>
            <a:r>
              <a:rPr lang="en-US" sz="1200" dirty="0" smtClean="0"/>
              <a:t> t</a:t>
            </a:r>
            <a:r>
              <a:rPr lang="vi-VN" sz="1200" dirty="0" smtClean="0"/>
              <a:t>ươ</a:t>
            </a:r>
            <a:r>
              <a:rPr lang="en-US" sz="1200" err="1" smtClean="0"/>
              <a:t>ng</a:t>
            </a:r>
            <a:r>
              <a:rPr lang="en-US" sz="1200"/>
              <a:t> </a:t>
            </a:r>
            <a:r>
              <a:rPr lang="en-US" sz="1200" smtClean="0"/>
              <a:t>ứng</a:t>
            </a:r>
            <a:endParaRPr lang="en-US" sz="1200" dirty="0"/>
          </a:p>
        </p:txBody>
      </p:sp>
      <p:pic>
        <p:nvPicPr>
          <p:cNvPr id="2051" name="Picture 3"/>
          <p:cNvPicPr>
            <a:picLocks noChangeAspect="1" noChangeArrowheads="1"/>
          </p:cNvPicPr>
          <p:nvPr/>
        </p:nvPicPr>
        <p:blipFill>
          <a:blip r:embed="rId3" r:link="rId4" cstate="print"/>
          <a:srcRect l="16084" t="10262" r="15540" b="7699"/>
          <a:stretch>
            <a:fillRect/>
          </a:stretch>
        </p:blipFill>
        <p:spPr bwMode="auto">
          <a:xfrm>
            <a:off x="4267200" y="879763"/>
            <a:ext cx="4876800" cy="3546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572000" y="4734342"/>
            <a:ext cx="4572000" cy="2123658"/>
          </a:xfrm>
          <a:prstGeom prst="rect">
            <a:avLst/>
          </a:prstGeom>
        </p:spPr>
        <p:txBody>
          <a:bodyPr>
            <a:spAutoFit/>
          </a:bodyPr>
          <a:lstStyle/>
          <a:p>
            <a:r>
              <a:rPr lang="en-US" sz="1200" b="1" smtClean="0"/>
              <a:t>Chứng từ: </a:t>
            </a:r>
          </a:p>
          <a:p>
            <a:r>
              <a:rPr lang="en-US" sz="1200" b="1" smtClean="0"/>
              <a:t>Số phiếu xuất: </a:t>
            </a:r>
            <a:r>
              <a:rPr lang="en-US" sz="1200" smtClean="0"/>
              <a:t>Tự động tăng theo thiết lập Quy tắc đánh số chứng từ ở Thiết lập chung</a:t>
            </a:r>
          </a:p>
          <a:p>
            <a:r>
              <a:rPr lang="en-US" sz="1200" b="1" smtClean="0"/>
              <a:t>Ngày xuất: </a:t>
            </a:r>
          </a:p>
          <a:p>
            <a:r>
              <a:rPr lang="en-US" sz="1200" smtClean="0"/>
              <a:t>mặc định là ngày thêm chứng từ</a:t>
            </a:r>
          </a:p>
          <a:p>
            <a:r>
              <a:rPr lang="en-US" sz="1200" smtClean="0"/>
              <a:t>cho phép nhập định dạng ngày tháng, </a:t>
            </a:r>
          </a:p>
          <a:p>
            <a:r>
              <a:rPr lang="en-US" sz="1200" smtClean="0"/>
              <a:t>xuất sai hoặc xóa trắng thì tự động reset về giá trị tr</a:t>
            </a:r>
            <a:r>
              <a:rPr lang="vi-VN" sz="1200" smtClean="0"/>
              <a:t>ước</a:t>
            </a:r>
            <a:endParaRPr lang="en-US" sz="1200" smtClean="0"/>
          </a:p>
          <a:p>
            <a:r>
              <a:rPr lang="en-US" sz="1200" b="1" smtClean="0"/>
              <a:t>Giờ xuất: </a:t>
            </a:r>
          </a:p>
          <a:p>
            <a:r>
              <a:rPr lang="en-US" sz="1200" smtClean="0"/>
              <a:t>mặc định là giờ thêm chứng từ, </a:t>
            </a:r>
          </a:p>
          <a:p>
            <a:r>
              <a:rPr lang="en-US" sz="1200" smtClean="0"/>
              <a:t>cho phép sửa lại theo định dạng hh:mm, </a:t>
            </a:r>
          </a:p>
          <a:p>
            <a:r>
              <a:rPr lang="en-US" sz="1200" smtClean="0"/>
              <a:t>xuất sai hoặc xóa trống thì tự động reset về giá trị tr</a:t>
            </a:r>
            <a:r>
              <a:rPr lang="vi-VN" sz="1200" smtClean="0"/>
              <a:t>ước</a:t>
            </a:r>
            <a:endParaRPr lang="en-US" sz="1200" dirty="0" smtClean="0"/>
          </a:p>
        </p:txBody>
      </p:sp>
    </p:spTree>
    <p:extLst>
      <p:ext uri="{BB962C8B-B14F-4D97-AF65-F5344CB8AC3E}">
        <p14:creationId xmlns="" xmlns:p14="http://schemas.microsoft.com/office/powerpoint/2010/main" val="3056654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3500" dirty="0"/>
              <a:t>Thêm mới </a:t>
            </a:r>
            <a:r>
              <a:rPr lang="en-US" sz="3500" dirty="0" smtClean="0"/>
              <a:t>phiếu Xuất </a:t>
            </a:r>
            <a:r>
              <a:rPr lang="en-US" sz="3500" dirty="0"/>
              <a:t>kho điều chuyển</a:t>
            </a:r>
          </a:p>
        </p:txBody>
      </p:sp>
      <p:sp>
        <p:nvSpPr>
          <p:cNvPr id="3" name="TextBox 2"/>
          <p:cNvSpPr txBox="1"/>
          <p:nvPr/>
        </p:nvSpPr>
        <p:spPr>
          <a:xfrm>
            <a:off x="152400" y="1066800"/>
            <a:ext cx="3733800" cy="4939814"/>
          </a:xfrm>
          <a:prstGeom prst="rect">
            <a:avLst/>
          </a:prstGeom>
          <a:noFill/>
        </p:spPr>
        <p:txBody>
          <a:bodyPr wrap="square" rtlCol="0">
            <a:spAutoFit/>
          </a:bodyPr>
          <a:lstStyle/>
          <a:p>
            <a:r>
              <a:rPr lang="en-US" sz="1300" b="1" dirty="0"/>
              <a:t>Phần chi tiết:</a:t>
            </a:r>
          </a:p>
          <a:p>
            <a:pPr marL="228600" indent="-228600">
              <a:buFont typeface="+mj-lt"/>
              <a:buAutoNum type="arabicPeriod"/>
            </a:pPr>
            <a:r>
              <a:rPr lang="en-US" sz="1200" b="1" dirty="0"/>
              <a:t>Mã hàng hóa: </a:t>
            </a:r>
          </a:p>
          <a:p>
            <a:pPr lvl="1">
              <a:buFont typeface="Arial" panose="020B0604020202020204" pitchFamily="34" charset="0"/>
              <a:buChar char="•"/>
            </a:pPr>
            <a:r>
              <a:rPr lang="en-US" sz="1000" dirty="0"/>
              <a:t>Load và sắp xếp</a:t>
            </a:r>
            <a:r>
              <a:rPr lang="en-US" sz="1000" dirty="0" smtClean="0"/>
              <a:t> </a:t>
            </a:r>
            <a:r>
              <a:rPr lang="en-US" sz="1000" dirty="0"/>
              <a:t>hàng hóa </a:t>
            </a:r>
            <a:r>
              <a:rPr lang="en-US" sz="1000" dirty="0" err="1"/>
              <a:t>không</a:t>
            </a:r>
            <a:r>
              <a:rPr lang="en-US" sz="1000" dirty="0"/>
              <a:t> </a:t>
            </a:r>
            <a:r>
              <a:rPr lang="en-US" sz="1000" dirty="0" err="1" smtClean="0"/>
              <a:t>ngừng</a:t>
            </a:r>
            <a:r>
              <a:rPr lang="en-US" sz="1000" dirty="0" smtClean="0"/>
              <a:t> </a:t>
            </a:r>
            <a:r>
              <a:rPr lang="en-US" sz="1000" dirty="0" err="1" smtClean="0"/>
              <a:t>kinh</a:t>
            </a:r>
            <a:r>
              <a:rPr lang="en-US" sz="1000" dirty="0" smtClean="0"/>
              <a:t> </a:t>
            </a:r>
            <a:r>
              <a:rPr lang="en-US" sz="1000" dirty="0" err="1" smtClean="0"/>
              <a:t>doanh</a:t>
            </a:r>
            <a:r>
              <a:rPr lang="en-US" sz="1000" dirty="0" smtClean="0"/>
              <a:t> </a:t>
            </a:r>
            <a:r>
              <a:rPr lang="en-US" sz="1000" dirty="0" err="1" smtClean="0"/>
              <a:t>trong</a:t>
            </a:r>
            <a:r>
              <a:rPr lang="en-US" sz="1000" dirty="0" smtClean="0"/>
              <a:t> </a:t>
            </a:r>
            <a:r>
              <a:rPr lang="en-US" sz="1000" dirty="0"/>
              <a:t>danh mục hàng </a:t>
            </a:r>
            <a:r>
              <a:rPr lang="en-US" sz="1000" dirty="0" err="1"/>
              <a:t>hóa</a:t>
            </a:r>
            <a:r>
              <a:rPr lang="en-US" sz="1000" dirty="0" smtClean="0"/>
              <a:t>:</a:t>
            </a:r>
          </a:p>
          <a:p>
            <a:pPr lvl="1">
              <a:buFont typeface="Arial" panose="020B0604020202020204" pitchFamily="34" charset="0"/>
              <a:buChar char="•"/>
            </a:pPr>
            <a:r>
              <a:rPr lang="en-US" sz="1000" dirty="0" smtClean="0"/>
              <a:t>combo </a:t>
            </a:r>
            <a:r>
              <a:rPr lang="en-US" sz="1000" dirty="0"/>
              <a:t>hiển thị mã và tên hàng hóa</a:t>
            </a:r>
          </a:p>
          <a:p>
            <a:pPr lvl="1">
              <a:buFont typeface="Arial" panose="020B0604020202020204" pitchFamily="34" charset="0"/>
              <a:buChar char="•"/>
            </a:pPr>
            <a:r>
              <a:rPr lang="en-US" sz="1000" dirty="0"/>
              <a:t>Mở form chọn hàng hóa</a:t>
            </a:r>
          </a:p>
          <a:p>
            <a:pPr lvl="1">
              <a:buFont typeface="Arial" panose="020B0604020202020204" pitchFamily="34" charset="0"/>
              <a:buChar char="•"/>
            </a:pPr>
            <a:r>
              <a:rPr lang="en-US" sz="1000" dirty="0"/>
              <a:t>Đ</a:t>
            </a:r>
            <a:r>
              <a:rPr lang="vi-VN" sz="1000" dirty="0"/>
              <a:t>ượ</a:t>
            </a:r>
            <a:r>
              <a:rPr lang="en-US" sz="1000" dirty="0"/>
              <a:t>c phép gõ text để tìm nhanh hàng hóa</a:t>
            </a:r>
          </a:p>
          <a:p>
            <a:pPr marL="228600" indent="-228600">
              <a:buFont typeface="+mj-lt"/>
              <a:buAutoNum type="arabicPeriod"/>
            </a:pPr>
            <a:r>
              <a:rPr lang="en-US" sz="1200" b="1" dirty="0"/>
              <a:t>Tên hàng hóa, Đ</a:t>
            </a:r>
            <a:r>
              <a:rPr lang="vi-VN" sz="1200" b="1" dirty="0"/>
              <a:t>ơn</a:t>
            </a:r>
            <a:r>
              <a:rPr lang="en-US" sz="1200" b="1" dirty="0"/>
              <a:t> vị tính: </a:t>
            </a:r>
            <a:r>
              <a:rPr lang="en-US" sz="1200" dirty="0"/>
              <a:t>load theo mã hàng hóa</a:t>
            </a:r>
          </a:p>
          <a:p>
            <a:pPr marL="228600" indent="-228600">
              <a:buFont typeface="+mj-lt"/>
              <a:buAutoNum type="arabicPeriod"/>
            </a:pPr>
            <a:r>
              <a:rPr lang="en-US" sz="1200" b="1" dirty="0"/>
              <a:t>Kho: </a:t>
            </a:r>
          </a:p>
          <a:p>
            <a:pPr lvl="1">
              <a:buFont typeface="Arial" panose="020B0604020202020204" pitchFamily="34" charset="0"/>
              <a:buChar char="•"/>
            </a:pPr>
            <a:r>
              <a:rPr lang="en-US" sz="1000" dirty="0"/>
              <a:t>Mặc định giá trị đầu tiên trong danh sách</a:t>
            </a:r>
          </a:p>
          <a:p>
            <a:pPr lvl="1">
              <a:buFont typeface="Arial" panose="020B0604020202020204" pitchFamily="34" charset="0"/>
              <a:buChar char="•"/>
            </a:pPr>
            <a:r>
              <a:rPr lang="en-US" sz="1000" dirty="0"/>
              <a:t>Chọn giá trị trong combo</a:t>
            </a:r>
          </a:p>
          <a:p>
            <a:pPr lvl="1">
              <a:buFont typeface="Arial" panose="020B0604020202020204" pitchFamily="34" charset="0"/>
              <a:buChar char="•"/>
            </a:pPr>
            <a:r>
              <a:rPr lang="en-US" sz="1000" dirty="0"/>
              <a:t>Combo kho load lên danh sách kho theo thứ tự trên danh mục</a:t>
            </a:r>
          </a:p>
          <a:p>
            <a:pPr lvl="1">
              <a:buFont typeface="Arial" panose="020B0604020202020204" pitchFamily="34" charset="0"/>
              <a:buChar char="•"/>
            </a:pPr>
            <a:r>
              <a:rPr lang="en-US" sz="1000" dirty="0"/>
              <a:t>Thêm mới thì mặc định kho đầu tiên trong danh sách</a:t>
            </a:r>
          </a:p>
          <a:p>
            <a:pPr lvl="1">
              <a:buFont typeface="Arial" panose="020B0604020202020204" pitchFamily="34" charset="0"/>
              <a:buChar char="•"/>
            </a:pPr>
            <a:r>
              <a:rPr lang="en-US" sz="1000" dirty="0"/>
              <a:t>Cho phép chọn lại kho khác</a:t>
            </a:r>
          </a:p>
          <a:p>
            <a:pPr marL="228600" indent="-228600">
              <a:buFont typeface="+mj-lt"/>
              <a:buAutoNum type="arabicPeriod"/>
            </a:pPr>
            <a:r>
              <a:rPr lang="en-US" sz="1200" b="1" dirty="0"/>
              <a:t>Đ</a:t>
            </a:r>
            <a:r>
              <a:rPr lang="vi-VN" sz="1200" b="1" dirty="0"/>
              <a:t>ơ</a:t>
            </a:r>
            <a:r>
              <a:rPr lang="en-US" sz="1200" b="1" dirty="0"/>
              <a:t>n giá: </a:t>
            </a:r>
            <a:r>
              <a:rPr lang="en-US" sz="1200" dirty="0" smtClean="0"/>
              <a:t>(</a:t>
            </a:r>
            <a:r>
              <a:rPr lang="en-US" sz="1200" dirty="0"/>
              <a:t>xem chi tiết PBI 100821)</a:t>
            </a:r>
            <a:endParaRPr lang="en-US" sz="1200" b="1" dirty="0"/>
          </a:p>
          <a:p>
            <a:pPr marL="228600" indent="-228600">
              <a:buFont typeface="+mj-lt"/>
              <a:buAutoNum type="arabicPeriod"/>
            </a:pPr>
            <a:r>
              <a:rPr lang="en-US" sz="1200" b="1" dirty="0"/>
              <a:t>Số l</a:t>
            </a:r>
            <a:r>
              <a:rPr lang="vi-VN" sz="1200" b="1" dirty="0"/>
              <a:t>ượng</a:t>
            </a:r>
            <a:r>
              <a:rPr lang="en-US" sz="1200" b="1" dirty="0"/>
              <a:t>: </a:t>
            </a:r>
            <a:r>
              <a:rPr lang="en-US" sz="1200" dirty="0"/>
              <a:t>Cho </a:t>
            </a:r>
            <a:r>
              <a:rPr lang="en-US" sz="1200" dirty="0" smtClean="0"/>
              <a:t>xuất </a:t>
            </a:r>
            <a:r>
              <a:rPr lang="en-US" sz="1200" dirty="0"/>
              <a:t>số, click mũi tên lên xuống để tăng, giảm 1 đ</a:t>
            </a:r>
            <a:r>
              <a:rPr lang="vi-VN" sz="1200" dirty="0"/>
              <a:t>ơ</a:t>
            </a:r>
            <a:r>
              <a:rPr lang="en-US" sz="1200" dirty="0"/>
              <a:t>n vị</a:t>
            </a:r>
            <a:endParaRPr lang="en-US" sz="1200" b="1" dirty="0"/>
          </a:p>
          <a:p>
            <a:pPr marL="228600" indent="-228600">
              <a:buFont typeface="+mj-lt"/>
              <a:buAutoNum type="arabicPeriod"/>
            </a:pPr>
            <a:r>
              <a:rPr lang="en-US" sz="1200" b="1" dirty="0"/>
              <a:t>Thành tiền: </a:t>
            </a:r>
            <a:r>
              <a:rPr lang="en-US" sz="1200" dirty="0"/>
              <a:t>Định dạng </a:t>
            </a:r>
            <a:r>
              <a:rPr lang="en-US" sz="1200" dirty="0" smtClean="0"/>
              <a:t>số</a:t>
            </a:r>
            <a:endParaRPr lang="en-US" sz="1200" dirty="0"/>
          </a:p>
          <a:p>
            <a:pPr marL="228600" indent="-228600">
              <a:buFont typeface="+mj-lt"/>
              <a:buAutoNum type="arabicPeriod"/>
            </a:pPr>
            <a:r>
              <a:rPr lang="en-US" sz="1200" b="1" dirty="0"/>
              <a:t>Công thức</a:t>
            </a:r>
            <a:r>
              <a:rPr lang="en-US" sz="1200" dirty="0"/>
              <a:t>: Thành tiền = Số l</a:t>
            </a:r>
            <a:r>
              <a:rPr lang="vi-VN" sz="1200" dirty="0"/>
              <a:t>ượng</a:t>
            </a:r>
            <a:r>
              <a:rPr lang="en-US" sz="1200" dirty="0"/>
              <a:t> x Đ</a:t>
            </a:r>
            <a:r>
              <a:rPr lang="vi-VN" sz="1200" dirty="0"/>
              <a:t>ơ</a:t>
            </a:r>
            <a:r>
              <a:rPr lang="en-US" sz="1200" dirty="0"/>
              <a:t>n </a:t>
            </a:r>
            <a:r>
              <a:rPr lang="en-US" sz="1200" dirty="0" smtClean="0"/>
              <a:t>giá</a:t>
            </a:r>
          </a:p>
          <a:p>
            <a:pPr marL="228600" indent="-228600">
              <a:buFont typeface="+mj-lt"/>
              <a:buAutoNum type="arabicPeriod"/>
            </a:pPr>
            <a:r>
              <a:rPr lang="en-US" sz="1200" dirty="0" smtClean="0"/>
              <a:t>Tr</a:t>
            </a:r>
            <a:r>
              <a:rPr lang="vi-VN" sz="1200" dirty="0" smtClean="0"/>
              <a:t>ường</a:t>
            </a:r>
            <a:r>
              <a:rPr lang="en-US" sz="1200" dirty="0"/>
              <a:t> hợp xuất hết </a:t>
            </a:r>
            <a:r>
              <a:rPr lang="en-US" sz="1200" dirty="0" smtClean="0"/>
              <a:t>số l</a:t>
            </a:r>
            <a:r>
              <a:rPr lang="vi-VN" sz="1200" dirty="0" smtClean="0"/>
              <a:t>ượng</a:t>
            </a:r>
            <a:r>
              <a:rPr lang="en-US" sz="1200" dirty="0"/>
              <a:t> trong kho thì giá trị cũng xuất hết giá trị còn lại, không tính theo </a:t>
            </a:r>
            <a:r>
              <a:rPr lang="en-US" sz="1200" dirty="0" smtClean="0"/>
              <a:t>đ</a:t>
            </a:r>
            <a:r>
              <a:rPr lang="vi-VN" sz="1200" dirty="0" smtClean="0"/>
              <a:t>ơ</a:t>
            </a:r>
            <a:r>
              <a:rPr lang="en-US" sz="1200" dirty="0"/>
              <a:t>n giá trên để đảm bảo </a:t>
            </a:r>
            <a:r>
              <a:rPr lang="en-US" sz="1200" dirty="0" smtClean="0"/>
              <a:t>số l</a:t>
            </a:r>
            <a:r>
              <a:rPr lang="vi-VN" sz="1200" dirty="0" smtClean="0"/>
              <a:t>ượng</a:t>
            </a:r>
            <a:r>
              <a:rPr lang="en-US" sz="1200" dirty="0"/>
              <a:t> tồn bằng 0 thì giá trị tồn </a:t>
            </a:r>
            <a:r>
              <a:rPr lang="en-US" sz="1200" dirty="0" smtClean="0"/>
              <a:t>bằng 0</a:t>
            </a:r>
            <a:endParaRPr lang="en-US" sz="1200" dirty="0"/>
          </a:p>
          <a:p>
            <a:pPr marL="228600" indent="-228600">
              <a:buFont typeface="+mj-lt"/>
              <a:buAutoNum type="arabicPeriod"/>
            </a:pPr>
            <a:r>
              <a:rPr lang="en-US" sz="1200" b="1" dirty="0" smtClean="0"/>
              <a:t>Xóa </a:t>
            </a:r>
            <a:r>
              <a:rPr lang="en-US" sz="1200" b="1" dirty="0"/>
              <a:t>dòng chi tiết</a:t>
            </a:r>
            <a:r>
              <a:rPr lang="en-US" sz="1200" dirty="0"/>
              <a:t>: Click vào biểu t</a:t>
            </a:r>
            <a:r>
              <a:rPr lang="vi-VN" sz="1200" dirty="0"/>
              <a:t>ượng</a:t>
            </a:r>
            <a:r>
              <a:rPr lang="en-US" sz="1200" dirty="0"/>
              <a:t> xóa dòng</a:t>
            </a:r>
          </a:p>
          <a:p>
            <a:pPr marL="228600" indent="-228600">
              <a:buFont typeface="+mj-lt"/>
              <a:buAutoNum type="arabicPeriod"/>
            </a:pPr>
            <a:r>
              <a:rPr lang="en-US" sz="1200" b="1" dirty="0"/>
              <a:t>Thêm dòng chi tiết</a:t>
            </a:r>
            <a:r>
              <a:rPr lang="en-US" sz="1200" dirty="0"/>
              <a:t>: </a:t>
            </a:r>
            <a:r>
              <a:rPr lang="en-US" sz="1200" dirty="0" err="1" smtClean="0"/>
              <a:t>xem</a:t>
            </a:r>
            <a:r>
              <a:rPr lang="en-US" sz="1200" dirty="0"/>
              <a:t> </a:t>
            </a:r>
            <a:r>
              <a:rPr lang="en-US" sz="1200" dirty="0" smtClean="0"/>
              <a:t>YCTD </a:t>
            </a:r>
            <a:r>
              <a:rPr lang="en-US" sz="1200" dirty="0" err="1" smtClean="0"/>
              <a:t>chung</a:t>
            </a:r>
            <a:endParaRPr lang="en-US" sz="1200" dirty="0"/>
          </a:p>
          <a:p>
            <a:pPr marL="228600" indent="-228600">
              <a:buFont typeface="+mj-lt"/>
              <a:buAutoNum type="arabicPeriod"/>
            </a:pPr>
            <a:r>
              <a:rPr lang="en-US" sz="1200" b="1" dirty="0" err="1" smtClean="0"/>
              <a:t>Dòng</a:t>
            </a:r>
            <a:r>
              <a:rPr lang="en-US" sz="1200" b="1" dirty="0" smtClean="0"/>
              <a:t> </a:t>
            </a:r>
            <a:r>
              <a:rPr lang="en-US" sz="1200" b="1" dirty="0"/>
              <a:t>tổng cộng </a:t>
            </a:r>
            <a:r>
              <a:rPr lang="en-US" sz="1200" dirty="0"/>
              <a:t>bold đậm, chỉ cộng tổng ở cột </a:t>
            </a:r>
            <a:r>
              <a:rPr lang="en-US" sz="1200" dirty="0" err="1"/>
              <a:t>thành</a:t>
            </a:r>
            <a:r>
              <a:rPr lang="en-US" sz="1200" dirty="0"/>
              <a:t> </a:t>
            </a:r>
            <a:r>
              <a:rPr lang="en-US" sz="1200" dirty="0" err="1" smtClean="0"/>
              <a:t>tiền</a:t>
            </a:r>
            <a:endParaRPr lang="en-US" sz="1200" dirty="0" smtClean="0"/>
          </a:p>
        </p:txBody>
      </p:sp>
      <p:sp>
        <p:nvSpPr>
          <p:cNvPr id="4" name="TextBox 3"/>
          <p:cNvSpPr txBox="1"/>
          <p:nvPr/>
        </p:nvSpPr>
        <p:spPr>
          <a:xfrm>
            <a:off x="4419600" y="4724400"/>
            <a:ext cx="4343400" cy="276999"/>
          </a:xfrm>
          <a:prstGeom prst="rect">
            <a:avLst/>
          </a:prstGeom>
          <a:noFill/>
        </p:spPr>
        <p:txBody>
          <a:bodyPr wrap="square" rtlCol="0">
            <a:spAutoFit/>
          </a:bodyPr>
          <a:lstStyle/>
          <a:p>
            <a:r>
              <a:rPr lang="en-US" sz="1200" b="1" dirty="0" smtClean="0"/>
              <a:t>L</a:t>
            </a:r>
            <a:r>
              <a:rPr lang="vi-VN" sz="1200" b="1" dirty="0" smtClean="0"/>
              <a:t>ư</a:t>
            </a:r>
            <a:r>
              <a:rPr lang="en-US" sz="1200" b="1" dirty="0"/>
              <a:t>u ý: </a:t>
            </a:r>
            <a:r>
              <a:rPr lang="en-US" sz="1200" dirty="0"/>
              <a:t>RC2 để </a:t>
            </a:r>
            <a:r>
              <a:rPr lang="en-US" sz="1200" dirty="0" smtClean="0"/>
              <a:t>đ</a:t>
            </a:r>
            <a:r>
              <a:rPr lang="vi-VN" sz="1200" dirty="0" smtClean="0"/>
              <a:t>ơ</a:t>
            </a:r>
            <a:r>
              <a:rPr lang="en-US" sz="1200" dirty="0"/>
              <a:t>n giá và thành tiền </a:t>
            </a:r>
            <a:r>
              <a:rPr lang="en-US" sz="1200" dirty="0" smtClean="0"/>
              <a:t>bằng 0</a:t>
            </a:r>
            <a:endParaRPr lang="en-US" sz="1200" dirty="0"/>
          </a:p>
        </p:txBody>
      </p:sp>
      <p:pic>
        <p:nvPicPr>
          <p:cNvPr id="6"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922059" y="1143000"/>
            <a:ext cx="5221941" cy="36516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750810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sz="3500" dirty="0"/>
              <a:t>Sửa, Nhân bản, Xóa </a:t>
            </a:r>
            <a:r>
              <a:rPr lang="en-US" sz="3500" dirty="0" smtClean="0"/>
              <a:t>phiếu </a:t>
            </a:r>
            <a:r>
              <a:rPr lang="en-US" sz="3500" dirty="0"/>
              <a:t>Xuất kho điều chuyển</a:t>
            </a:r>
          </a:p>
        </p:txBody>
      </p:sp>
      <p:sp>
        <p:nvSpPr>
          <p:cNvPr id="3" name="Content Placeholder 2"/>
          <p:cNvSpPr>
            <a:spLocks noGrp="1"/>
          </p:cNvSpPr>
          <p:nvPr>
            <p:ph idx="1"/>
          </p:nvPr>
        </p:nvSpPr>
        <p:spPr>
          <a:xfrm>
            <a:off x="457200" y="838200"/>
            <a:ext cx="8229600" cy="5287963"/>
          </a:xfrm>
        </p:spPr>
        <p:txBody>
          <a:bodyPr>
            <a:normAutofit/>
          </a:bodyPr>
          <a:lstStyle/>
          <a:p>
            <a:pPr>
              <a:buFont typeface="+mj-lt"/>
              <a:buAutoNum type="arabicPeriod"/>
            </a:pPr>
            <a:r>
              <a:rPr lang="en-US" sz="1200" dirty="0"/>
              <a:t>Sửa: </a:t>
            </a:r>
          </a:p>
          <a:p>
            <a:pPr lvl="1">
              <a:buFont typeface="Arial" panose="020B0604020202020204" pitchFamily="34" charset="0"/>
              <a:buChar char="•"/>
            </a:pPr>
            <a:r>
              <a:rPr lang="en-US" sz="1200" dirty="0"/>
              <a:t>Load lên đầy đủ thông tin </a:t>
            </a:r>
            <a:r>
              <a:rPr lang="en-US" sz="1200" dirty="0" smtClean="0"/>
              <a:t>đã l</a:t>
            </a:r>
            <a:r>
              <a:rPr lang="vi-VN" sz="1200" dirty="0" smtClean="0"/>
              <a:t>ưu</a:t>
            </a:r>
            <a:r>
              <a:rPr lang="en-US" sz="1200" dirty="0"/>
              <a:t> của phiếu</a:t>
            </a:r>
          </a:p>
          <a:p>
            <a:pPr lvl="1">
              <a:buFont typeface="Arial" panose="020B0604020202020204" pitchFamily="34" charset="0"/>
              <a:buChar char="•"/>
            </a:pPr>
            <a:r>
              <a:rPr lang="en-US" sz="1200" dirty="0"/>
              <a:t>Đối t</a:t>
            </a:r>
            <a:r>
              <a:rPr lang="vi-VN" sz="1200" dirty="0"/>
              <a:t>ượng</a:t>
            </a:r>
            <a:r>
              <a:rPr lang="en-US" sz="1200" dirty="0"/>
              <a:t>, hàng hóa load lên tất cả trong danh mục t</a:t>
            </a:r>
            <a:r>
              <a:rPr lang="vi-VN" sz="1200" dirty="0"/>
              <a:t>ươ</a:t>
            </a:r>
            <a:r>
              <a:rPr lang="en-US" sz="1200" dirty="0"/>
              <a:t>ng ứng </a:t>
            </a:r>
          </a:p>
          <a:p>
            <a:pPr lvl="1">
              <a:buFont typeface="Arial" panose="020B0604020202020204" pitchFamily="34" charset="0"/>
              <a:buChar char="•"/>
            </a:pPr>
            <a:r>
              <a:rPr lang="en-US" sz="1200" dirty="0"/>
              <a:t>Cho sửa lại tất cả các </a:t>
            </a:r>
            <a:r>
              <a:rPr lang="en-US" sz="1200" dirty="0" err="1"/>
              <a:t>thông</a:t>
            </a:r>
            <a:r>
              <a:rPr lang="en-US" sz="1200" dirty="0"/>
              <a:t> tin </a:t>
            </a:r>
            <a:r>
              <a:rPr lang="en-US" sz="1200" dirty="0" err="1" smtClean="0"/>
              <a:t>trừ</a:t>
            </a:r>
            <a:r>
              <a:rPr lang="en-US" sz="1200" dirty="0"/>
              <a:t> </a:t>
            </a:r>
            <a:r>
              <a:rPr lang="en-US" sz="1200" dirty="0" err="1" smtClean="0"/>
              <a:t>Mục</a:t>
            </a:r>
            <a:r>
              <a:rPr lang="en-US" sz="1200" dirty="0" smtClean="0"/>
              <a:t> </a:t>
            </a:r>
            <a:r>
              <a:rPr lang="vi-VN" sz="1200" dirty="0" smtClean="0"/>
              <a:t>đích</a:t>
            </a:r>
            <a:r>
              <a:rPr lang="en-US" sz="1200" dirty="0"/>
              <a:t> (</a:t>
            </a:r>
            <a:r>
              <a:rPr lang="en-US" sz="1200" dirty="0" smtClean="0"/>
              <a:t>disable </a:t>
            </a:r>
            <a:r>
              <a:rPr lang="en-US" sz="1200" dirty="0" err="1" smtClean="0"/>
              <a:t>khi</a:t>
            </a:r>
            <a:r>
              <a:rPr lang="en-US" sz="1200" dirty="0"/>
              <a:t> </a:t>
            </a:r>
            <a:r>
              <a:rPr lang="en-US" sz="1200" dirty="0" err="1" smtClean="0"/>
              <a:t>sửa</a:t>
            </a:r>
            <a:r>
              <a:rPr lang="en-US" sz="1200" dirty="0" smtClean="0"/>
              <a:t>)</a:t>
            </a:r>
            <a:endParaRPr lang="en-US" sz="1200" dirty="0" smtClean="0">
              <a:solidFill>
                <a:srgbClr val="FF0000"/>
              </a:solidFill>
            </a:endParaRPr>
          </a:p>
          <a:p>
            <a:pPr>
              <a:buFont typeface="+mj-lt"/>
              <a:buAutoNum type="arabicPeriod"/>
            </a:pPr>
            <a:r>
              <a:rPr lang="en-US" sz="1200" dirty="0" err="1" smtClean="0"/>
              <a:t>Nhân</a:t>
            </a:r>
            <a:r>
              <a:rPr lang="en-US" sz="1200" dirty="0" smtClean="0"/>
              <a:t> </a:t>
            </a:r>
            <a:r>
              <a:rPr lang="en-US" sz="1200" dirty="0" err="1" smtClean="0"/>
              <a:t>bản</a:t>
            </a:r>
            <a:r>
              <a:rPr lang="en-US" sz="1200" dirty="0" smtClean="0"/>
              <a:t>: </a:t>
            </a:r>
          </a:p>
          <a:p>
            <a:pPr lvl="1">
              <a:buFont typeface="Arial" panose="020B0604020202020204" pitchFamily="34" charset="0"/>
              <a:buChar char="•"/>
            </a:pPr>
            <a:r>
              <a:rPr lang="en-US" sz="1200" dirty="0" smtClean="0"/>
              <a:t>Rule </a:t>
            </a:r>
            <a:r>
              <a:rPr lang="en-US" sz="1200" dirty="0"/>
              <a:t>t</a:t>
            </a:r>
            <a:r>
              <a:rPr lang="vi-VN" sz="1200" dirty="0"/>
              <a:t>ươ</a:t>
            </a:r>
            <a:r>
              <a:rPr lang="en-US" sz="1200" dirty="0"/>
              <a:t>ng tự nh</a:t>
            </a:r>
            <a:r>
              <a:rPr lang="vi-VN" sz="1200" dirty="0"/>
              <a:t>ư</a:t>
            </a:r>
            <a:r>
              <a:rPr lang="en-US" sz="1200" dirty="0"/>
              <a:t> thêm mới</a:t>
            </a:r>
          </a:p>
          <a:p>
            <a:pPr lvl="1">
              <a:buFont typeface="Arial" panose="020B0604020202020204" pitchFamily="34" charset="0"/>
              <a:buChar char="•"/>
            </a:pPr>
            <a:r>
              <a:rPr lang="en-US" sz="1200" dirty="0" smtClean="0"/>
              <a:t>Sao </a:t>
            </a:r>
            <a:r>
              <a:rPr lang="en-US" sz="1200" dirty="0"/>
              <a:t>chép toàn bộ thông tin của chứng từ đem nhân bản, ngoại </a:t>
            </a:r>
            <a:r>
              <a:rPr lang="en-US" sz="1200" dirty="0" smtClean="0"/>
              <a:t>trừ:</a:t>
            </a:r>
            <a:endParaRPr lang="en-US" sz="1200" dirty="0"/>
          </a:p>
          <a:p>
            <a:pPr lvl="2"/>
            <a:r>
              <a:rPr lang="en-US" sz="1200" dirty="0" err="1" smtClean="0"/>
              <a:t>Tham</a:t>
            </a:r>
            <a:r>
              <a:rPr lang="en-US" sz="1200" dirty="0"/>
              <a:t> </a:t>
            </a:r>
            <a:r>
              <a:rPr lang="en-US" sz="1200" dirty="0" err="1" smtClean="0"/>
              <a:t>chiếu</a:t>
            </a:r>
            <a:r>
              <a:rPr lang="en-US" sz="1200" dirty="0"/>
              <a:t>: </a:t>
            </a:r>
            <a:r>
              <a:rPr lang="en-US" sz="1200" dirty="0" err="1" smtClean="0"/>
              <a:t>Không</a:t>
            </a:r>
            <a:r>
              <a:rPr lang="en-US" sz="1200" dirty="0"/>
              <a:t> </a:t>
            </a:r>
            <a:r>
              <a:rPr lang="en-US" sz="1200" dirty="0" err="1" smtClean="0"/>
              <a:t>nhân</a:t>
            </a:r>
            <a:r>
              <a:rPr lang="en-US" sz="1200" dirty="0"/>
              <a:t> </a:t>
            </a:r>
            <a:r>
              <a:rPr lang="en-US" sz="1200" dirty="0" err="1"/>
              <a:t>bản</a:t>
            </a:r>
            <a:endParaRPr lang="en-US" sz="1200" dirty="0"/>
          </a:p>
          <a:p>
            <a:pPr lvl="2"/>
            <a:r>
              <a:rPr lang="en-US" sz="1200" dirty="0" err="1" smtClean="0"/>
              <a:t>Số</a:t>
            </a:r>
            <a:r>
              <a:rPr lang="en-US" sz="1200" dirty="0" smtClean="0"/>
              <a:t> </a:t>
            </a:r>
            <a:r>
              <a:rPr lang="en-US" sz="1200" dirty="0"/>
              <a:t>chứng từ thì tự động tăng theo quy tắc đánh số chứng từ ở Thiết lập chung</a:t>
            </a:r>
          </a:p>
          <a:p>
            <a:pPr lvl="2"/>
            <a:r>
              <a:rPr lang="en-US" sz="1200" dirty="0"/>
              <a:t>Ngày chứng từ: ngày nhân bản</a:t>
            </a:r>
          </a:p>
          <a:p>
            <a:pPr lvl="2"/>
            <a:r>
              <a:rPr lang="en-US" sz="1200" dirty="0"/>
              <a:t>Giờ chứng từ: Giờ nhân </a:t>
            </a:r>
            <a:r>
              <a:rPr lang="en-US" sz="1200" dirty="0" smtClean="0"/>
              <a:t>bản</a:t>
            </a:r>
          </a:p>
          <a:p>
            <a:pPr lvl="2"/>
            <a:r>
              <a:rPr lang="en-US" sz="1200" dirty="0" smtClean="0"/>
              <a:t>Đ</a:t>
            </a:r>
            <a:r>
              <a:rPr lang="vi-VN" sz="1200" dirty="0" smtClean="0"/>
              <a:t>ơ</a:t>
            </a:r>
            <a:r>
              <a:rPr lang="en-US" sz="1200" dirty="0"/>
              <a:t>n giá xuất kho: tính lại </a:t>
            </a:r>
            <a:r>
              <a:rPr lang="en-US" sz="1200" dirty="0" smtClean="0"/>
              <a:t>đ</a:t>
            </a:r>
            <a:r>
              <a:rPr lang="vi-VN" sz="1200" dirty="0" smtClean="0"/>
              <a:t>ơ</a:t>
            </a:r>
            <a:r>
              <a:rPr lang="en-US" sz="1200" dirty="0"/>
              <a:t>n giá xuất kho tại thời điểm nhân </a:t>
            </a:r>
            <a:r>
              <a:rPr lang="en-US" sz="1200" dirty="0" smtClean="0"/>
              <a:t>bản</a:t>
            </a:r>
            <a:endParaRPr lang="en-US" sz="1200" dirty="0"/>
          </a:p>
          <a:p>
            <a:pPr marL="400050">
              <a:buAutoNum type="arabicPeriod" startAt="3"/>
            </a:pPr>
            <a:r>
              <a:rPr lang="en-US" sz="1200" dirty="0"/>
              <a:t>Xóa: </a:t>
            </a:r>
            <a:endParaRPr lang="en-US" sz="1200" dirty="0" smtClean="0"/>
          </a:p>
          <a:p>
            <a:pPr marL="800100" lvl="1">
              <a:buFont typeface="Arial" pitchFamily="34" charset="0"/>
              <a:buChar char="•"/>
            </a:pPr>
            <a:r>
              <a:rPr lang="en-US" sz="1200" dirty="0" err="1" smtClean="0"/>
              <a:t>Nh</a:t>
            </a:r>
            <a:r>
              <a:rPr lang="vi-VN" sz="1200" dirty="0"/>
              <a:t>ư</a:t>
            </a:r>
            <a:r>
              <a:rPr lang="en-US" sz="1200" dirty="0"/>
              <a:t> YCTD </a:t>
            </a:r>
            <a:r>
              <a:rPr lang="en-US" sz="1200" dirty="0" err="1" smtClean="0"/>
              <a:t>chung</a:t>
            </a:r>
            <a:endParaRPr lang="en-US" sz="1200" dirty="0" smtClean="0"/>
          </a:p>
          <a:p>
            <a:pPr marL="800100" lvl="1">
              <a:buFont typeface="Arial" pitchFamily="34" charset="0"/>
              <a:buChar char="•"/>
            </a:pPr>
            <a:r>
              <a:rPr lang="en-US" sz="1200" dirty="0"/>
              <a:t>Check </a:t>
            </a:r>
            <a:r>
              <a:rPr lang="en-US" sz="1200" dirty="0" err="1" smtClean="0"/>
              <a:t>phát</a:t>
            </a:r>
            <a:r>
              <a:rPr lang="en-US" sz="1200" dirty="0" smtClean="0"/>
              <a:t> </a:t>
            </a:r>
            <a:r>
              <a:rPr lang="en-US" sz="1200" dirty="0" err="1" smtClean="0"/>
              <a:t>sinh</a:t>
            </a:r>
            <a:r>
              <a:rPr lang="en-US" sz="1200" dirty="0"/>
              <a:t> </a:t>
            </a:r>
            <a:r>
              <a:rPr lang="en-US" sz="1200" dirty="0" err="1" smtClean="0"/>
              <a:t>là</a:t>
            </a:r>
            <a:r>
              <a:rPr lang="en-US" sz="1200" dirty="0"/>
              <a:t> </a:t>
            </a:r>
            <a:r>
              <a:rPr lang="en-US" sz="1200" dirty="0" err="1" smtClean="0"/>
              <a:t>phiếu</a:t>
            </a:r>
            <a:r>
              <a:rPr lang="en-US" sz="1200" dirty="0"/>
              <a:t> </a:t>
            </a:r>
            <a:r>
              <a:rPr lang="en-US" sz="1200" dirty="0" err="1" smtClean="0"/>
              <a:t>nhập</a:t>
            </a:r>
            <a:r>
              <a:rPr lang="en-US" sz="1200" dirty="0" smtClean="0"/>
              <a:t> </a:t>
            </a:r>
            <a:r>
              <a:rPr lang="en-US" sz="1200" dirty="0" err="1" smtClean="0"/>
              <a:t>kho</a:t>
            </a:r>
            <a:r>
              <a:rPr lang="en-US" sz="1200" dirty="0" smtClean="0"/>
              <a:t> </a:t>
            </a:r>
            <a:r>
              <a:rPr lang="vi-VN" sz="1200" dirty="0" smtClean="0"/>
              <a:t>đ</a:t>
            </a:r>
            <a:r>
              <a:rPr lang="en-US" sz="1200" dirty="0" err="1" smtClean="0"/>
              <a:t>iều</a:t>
            </a:r>
            <a:r>
              <a:rPr lang="en-US" sz="1200" dirty="0"/>
              <a:t> </a:t>
            </a:r>
            <a:r>
              <a:rPr lang="en-US" sz="1200" dirty="0" err="1" smtClean="0"/>
              <a:t>chuyển</a:t>
            </a:r>
            <a:r>
              <a:rPr lang="en-US" sz="1200" dirty="0" smtClean="0"/>
              <a:t> t</a:t>
            </a:r>
            <a:r>
              <a:rPr lang="vi-VN" sz="1200" dirty="0" smtClean="0"/>
              <a:t>ươ</a:t>
            </a:r>
            <a:r>
              <a:rPr lang="en-US" sz="1200" dirty="0" err="1" smtClean="0"/>
              <a:t>ng</a:t>
            </a:r>
            <a:r>
              <a:rPr lang="en-US" sz="1200" dirty="0"/>
              <a:t> </a:t>
            </a:r>
            <a:r>
              <a:rPr lang="en-US" sz="1200" dirty="0" err="1" smtClean="0"/>
              <a:t>ứng</a:t>
            </a:r>
            <a:r>
              <a:rPr lang="en-US" sz="1200" dirty="0" smtClean="0"/>
              <a:t>, </a:t>
            </a:r>
            <a:r>
              <a:rPr lang="en-US" sz="1200" dirty="0" err="1" smtClean="0"/>
              <a:t>tr</a:t>
            </a:r>
            <a:r>
              <a:rPr lang="vi-VN" sz="1200" dirty="0" smtClean="0"/>
              <a:t>ường</a:t>
            </a:r>
            <a:r>
              <a:rPr lang="en-US" sz="1200" dirty="0"/>
              <a:t> </a:t>
            </a:r>
            <a:r>
              <a:rPr lang="en-US" sz="1200" dirty="0" err="1" smtClean="0"/>
              <a:t>hợp</a:t>
            </a:r>
            <a:r>
              <a:rPr lang="en-US" sz="1200" dirty="0" smtClean="0"/>
              <a:t> </a:t>
            </a:r>
            <a:r>
              <a:rPr lang="vi-VN" sz="1200" dirty="0" smtClean="0"/>
              <a:t>đã</a:t>
            </a:r>
            <a:r>
              <a:rPr lang="en-US" sz="1200" dirty="0"/>
              <a:t> </a:t>
            </a:r>
            <a:r>
              <a:rPr lang="en-US" sz="1200" dirty="0" err="1" smtClean="0"/>
              <a:t>làm</a:t>
            </a:r>
            <a:r>
              <a:rPr lang="en-US" sz="1200" dirty="0"/>
              <a:t> </a:t>
            </a:r>
            <a:r>
              <a:rPr lang="en-US" sz="1200" dirty="0" err="1" smtClean="0"/>
              <a:t>phiếu</a:t>
            </a:r>
            <a:r>
              <a:rPr lang="en-US" sz="1200" dirty="0"/>
              <a:t> </a:t>
            </a:r>
            <a:r>
              <a:rPr lang="en-US" sz="1200" dirty="0" err="1" smtClean="0"/>
              <a:t>nhập</a:t>
            </a:r>
            <a:r>
              <a:rPr lang="en-US" sz="1200" dirty="0" smtClean="0"/>
              <a:t> </a:t>
            </a:r>
            <a:r>
              <a:rPr lang="en-US" sz="1200" dirty="0" err="1" smtClean="0"/>
              <a:t>kho</a:t>
            </a:r>
            <a:r>
              <a:rPr lang="en-US" sz="1200" dirty="0" smtClean="0"/>
              <a:t> </a:t>
            </a:r>
            <a:r>
              <a:rPr lang="vi-VN" sz="1200" dirty="0" smtClean="0"/>
              <a:t>đ</a:t>
            </a:r>
            <a:r>
              <a:rPr lang="en-US" sz="1200" dirty="0" err="1" smtClean="0"/>
              <a:t>iều</a:t>
            </a:r>
            <a:r>
              <a:rPr lang="en-US" sz="1200" dirty="0"/>
              <a:t> </a:t>
            </a:r>
            <a:r>
              <a:rPr lang="en-US" sz="1200" dirty="0" err="1" smtClean="0"/>
              <a:t>chuyển</a:t>
            </a:r>
            <a:r>
              <a:rPr lang="en-US" sz="1200" dirty="0"/>
              <a:t> </a:t>
            </a:r>
            <a:r>
              <a:rPr lang="en-US" sz="1200" dirty="0" err="1" smtClean="0"/>
              <a:t>chọn</a:t>
            </a:r>
            <a:r>
              <a:rPr lang="en-US" sz="1200" dirty="0"/>
              <a:t> </a:t>
            </a:r>
            <a:r>
              <a:rPr lang="en-US" sz="1200" dirty="0" err="1" smtClean="0"/>
              <a:t>phiếu</a:t>
            </a:r>
            <a:r>
              <a:rPr lang="en-US" sz="1200" dirty="0"/>
              <a:t> </a:t>
            </a:r>
            <a:r>
              <a:rPr lang="en-US" sz="1200" dirty="0" err="1" smtClean="0"/>
              <a:t>xuất</a:t>
            </a:r>
            <a:r>
              <a:rPr lang="en-US" sz="1200" dirty="0" smtClean="0"/>
              <a:t> </a:t>
            </a:r>
            <a:r>
              <a:rPr lang="en-US" sz="1200" dirty="0" err="1" smtClean="0"/>
              <a:t>kho</a:t>
            </a:r>
            <a:r>
              <a:rPr lang="en-US" sz="1200" dirty="0" smtClean="0"/>
              <a:t> </a:t>
            </a:r>
            <a:r>
              <a:rPr lang="vi-VN" sz="1200" dirty="0" smtClean="0"/>
              <a:t>đ</a:t>
            </a:r>
            <a:r>
              <a:rPr lang="en-US" sz="1200" dirty="0" err="1" smtClean="0"/>
              <a:t>iều</a:t>
            </a:r>
            <a:r>
              <a:rPr lang="en-US" sz="1200" dirty="0"/>
              <a:t> </a:t>
            </a:r>
            <a:r>
              <a:rPr lang="en-US" sz="1200" dirty="0" err="1" smtClean="0"/>
              <a:t>chuyển</a:t>
            </a:r>
            <a:r>
              <a:rPr lang="en-US" sz="1200" dirty="0"/>
              <a:t> </a:t>
            </a:r>
            <a:r>
              <a:rPr lang="en-US" sz="1200" dirty="0" err="1" smtClean="0"/>
              <a:t>thì</a:t>
            </a:r>
            <a:r>
              <a:rPr lang="en-US" sz="1200" dirty="0"/>
              <a:t> </a:t>
            </a:r>
            <a:r>
              <a:rPr lang="en-US" sz="1200" dirty="0" err="1" smtClean="0"/>
              <a:t>không</a:t>
            </a:r>
            <a:r>
              <a:rPr lang="en-US" sz="1200" dirty="0" smtClean="0"/>
              <a:t> </a:t>
            </a:r>
            <a:r>
              <a:rPr lang="en-US" sz="1200" dirty="0" err="1" smtClean="0"/>
              <a:t>cho</a:t>
            </a:r>
            <a:r>
              <a:rPr lang="en-US" sz="1200" dirty="0"/>
              <a:t> </a:t>
            </a:r>
            <a:r>
              <a:rPr lang="en-US" sz="1200" dirty="0" err="1" smtClean="0"/>
              <a:t>xóa</a:t>
            </a:r>
            <a:r>
              <a:rPr lang="en-US" sz="1200" dirty="0"/>
              <a:t>, </a:t>
            </a:r>
            <a:r>
              <a:rPr lang="en-US" sz="1200" dirty="0" err="1" smtClean="0"/>
              <a:t>cảnh</a:t>
            </a:r>
            <a:r>
              <a:rPr lang="en-US" sz="1200" dirty="0"/>
              <a:t> </a:t>
            </a:r>
            <a:r>
              <a:rPr lang="en-US" sz="1200" dirty="0" err="1" smtClean="0"/>
              <a:t>báo</a:t>
            </a:r>
            <a:r>
              <a:rPr lang="en-US" sz="1200" dirty="0"/>
              <a:t>: </a:t>
            </a:r>
            <a:r>
              <a:rPr lang="en-US" sz="1200" i="1" dirty="0"/>
              <a:t>“</a:t>
            </a:r>
            <a:r>
              <a:rPr lang="en-US" sz="1200" i="1" dirty="0" err="1" smtClean="0"/>
              <a:t>Phiếu</a:t>
            </a:r>
            <a:r>
              <a:rPr lang="en-US" sz="1200" i="1" dirty="0"/>
              <a:t> </a:t>
            </a:r>
            <a:r>
              <a:rPr lang="en-US" sz="1200" i="1" dirty="0" err="1" smtClean="0"/>
              <a:t>xuất</a:t>
            </a:r>
            <a:r>
              <a:rPr lang="en-US" sz="1200" i="1" dirty="0" smtClean="0"/>
              <a:t> </a:t>
            </a:r>
            <a:r>
              <a:rPr lang="en-US" sz="1200" i="1" dirty="0" err="1" smtClean="0"/>
              <a:t>kho</a:t>
            </a:r>
            <a:r>
              <a:rPr lang="en-US" sz="1200" i="1" dirty="0" smtClean="0"/>
              <a:t> </a:t>
            </a:r>
            <a:r>
              <a:rPr lang="vi-VN" sz="1200" i="1" dirty="0" smtClean="0"/>
              <a:t>đ</a:t>
            </a:r>
            <a:r>
              <a:rPr lang="en-US" sz="1200" i="1" dirty="0" err="1" smtClean="0"/>
              <a:t>iều</a:t>
            </a:r>
            <a:r>
              <a:rPr lang="en-US" sz="1200" i="1" dirty="0"/>
              <a:t> </a:t>
            </a:r>
            <a:r>
              <a:rPr lang="en-US" sz="1200" i="1" dirty="0" err="1" smtClean="0"/>
              <a:t>chuyển</a:t>
            </a:r>
            <a:r>
              <a:rPr lang="en-US" sz="1200" i="1" dirty="0" smtClean="0"/>
              <a:t> </a:t>
            </a:r>
            <a:r>
              <a:rPr lang="en-US" sz="1200" b="1" i="1" dirty="0" smtClean="0"/>
              <a:t>XK00001</a:t>
            </a:r>
            <a:r>
              <a:rPr lang="en-US" sz="1200" i="1" dirty="0" smtClean="0"/>
              <a:t> </a:t>
            </a:r>
            <a:r>
              <a:rPr lang="vi-VN" sz="1200" i="1" dirty="0" smtClean="0"/>
              <a:t>đã</a:t>
            </a:r>
            <a:r>
              <a:rPr lang="en-US" sz="1200" i="1" dirty="0"/>
              <a:t> </a:t>
            </a:r>
            <a:r>
              <a:rPr lang="en-US" sz="1200" i="1" dirty="0" err="1" smtClean="0"/>
              <a:t>phát</a:t>
            </a:r>
            <a:r>
              <a:rPr lang="en-US" sz="1200" i="1" dirty="0" smtClean="0"/>
              <a:t> </a:t>
            </a:r>
            <a:r>
              <a:rPr lang="en-US" sz="1200" i="1" dirty="0" err="1" smtClean="0"/>
              <a:t>sinh</a:t>
            </a:r>
            <a:r>
              <a:rPr lang="en-US" sz="1200" i="1" dirty="0"/>
              <a:t> </a:t>
            </a:r>
            <a:r>
              <a:rPr lang="en-US" sz="1200" i="1" dirty="0" err="1" smtClean="0"/>
              <a:t>phiếu</a:t>
            </a:r>
            <a:r>
              <a:rPr lang="en-US" sz="1200" i="1" dirty="0"/>
              <a:t> </a:t>
            </a:r>
            <a:r>
              <a:rPr lang="en-US" sz="1200" i="1" dirty="0" err="1" smtClean="0"/>
              <a:t>nhập</a:t>
            </a:r>
            <a:r>
              <a:rPr lang="en-US" sz="1200" i="1" dirty="0" smtClean="0"/>
              <a:t> </a:t>
            </a:r>
            <a:r>
              <a:rPr lang="en-US" sz="1200" i="1" dirty="0" err="1" smtClean="0"/>
              <a:t>kho</a:t>
            </a:r>
            <a:r>
              <a:rPr lang="en-US" sz="1200" i="1" dirty="0" smtClean="0"/>
              <a:t> </a:t>
            </a:r>
            <a:r>
              <a:rPr lang="vi-VN" sz="1200" i="1" dirty="0" smtClean="0"/>
              <a:t>đ</a:t>
            </a:r>
            <a:r>
              <a:rPr lang="en-US" sz="1200" i="1" dirty="0" err="1" smtClean="0"/>
              <a:t>iều</a:t>
            </a:r>
            <a:r>
              <a:rPr lang="en-US" sz="1200" i="1" dirty="0"/>
              <a:t> </a:t>
            </a:r>
            <a:r>
              <a:rPr lang="en-US" sz="1200" i="1" dirty="0" err="1" smtClean="0"/>
              <a:t>chuyển</a:t>
            </a:r>
            <a:r>
              <a:rPr lang="en-US" sz="1200" i="1" dirty="0"/>
              <a:t>. </a:t>
            </a:r>
            <a:r>
              <a:rPr lang="en-US" sz="1200" i="1" dirty="0" err="1" smtClean="0"/>
              <a:t>Bạn</a:t>
            </a:r>
            <a:r>
              <a:rPr lang="en-US" sz="1200" i="1" dirty="0"/>
              <a:t> </a:t>
            </a:r>
            <a:r>
              <a:rPr lang="en-US" sz="1200" i="1" dirty="0" err="1" smtClean="0"/>
              <a:t>không</a:t>
            </a:r>
            <a:r>
              <a:rPr lang="en-US" sz="1200" i="1" dirty="0"/>
              <a:t> </a:t>
            </a:r>
            <a:r>
              <a:rPr lang="en-US" sz="1200" i="1" dirty="0" err="1" smtClean="0"/>
              <a:t>thể</a:t>
            </a:r>
            <a:r>
              <a:rPr lang="en-US" sz="1200" i="1" dirty="0"/>
              <a:t> </a:t>
            </a:r>
            <a:r>
              <a:rPr lang="en-US" sz="1200" i="1" dirty="0" err="1" smtClean="0"/>
              <a:t>xóa</a:t>
            </a:r>
            <a:r>
              <a:rPr lang="en-US" sz="1200" i="1" dirty="0" smtClean="0"/>
              <a:t>. </a:t>
            </a:r>
            <a:r>
              <a:rPr lang="en-US" sz="1200" i="1" dirty="0" err="1" smtClean="0"/>
              <a:t>Vui</a:t>
            </a:r>
            <a:r>
              <a:rPr lang="en-US" sz="1200" i="1" dirty="0"/>
              <a:t> </a:t>
            </a:r>
            <a:r>
              <a:rPr lang="en-US" sz="1200" i="1" dirty="0" err="1" smtClean="0"/>
              <a:t>lòng</a:t>
            </a:r>
            <a:r>
              <a:rPr lang="en-US" sz="1200" i="1" dirty="0"/>
              <a:t> </a:t>
            </a:r>
            <a:r>
              <a:rPr lang="en-US" sz="1200" i="1" dirty="0" err="1" smtClean="0"/>
              <a:t>kiểm</a:t>
            </a:r>
            <a:r>
              <a:rPr lang="en-US" sz="1200" i="1" dirty="0" smtClean="0"/>
              <a:t> </a:t>
            </a:r>
            <a:r>
              <a:rPr lang="en-US" sz="1200" i="1" dirty="0" err="1" smtClean="0"/>
              <a:t>tra</a:t>
            </a:r>
            <a:r>
              <a:rPr lang="en-US" sz="1200" i="1" dirty="0"/>
              <a:t> </a:t>
            </a:r>
            <a:r>
              <a:rPr lang="en-US" sz="1200" i="1" dirty="0" err="1" smtClean="0"/>
              <a:t>lại</a:t>
            </a:r>
            <a:r>
              <a:rPr lang="en-US" sz="1200" i="1" dirty="0" smtClean="0"/>
              <a:t>.”</a:t>
            </a:r>
            <a:endParaRPr lang="en-US" sz="1200" i="1" dirty="0"/>
          </a:p>
        </p:txBody>
      </p:sp>
    </p:spTree>
    <p:extLst>
      <p:ext uri="{BB962C8B-B14F-4D97-AF65-F5344CB8AC3E}">
        <p14:creationId xmlns="" xmlns:p14="http://schemas.microsoft.com/office/powerpoint/2010/main" val="1943534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59" y="3487174"/>
            <a:ext cx="8229600" cy="3142226"/>
          </a:xfrm>
        </p:spPr>
        <p:txBody>
          <a:bodyPr>
            <a:normAutofit/>
          </a:bodyPr>
          <a:lstStyle/>
          <a:p>
            <a:pPr algn="l"/>
            <a:r>
              <a:rPr lang="en-US" sz="1200" dirty="0" smtClean="0">
                <a:latin typeface="+mn-lt"/>
              </a:rPr>
              <a:t>Khi FE thực hiện thu tiền hóa đ</a:t>
            </a:r>
            <a:r>
              <a:rPr lang="vi-VN" sz="1200" dirty="0" smtClean="0">
                <a:latin typeface="+mn-lt"/>
              </a:rPr>
              <a:t>ơ</a:t>
            </a:r>
            <a:r>
              <a:rPr lang="en-US" sz="1200" dirty="0" smtClean="0">
                <a:latin typeface="+mn-lt"/>
              </a:rPr>
              <a:t>n thì khi đồng bộ lên BE, trên BE tự động sinh Phiếu xuất kho bán hàng</a:t>
            </a:r>
            <a:r>
              <a:rPr lang="en-US" sz="1200" smtClean="0">
                <a:latin typeface="+mn-lt"/>
              </a:rPr>
              <a:t/>
            </a:r>
            <a:br>
              <a:rPr lang="en-US" sz="1200" smtClean="0">
                <a:latin typeface="+mn-lt"/>
              </a:rPr>
            </a:br>
            <a:r>
              <a:rPr lang="en-US" sz="1200" smtClean="0">
                <a:latin typeface="+mn-lt"/>
              </a:rPr>
              <a:t>Disable các button</a:t>
            </a:r>
            <a:r>
              <a:rPr lang="en-US" sz="1200" b="1" i="1" smtClean="0">
                <a:latin typeface="+mn-lt"/>
              </a:rPr>
              <a:t> Sửa, xóa, nhân bản</a:t>
            </a:r>
            <a:r>
              <a:rPr lang="en-US" sz="1200" smtClean="0">
                <a:latin typeface="+mn-lt"/>
              </a:rPr>
              <a:t> (trên toolbar danh sách và chuột phải) đối với các Phiếu </a:t>
            </a:r>
            <a:r>
              <a:rPr lang="en-US" sz="1200" dirty="0" smtClean="0">
                <a:latin typeface="+mn-lt"/>
              </a:rPr>
              <a:t>xuất kho </a:t>
            </a:r>
            <a:r>
              <a:rPr lang="en-US" sz="1200" smtClean="0">
                <a:latin typeface="+mn-lt"/>
              </a:rPr>
              <a:t>bán hàng, đổi trả hàng.</a:t>
            </a:r>
            <a:r>
              <a:rPr lang="en-US" sz="1200" dirty="0" smtClean="0">
                <a:latin typeface="+mn-lt"/>
              </a:rPr>
              <a:t/>
            </a:r>
            <a:br>
              <a:rPr lang="en-US" sz="1200" dirty="0" smtClean="0">
                <a:latin typeface="+mn-lt"/>
              </a:rPr>
            </a:br>
            <a:r>
              <a:rPr lang="en-US" sz="1200" b="1" dirty="0" smtClean="0">
                <a:latin typeface="+mn-lt"/>
              </a:rPr>
              <a:t>Phiếu xuất kho bán hàng có nội dung:</a:t>
            </a:r>
            <a:br>
              <a:rPr lang="en-US" sz="1200" b="1" dirty="0" smtClean="0">
                <a:latin typeface="+mn-lt"/>
              </a:rPr>
            </a:br>
            <a:r>
              <a:rPr lang="en-US" sz="1200" b="1" dirty="0" smtClean="0">
                <a:latin typeface="+mn-lt"/>
              </a:rPr>
              <a:t>Đối t</a:t>
            </a:r>
            <a:r>
              <a:rPr lang="vi-VN" sz="1200" b="1" dirty="0" smtClean="0">
                <a:latin typeface="+mn-lt"/>
              </a:rPr>
              <a:t>ượng</a:t>
            </a:r>
            <a:r>
              <a:rPr lang="en-US" sz="1200" b="1" dirty="0" smtClean="0">
                <a:latin typeface="+mn-lt"/>
              </a:rPr>
              <a:t>: </a:t>
            </a:r>
            <a:r>
              <a:rPr lang="en-US" sz="1200" dirty="0" smtClean="0">
                <a:latin typeface="+mn-lt"/>
              </a:rPr>
              <a:t>Nhân viên thu ngân trên hóa đ</a:t>
            </a:r>
            <a:r>
              <a:rPr lang="vi-VN" sz="1200" dirty="0" smtClean="0">
                <a:latin typeface="+mn-lt"/>
              </a:rPr>
              <a:t>ơ</a:t>
            </a:r>
            <a:r>
              <a:rPr lang="en-US" sz="1200" dirty="0" smtClean="0">
                <a:latin typeface="+mn-lt"/>
              </a:rPr>
              <a:t>n</a:t>
            </a:r>
            <a:br>
              <a:rPr lang="en-US" sz="1200" dirty="0" smtClean="0">
                <a:latin typeface="+mn-lt"/>
              </a:rPr>
            </a:br>
            <a:r>
              <a:rPr lang="en-US" sz="1200" b="1" dirty="0" smtClean="0">
                <a:latin typeface="+mn-lt"/>
              </a:rPr>
              <a:t>Diễn giải: </a:t>
            </a:r>
            <a:r>
              <a:rPr lang="en-US" sz="1200" dirty="0" smtClean="0">
                <a:latin typeface="+mn-lt"/>
              </a:rPr>
              <a:t>Xuất kho bán hàng theo hóa đ</a:t>
            </a:r>
            <a:r>
              <a:rPr lang="vi-VN" sz="1200" dirty="0" smtClean="0">
                <a:latin typeface="+mn-lt"/>
              </a:rPr>
              <a:t>ơ</a:t>
            </a:r>
            <a:r>
              <a:rPr lang="en-US" sz="1200" dirty="0" smtClean="0">
                <a:latin typeface="+mn-lt"/>
              </a:rPr>
              <a:t>n số 17010001 (số hóa đ</a:t>
            </a:r>
            <a:r>
              <a:rPr lang="vi-VN" sz="1200" dirty="0" smtClean="0">
                <a:latin typeface="+mn-lt"/>
              </a:rPr>
              <a:t>ơ</a:t>
            </a:r>
            <a:r>
              <a:rPr lang="en-US" sz="1200" dirty="0" smtClean="0">
                <a:latin typeface="+mn-lt"/>
              </a:rPr>
              <a:t>n </a:t>
            </a:r>
            <a:r>
              <a:rPr lang="en-US" sz="1200" smtClean="0">
                <a:latin typeface="+mn-lt"/>
              </a:rPr>
              <a:t>bán hàng/trả hàng)</a:t>
            </a:r>
            <a:r>
              <a:rPr lang="en-US" sz="1200" dirty="0" smtClean="0">
                <a:latin typeface="+mn-lt"/>
              </a:rPr>
              <a:t/>
            </a:r>
            <a:br>
              <a:rPr lang="en-US" sz="1200" dirty="0" smtClean="0">
                <a:latin typeface="+mn-lt"/>
              </a:rPr>
            </a:br>
            <a:r>
              <a:rPr lang="en-US" sz="1200" b="1" dirty="0" smtClean="0">
                <a:latin typeface="+mn-lt"/>
              </a:rPr>
              <a:t>Tham chiếu: </a:t>
            </a:r>
            <a:r>
              <a:rPr lang="en-US" sz="1200" dirty="0" smtClean="0">
                <a:latin typeface="+mn-lt"/>
              </a:rPr>
              <a:t>Hiển thị số hóa đ</a:t>
            </a:r>
            <a:r>
              <a:rPr lang="vi-VN" sz="1200" dirty="0" smtClean="0">
                <a:latin typeface="+mn-lt"/>
              </a:rPr>
              <a:t>ơ</a:t>
            </a:r>
            <a:r>
              <a:rPr lang="en-US" sz="1200" dirty="0" smtClean="0">
                <a:latin typeface="+mn-lt"/>
              </a:rPr>
              <a:t>n bán hàng dạng hyperlink, click vào thì mở form hóa đ</a:t>
            </a:r>
            <a:r>
              <a:rPr lang="vi-VN" sz="1200" dirty="0" smtClean="0">
                <a:latin typeface="+mn-lt"/>
              </a:rPr>
              <a:t>ơ</a:t>
            </a:r>
            <a:r>
              <a:rPr lang="en-US" sz="1200" dirty="0" smtClean="0">
                <a:latin typeface="+mn-lt"/>
              </a:rPr>
              <a:t>n (giống mẫu hóa đ</a:t>
            </a:r>
            <a:r>
              <a:rPr lang="vi-VN" sz="1200" dirty="0" smtClean="0">
                <a:latin typeface="+mn-lt"/>
              </a:rPr>
              <a:t>ơ</a:t>
            </a:r>
            <a:r>
              <a:rPr lang="en-US" sz="1200" dirty="0" smtClean="0">
                <a:latin typeface="+mn-lt"/>
              </a:rPr>
              <a:t>n trên báo cáo)</a:t>
            </a:r>
            <a:br>
              <a:rPr lang="en-US" sz="1200" dirty="0" smtClean="0">
                <a:latin typeface="+mn-lt"/>
              </a:rPr>
            </a:br>
            <a:r>
              <a:rPr lang="en-US" sz="1200" b="1" dirty="0" smtClean="0">
                <a:latin typeface="+mn-lt"/>
              </a:rPr>
              <a:t>Ngày xuất: </a:t>
            </a:r>
            <a:r>
              <a:rPr lang="en-US" sz="1200" dirty="0" smtClean="0">
                <a:latin typeface="+mn-lt"/>
              </a:rPr>
              <a:t>Ngày sinh phiếu xuất kho (có thể khác ngày hóa đ</a:t>
            </a:r>
            <a:r>
              <a:rPr lang="vi-VN" sz="1200" dirty="0" smtClean="0">
                <a:latin typeface="+mn-lt"/>
              </a:rPr>
              <a:t>ơ</a:t>
            </a:r>
            <a:r>
              <a:rPr lang="en-US" sz="1200" dirty="0" smtClean="0">
                <a:latin typeface="+mn-lt"/>
              </a:rPr>
              <a:t>n)</a:t>
            </a:r>
            <a:br>
              <a:rPr lang="en-US" sz="1200" dirty="0" smtClean="0">
                <a:latin typeface="+mn-lt"/>
              </a:rPr>
            </a:br>
            <a:r>
              <a:rPr lang="en-US" sz="1200" b="1" dirty="0" smtClean="0">
                <a:latin typeface="+mn-lt"/>
              </a:rPr>
              <a:t>Giờ xuất: </a:t>
            </a:r>
            <a:r>
              <a:rPr lang="en-US" sz="1200" dirty="0" smtClean="0">
                <a:latin typeface="+mn-lt"/>
              </a:rPr>
              <a:t>Giờ sinh phiếu xuất kho </a:t>
            </a:r>
            <a:r>
              <a:rPr lang="en-US" sz="1200" dirty="0" smtClean="0"/>
              <a:t>(có thể khác ngày hóa đ</a:t>
            </a:r>
            <a:r>
              <a:rPr lang="vi-VN" sz="1200" dirty="0" smtClean="0"/>
              <a:t>ơ</a:t>
            </a:r>
            <a:r>
              <a:rPr lang="en-US" sz="1200" dirty="0" smtClean="0"/>
              <a:t>n)</a:t>
            </a:r>
            <a:r>
              <a:rPr lang="en-US" sz="1200" dirty="0" smtClean="0">
                <a:latin typeface="+mn-lt"/>
              </a:rPr>
              <a:t/>
            </a:r>
            <a:br>
              <a:rPr lang="en-US" sz="1200" dirty="0" smtClean="0">
                <a:latin typeface="+mn-lt"/>
              </a:rPr>
            </a:br>
            <a:r>
              <a:rPr lang="vi-VN" sz="1200" b="1" dirty="0" smtClean="0">
                <a:latin typeface="+mn-lt"/>
              </a:rPr>
              <a:t>Mã hàng, tên hàng, đơn vị tính, số lượng </a:t>
            </a:r>
            <a:r>
              <a:rPr lang="vi-VN" sz="1200" dirty="0" smtClean="0">
                <a:latin typeface="+mn-lt"/>
              </a:rPr>
              <a:t>theo hóa đơn</a:t>
            </a:r>
            <a:r>
              <a:rPr lang="en-US" sz="1200" dirty="0" smtClean="0">
                <a:latin typeface="+mn-lt"/>
              </a:rPr>
              <a:t/>
            </a:r>
            <a:br>
              <a:rPr lang="en-US" sz="1200" dirty="0" smtClean="0">
                <a:latin typeface="+mn-lt"/>
              </a:rPr>
            </a:br>
            <a:r>
              <a:rPr lang="en-US" sz="1200" b="1" dirty="0" smtClean="0">
                <a:latin typeface="+mn-lt"/>
              </a:rPr>
              <a:t>L</a:t>
            </a:r>
            <a:r>
              <a:rPr lang="vi-VN" sz="1200" b="1" dirty="0" smtClean="0">
                <a:latin typeface="+mn-lt"/>
              </a:rPr>
              <a:t>ư</a:t>
            </a:r>
            <a:r>
              <a:rPr lang="en-US" sz="1200" b="1" dirty="0">
                <a:latin typeface="+mn-lt"/>
              </a:rPr>
              <a:t>u </a:t>
            </a:r>
            <a:r>
              <a:rPr lang="en-US" sz="1200" b="1" dirty="0" smtClean="0">
                <a:latin typeface="+mn-lt"/>
              </a:rPr>
              <a:t>ý: </a:t>
            </a:r>
            <a:r>
              <a:rPr lang="en-US" sz="1200" b="1" i="1" dirty="0" smtClean="0">
                <a:latin typeface="+mn-lt"/>
              </a:rPr>
              <a:t>Tr</a:t>
            </a:r>
            <a:r>
              <a:rPr lang="vi-VN" sz="1200" b="1" i="1" dirty="0" smtClean="0">
                <a:latin typeface="+mn-lt"/>
              </a:rPr>
              <a:t>ường</a:t>
            </a:r>
            <a:r>
              <a:rPr lang="en-US" sz="1200" b="1" i="1" dirty="0">
                <a:latin typeface="+mn-lt"/>
              </a:rPr>
              <a:t> hợp hàng hóa đã ngừng kinh doanh thì vẫn xuất kho bán hàng </a:t>
            </a:r>
            <a:r>
              <a:rPr lang="en-US" sz="1200" b="1" i="1" dirty="0" smtClean="0">
                <a:latin typeface="+mn-lt"/>
              </a:rPr>
              <a:t>bình th</a:t>
            </a:r>
            <a:r>
              <a:rPr lang="vi-VN" sz="1200" b="1" i="1" dirty="0">
                <a:latin typeface="+mn-lt"/>
              </a:rPr>
              <a:t>ường</a:t>
            </a:r>
            <a:r>
              <a:rPr lang="vi-VN" sz="1200" i="1" dirty="0" smtClean="0">
                <a:latin typeface="+mn-lt"/>
              </a:rPr>
              <a:t/>
            </a:r>
            <a:br>
              <a:rPr lang="vi-VN" sz="1200" i="1" dirty="0" smtClean="0">
                <a:latin typeface="+mn-lt"/>
              </a:rPr>
            </a:br>
            <a:r>
              <a:rPr lang="vi-VN" sz="1200" b="1" dirty="0" smtClean="0">
                <a:latin typeface="+mn-lt"/>
              </a:rPr>
              <a:t>Đơn giá: </a:t>
            </a:r>
            <a:r>
              <a:rPr lang="vi-VN" sz="1200" dirty="0" smtClean="0">
                <a:latin typeface="+mn-lt"/>
              </a:rPr>
              <a:t>Xem chi tiết PBI 100821</a:t>
            </a:r>
            <a:br>
              <a:rPr lang="vi-VN" sz="1200" dirty="0" smtClean="0">
                <a:latin typeface="+mn-lt"/>
              </a:rPr>
            </a:br>
            <a:r>
              <a:rPr lang="vi-VN" sz="1200" b="1" dirty="0" smtClean="0">
                <a:latin typeface="+mn-lt"/>
              </a:rPr>
              <a:t>Thành tiền: </a:t>
            </a:r>
            <a:r>
              <a:rPr lang="vi-VN" sz="1200" dirty="0" smtClean="0">
                <a:latin typeface="+mn-lt"/>
              </a:rPr>
              <a:t>Bằng số lượng x đơn giá (Xem chi tiết PBI 100821)</a:t>
            </a:r>
            <a:br>
              <a:rPr lang="vi-VN" sz="1200" dirty="0" smtClean="0">
                <a:latin typeface="+mn-lt"/>
              </a:rPr>
            </a:br>
            <a:r>
              <a:rPr lang="vi-VN" sz="1200" b="1" dirty="0" smtClean="0">
                <a:latin typeface="+mn-lt"/>
              </a:rPr>
              <a:t>Kho:</a:t>
            </a:r>
            <a:r>
              <a:rPr lang="vi-VN" sz="1200" dirty="0" smtClean="0">
                <a:latin typeface="+mn-lt"/>
              </a:rPr>
              <a:t> </a:t>
            </a:r>
            <a:r>
              <a:rPr lang="en-US" sz="1200" dirty="0" smtClean="0">
                <a:latin typeface="+mn-lt"/>
              </a:rPr>
              <a:t>RC </a:t>
            </a:r>
            <a:r>
              <a:rPr lang="en-US" sz="1200" dirty="0" err="1" smtClean="0">
                <a:latin typeface="+mn-lt"/>
              </a:rPr>
              <a:t>ch</a:t>
            </a:r>
            <a:r>
              <a:rPr lang="vi-VN" sz="1200" dirty="0" smtClean="0">
                <a:latin typeface="+mn-lt"/>
              </a:rPr>
              <a:t>ư</a:t>
            </a:r>
            <a:r>
              <a:rPr lang="en-US" sz="1200" dirty="0" smtClean="0">
                <a:latin typeface="+mn-lt"/>
              </a:rPr>
              <a:t>a </a:t>
            </a:r>
            <a:r>
              <a:rPr lang="vi-VN" sz="1200" dirty="0" smtClean="0">
                <a:latin typeface="+mn-lt"/>
              </a:rPr>
              <a:t>đá</a:t>
            </a:r>
            <a:r>
              <a:rPr lang="en-US" sz="1200" dirty="0">
                <a:latin typeface="+mn-lt"/>
              </a:rPr>
              <a:t>p </a:t>
            </a:r>
            <a:r>
              <a:rPr lang="en-US" sz="1200" dirty="0" err="1" smtClean="0">
                <a:latin typeface="+mn-lt"/>
              </a:rPr>
              <a:t>ứng</a:t>
            </a:r>
            <a:r>
              <a:rPr lang="en-US" sz="1200" dirty="0">
                <a:latin typeface="+mn-lt"/>
              </a:rPr>
              <a:t> </a:t>
            </a:r>
            <a:r>
              <a:rPr lang="en-US" sz="1200" dirty="0" err="1" smtClean="0">
                <a:latin typeface="+mn-lt"/>
              </a:rPr>
              <a:t>nhiều</a:t>
            </a:r>
            <a:r>
              <a:rPr lang="en-US" sz="1200" dirty="0" smtClean="0">
                <a:latin typeface="+mn-lt"/>
              </a:rPr>
              <a:t> </a:t>
            </a:r>
            <a:r>
              <a:rPr lang="en-US" sz="1200" dirty="0" err="1" smtClean="0">
                <a:latin typeface="+mn-lt"/>
              </a:rPr>
              <a:t>kho</a:t>
            </a:r>
            <a:r>
              <a:rPr lang="en-US" sz="1200" dirty="0">
                <a:latin typeface="+mn-lt"/>
              </a:rPr>
              <a:t> </a:t>
            </a:r>
            <a:r>
              <a:rPr lang="en-US" sz="1200" dirty="0" err="1" smtClean="0">
                <a:latin typeface="+mn-lt"/>
              </a:rPr>
              <a:t>thì</a:t>
            </a:r>
            <a:r>
              <a:rPr lang="en-US" sz="1200" dirty="0">
                <a:latin typeface="+mn-lt"/>
              </a:rPr>
              <a:t> </a:t>
            </a:r>
            <a:r>
              <a:rPr lang="en-US" sz="1200" dirty="0" err="1" smtClean="0">
                <a:latin typeface="+mn-lt"/>
              </a:rPr>
              <a:t>chính</a:t>
            </a:r>
            <a:r>
              <a:rPr lang="en-US" sz="1200" dirty="0">
                <a:latin typeface="+mn-lt"/>
              </a:rPr>
              <a:t> </a:t>
            </a:r>
            <a:r>
              <a:rPr lang="en-US" sz="1200" dirty="0" err="1" smtClean="0">
                <a:latin typeface="+mn-lt"/>
              </a:rPr>
              <a:t>là</a:t>
            </a:r>
            <a:r>
              <a:rPr lang="en-US" sz="1200" dirty="0" smtClean="0">
                <a:latin typeface="+mn-lt"/>
              </a:rPr>
              <a:t> </a:t>
            </a:r>
            <a:r>
              <a:rPr lang="en-US" sz="1200" dirty="0" err="1" smtClean="0">
                <a:latin typeface="+mn-lt"/>
              </a:rPr>
              <a:t>kho</a:t>
            </a:r>
            <a:r>
              <a:rPr lang="en-US" sz="1200" dirty="0" smtClean="0">
                <a:latin typeface="+mn-lt"/>
              </a:rPr>
              <a:t> </a:t>
            </a:r>
            <a:r>
              <a:rPr lang="en-US" sz="1200" dirty="0" err="1" smtClean="0">
                <a:latin typeface="+mn-lt"/>
              </a:rPr>
              <a:t>duy</a:t>
            </a:r>
            <a:r>
              <a:rPr lang="en-US" sz="1200" dirty="0">
                <a:latin typeface="+mn-lt"/>
              </a:rPr>
              <a:t> </a:t>
            </a:r>
            <a:r>
              <a:rPr lang="en-US" sz="1200" dirty="0" err="1" smtClean="0">
                <a:latin typeface="+mn-lt"/>
              </a:rPr>
              <a:t>nhất</a:t>
            </a:r>
            <a:r>
              <a:rPr lang="en-US" sz="1200" dirty="0">
                <a:latin typeface="+mn-lt"/>
              </a:rPr>
              <a:t> </a:t>
            </a:r>
            <a:r>
              <a:rPr lang="en-US" sz="1200" dirty="0" err="1" smtClean="0">
                <a:latin typeface="+mn-lt"/>
              </a:rPr>
              <a:t>của</a:t>
            </a:r>
            <a:r>
              <a:rPr lang="en-US" sz="1200" dirty="0">
                <a:latin typeface="+mn-lt"/>
              </a:rPr>
              <a:t> </a:t>
            </a:r>
            <a:r>
              <a:rPr lang="en-US" sz="1200" dirty="0" err="1" smtClean="0">
                <a:latin typeface="+mn-lt"/>
              </a:rPr>
              <a:t>cửa</a:t>
            </a:r>
            <a:r>
              <a:rPr lang="en-US" sz="1200" dirty="0">
                <a:latin typeface="+mn-lt"/>
              </a:rPr>
              <a:t> </a:t>
            </a:r>
            <a:r>
              <a:rPr lang="en-US" sz="1200" dirty="0" err="1" smtClean="0">
                <a:latin typeface="+mn-lt"/>
              </a:rPr>
              <a:t>hàng</a:t>
            </a:r>
            <a:r>
              <a:rPr lang="en-US" sz="1200" dirty="0">
                <a:latin typeface="+mn-lt"/>
              </a:rPr>
              <a:t/>
            </a:r>
            <a:br>
              <a:rPr lang="en-US" sz="1200" dirty="0">
                <a:latin typeface="+mn-lt"/>
              </a:rPr>
            </a:br>
            <a:r>
              <a:rPr lang="en-US" sz="1200" dirty="0" smtClean="0">
                <a:latin typeface="+mn-lt"/>
              </a:rPr>
              <a:t>L</a:t>
            </a:r>
            <a:r>
              <a:rPr lang="vi-VN" sz="1200" dirty="0" smtClean="0">
                <a:latin typeface="+mn-lt"/>
              </a:rPr>
              <a:t>ư</a:t>
            </a:r>
            <a:r>
              <a:rPr lang="en-US" sz="1200" dirty="0">
                <a:latin typeface="+mn-lt"/>
              </a:rPr>
              <a:t>u </a:t>
            </a:r>
            <a:r>
              <a:rPr lang="en-US" sz="1200" dirty="0" smtClean="0">
                <a:latin typeface="+mn-lt"/>
              </a:rPr>
              <a:t>ý: </a:t>
            </a:r>
            <a:r>
              <a:rPr lang="en-US" sz="1200" dirty="0" err="1" smtClean="0">
                <a:latin typeface="+mn-lt"/>
              </a:rPr>
              <a:t>Tr</a:t>
            </a:r>
            <a:r>
              <a:rPr lang="vi-VN" sz="1200" dirty="0" smtClean="0">
                <a:latin typeface="+mn-lt"/>
              </a:rPr>
              <a:t>ường</a:t>
            </a:r>
            <a:r>
              <a:rPr lang="en-US" sz="1200" dirty="0">
                <a:latin typeface="+mn-lt"/>
              </a:rPr>
              <a:t> </a:t>
            </a:r>
            <a:r>
              <a:rPr lang="en-US" sz="1200" dirty="0" err="1" smtClean="0">
                <a:latin typeface="+mn-lt"/>
              </a:rPr>
              <a:t>hợp</a:t>
            </a:r>
            <a:r>
              <a:rPr lang="en-US" sz="1200" dirty="0">
                <a:latin typeface="+mn-lt"/>
              </a:rPr>
              <a:t> </a:t>
            </a:r>
            <a:r>
              <a:rPr lang="en-US" sz="1200" dirty="0" err="1" smtClean="0">
                <a:latin typeface="+mn-lt"/>
              </a:rPr>
              <a:t>làm</a:t>
            </a:r>
            <a:r>
              <a:rPr lang="en-US" sz="1200" dirty="0">
                <a:latin typeface="+mn-lt"/>
              </a:rPr>
              <a:t> </a:t>
            </a:r>
            <a:r>
              <a:rPr lang="en-US" sz="1200" dirty="0" err="1" smtClean="0">
                <a:latin typeface="+mn-lt"/>
              </a:rPr>
              <a:t>việc</a:t>
            </a:r>
            <a:r>
              <a:rPr lang="en-US" sz="1200" dirty="0">
                <a:latin typeface="+mn-lt"/>
              </a:rPr>
              <a:t> offline </a:t>
            </a:r>
            <a:r>
              <a:rPr lang="en-US" sz="1200" dirty="0" err="1" smtClean="0">
                <a:latin typeface="+mn-lt"/>
              </a:rPr>
              <a:t>hoặc</a:t>
            </a:r>
            <a:r>
              <a:rPr lang="en-US" sz="1200" dirty="0">
                <a:latin typeface="+mn-lt"/>
              </a:rPr>
              <a:t> </a:t>
            </a:r>
            <a:r>
              <a:rPr lang="en-US" sz="1200" dirty="0" err="1" smtClean="0">
                <a:latin typeface="+mn-lt"/>
              </a:rPr>
              <a:t>mất</a:t>
            </a:r>
            <a:r>
              <a:rPr lang="en-US" sz="1200" dirty="0">
                <a:latin typeface="+mn-lt"/>
              </a:rPr>
              <a:t> </a:t>
            </a:r>
            <a:r>
              <a:rPr lang="en-US" sz="1200" dirty="0" err="1" smtClean="0">
                <a:latin typeface="+mn-lt"/>
              </a:rPr>
              <a:t>kết</a:t>
            </a:r>
            <a:r>
              <a:rPr lang="en-US" sz="1200" dirty="0">
                <a:latin typeface="+mn-lt"/>
              </a:rPr>
              <a:t> </a:t>
            </a:r>
            <a:r>
              <a:rPr lang="en-US" sz="1200" dirty="0" err="1" smtClean="0">
                <a:latin typeface="+mn-lt"/>
              </a:rPr>
              <a:t>nối</a:t>
            </a:r>
            <a:r>
              <a:rPr lang="en-US" sz="1200" dirty="0">
                <a:latin typeface="+mn-lt"/>
              </a:rPr>
              <a:t> </a:t>
            </a:r>
            <a:r>
              <a:rPr lang="en-US" sz="1200" dirty="0" smtClean="0">
                <a:latin typeface="+mn-lt"/>
              </a:rPr>
              <a:t>internet </a:t>
            </a:r>
            <a:r>
              <a:rPr lang="en-US" sz="1200" dirty="0" err="1" smtClean="0">
                <a:latin typeface="+mn-lt"/>
              </a:rPr>
              <a:t>sau</a:t>
            </a:r>
            <a:r>
              <a:rPr lang="en-US" sz="1200" dirty="0" smtClean="0">
                <a:latin typeface="+mn-lt"/>
              </a:rPr>
              <a:t> </a:t>
            </a:r>
            <a:r>
              <a:rPr lang="vi-VN" sz="1200" dirty="0" smtClean="0">
                <a:latin typeface="+mn-lt"/>
              </a:rPr>
              <a:t>đó</a:t>
            </a:r>
            <a:r>
              <a:rPr lang="en-US" sz="1200" dirty="0" smtClean="0">
                <a:latin typeface="+mn-lt"/>
              </a:rPr>
              <a:t> </a:t>
            </a:r>
            <a:r>
              <a:rPr lang="vi-VN" sz="1200" dirty="0" smtClean="0">
                <a:latin typeface="+mn-lt"/>
              </a:rPr>
              <a:t>đồng</a:t>
            </a:r>
            <a:r>
              <a:rPr lang="en-US" sz="1200" dirty="0">
                <a:latin typeface="+mn-lt"/>
              </a:rPr>
              <a:t> </a:t>
            </a:r>
            <a:r>
              <a:rPr lang="en-US" sz="1200" dirty="0" err="1" smtClean="0">
                <a:latin typeface="+mn-lt"/>
              </a:rPr>
              <a:t>bộ</a:t>
            </a:r>
            <a:r>
              <a:rPr lang="en-US" sz="1200" dirty="0">
                <a:latin typeface="+mn-lt"/>
              </a:rPr>
              <a:t> </a:t>
            </a:r>
            <a:r>
              <a:rPr lang="en-US" sz="1200" dirty="0" err="1" smtClean="0">
                <a:latin typeface="+mn-lt"/>
              </a:rPr>
              <a:t>hàng</a:t>
            </a:r>
            <a:r>
              <a:rPr lang="en-US" sz="1200" dirty="0">
                <a:latin typeface="+mn-lt"/>
              </a:rPr>
              <a:t> </a:t>
            </a:r>
            <a:r>
              <a:rPr lang="en-US" sz="1200" dirty="0" err="1" smtClean="0">
                <a:latin typeface="+mn-lt"/>
              </a:rPr>
              <a:t>loạt</a:t>
            </a:r>
            <a:r>
              <a:rPr lang="en-US" sz="1200" dirty="0">
                <a:latin typeface="+mn-lt"/>
              </a:rPr>
              <a:t> </a:t>
            </a:r>
            <a:r>
              <a:rPr lang="en-US" sz="1200" dirty="0" err="1" smtClean="0">
                <a:latin typeface="+mn-lt"/>
              </a:rPr>
              <a:t>hóa</a:t>
            </a:r>
            <a:r>
              <a:rPr lang="en-US" sz="1200" dirty="0" smtClean="0">
                <a:latin typeface="+mn-lt"/>
              </a:rPr>
              <a:t> </a:t>
            </a:r>
            <a:r>
              <a:rPr lang="vi-VN" sz="1200" dirty="0" smtClean="0">
                <a:latin typeface="+mn-lt"/>
              </a:rPr>
              <a:t>đơ</a:t>
            </a:r>
            <a:r>
              <a:rPr lang="en-US" sz="1200" dirty="0">
                <a:latin typeface="+mn-lt"/>
              </a:rPr>
              <a:t>n </a:t>
            </a:r>
            <a:r>
              <a:rPr lang="en-US" sz="1200" dirty="0" err="1" smtClean="0">
                <a:latin typeface="+mn-lt"/>
              </a:rPr>
              <a:t>thì</a:t>
            </a:r>
            <a:r>
              <a:rPr lang="en-US" sz="1200" dirty="0" smtClean="0">
                <a:latin typeface="+mn-lt"/>
              </a:rPr>
              <a:t> c</a:t>
            </a:r>
            <a:r>
              <a:rPr lang="vi-VN" sz="1200" dirty="0" smtClean="0">
                <a:latin typeface="+mn-lt"/>
              </a:rPr>
              <a:t>ă</a:t>
            </a:r>
            <a:r>
              <a:rPr lang="en-US" sz="1200" dirty="0">
                <a:latin typeface="+mn-lt"/>
              </a:rPr>
              <a:t>n </a:t>
            </a:r>
            <a:r>
              <a:rPr lang="en-US" sz="1200" dirty="0" err="1" smtClean="0">
                <a:latin typeface="+mn-lt"/>
              </a:rPr>
              <a:t>cứ</a:t>
            </a:r>
            <a:r>
              <a:rPr lang="en-US" sz="1200" dirty="0">
                <a:latin typeface="+mn-lt"/>
              </a:rPr>
              <a:t> </a:t>
            </a:r>
            <a:r>
              <a:rPr lang="en-US" sz="1200" dirty="0" err="1" smtClean="0">
                <a:latin typeface="+mn-lt"/>
              </a:rPr>
              <a:t>vào</a:t>
            </a:r>
            <a:r>
              <a:rPr lang="en-US" sz="1200" dirty="0">
                <a:latin typeface="+mn-lt"/>
              </a:rPr>
              <a:t> </a:t>
            </a:r>
            <a:r>
              <a:rPr lang="en-US" sz="1200" dirty="0" err="1" smtClean="0">
                <a:latin typeface="+mn-lt"/>
              </a:rPr>
              <a:t>giờ</a:t>
            </a:r>
            <a:r>
              <a:rPr lang="en-US" sz="1200" dirty="0">
                <a:latin typeface="+mn-lt"/>
              </a:rPr>
              <a:t> </a:t>
            </a:r>
            <a:r>
              <a:rPr lang="en-US" sz="1200" dirty="0" err="1" smtClean="0">
                <a:latin typeface="+mn-lt"/>
              </a:rPr>
              <a:t>hóa</a:t>
            </a:r>
            <a:r>
              <a:rPr lang="en-US" sz="1200" dirty="0" smtClean="0">
                <a:latin typeface="+mn-lt"/>
              </a:rPr>
              <a:t> </a:t>
            </a:r>
            <a:r>
              <a:rPr lang="vi-VN" sz="1200" dirty="0" smtClean="0">
                <a:latin typeface="+mn-lt"/>
              </a:rPr>
              <a:t>đơ</a:t>
            </a:r>
            <a:r>
              <a:rPr lang="en-US" sz="1200" dirty="0" smtClean="0">
                <a:latin typeface="+mn-lt"/>
              </a:rPr>
              <a:t>n </a:t>
            </a:r>
            <a:r>
              <a:rPr lang="vi-VN" sz="1200" dirty="0" smtClean="0">
                <a:latin typeface="+mn-lt"/>
              </a:rPr>
              <a:t>để</a:t>
            </a:r>
            <a:r>
              <a:rPr lang="en-US" sz="1200" dirty="0">
                <a:latin typeface="+mn-lt"/>
              </a:rPr>
              <a:t> </a:t>
            </a:r>
            <a:r>
              <a:rPr lang="en-US" sz="1200" dirty="0" err="1" smtClean="0">
                <a:latin typeface="+mn-lt"/>
              </a:rPr>
              <a:t>xuất</a:t>
            </a:r>
            <a:r>
              <a:rPr lang="en-US" sz="1200" dirty="0" smtClean="0">
                <a:latin typeface="+mn-lt"/>
              </a:rPr>
              <a:t> </a:t>
            </a:r>
            <a:r>
              <a:rPr lang="en-US" sz="1200" dirty="0" err="1" smtClean="0">
                <a:latin typeface="+mn-lt"/>
              </a:rPr>
              <a:t>kho</a:t>
            </a:r>
            <a:r>
              <a:rPr lang="en-US" sz="1200" dirty="0">
                <a:latin typeface="+mn-lt"/>
              </a:rPr>
              <a:t> </a:t>
            </a:r>
            <a:r>
              <a:rPr lang="en-US" sz="1200" dirty="0" err="1" smtClean="0">
                <a:latin typeface="+mn-lt"/>
              </a:rPr>
              <a:t>bán</a:t>
            </a:r>
            <a:r>
              <a:rPr lang="en-US" sz="1200" dirty="0">
                <a:latin typeface="+mn-lt"/>
              </a:rPr>
              <a:t> </a:t>
            </a:r>
            <a:r>
              <a:rPr lang="en-US" sz="1200" dirty="0" err="1" smtClean="0">
                <a:latin typeface="+mn-lt"/>
              </a:rPr>
              <a:t>hàng</a:t>
            </a:r>
            <a:r>
              <a:rPr lang="en-US" sz="1200" dirty="0">
                <a:latin typeface="+mn-lt"/>
              </a:rPr>
              <a:t>, </a:t>
            </a:r>
            <a:r>
              <a:rPr lang="en-US" sz="1200" dirty="0" err="1" smtClean="0">
                <a:latin typeface="+mn-lt"/>
              </a:rPr>
              <a:t>hóa</a:t>
            </a:r>
            <a:r>
              <a:rPr lang="en-US" sz="1200" dirty="0" smtClean="0">
                <a:latin typeface="+mn-lt"/>
              </a:rPr>
              <a:t> </a:t>
            </a:r>
            <a:r>
              <a:rPr lang="vi-VN" sz="1200" dirty="0" smtClean="0">
                <a:latin typeface="+mn-lt"/>
              </a:rPr>
              <a:t>đơ</a:t>
            </a:r>
            <a:r>
              <a:rPr lang="en-US" sz="1200" dirty="0">
                <a:latin typeface="+mn-lt"/>
              </a:rPr>
              <a:t>n </a:t>
            </a:r>
            <a:r>
              <a:rPr lang="en-US" sz="1200" dirty="0" err="1" smtClean="0">
                <a:latin typeface="+mn-lt"/>
              </a:rPr>
              <a:t>nào</a:t>
            </a:r>
            <a:r>
              <a:rPr lang="en-US" sz="1200" dirty="0">
                <a:latin typeface="+mn-lt"/>
              </a:rPr>
              <a:t> </a:t>
            </a:r>
            <a:r>
              <a:rPr lang="en-US" sz="1200" dirty="0" err="1" smtClean="0">
                <a:latin typeface="+mn-lt"/>
              </a:rPr>
              <a:t>có</a:t>
            </a:r>
            <a:r>
              <a:rPr lang="en-US" sz="1200" dirty="0">
                <a:latin typeface="+mn-lt"/>
              </a:rPr>
              <a:t> </a:t>
            </a:r>
            <a:r>
              <a:rPr lang="en-US" sz="1200" dirty="0" err="1" smtClean="0">
                <a:latin typeface="+mn-lt"/>
              </a:rPr>
              <a:t>giờ</a:t>
            </a:r>
            <a:r>
              <a:rPr lang="en-US" sz="1200" dirty="0">
                <a:latin typeface="+mn-lt"/>
              </a:rPr>
              <a:t> </a:t>
            </a:r>
            <a:r>
              <a:rPr lang="en-US" sz="1200" dirty="0" err="1" smtClean="0">
                <a:latin typeface="+mn-lt"/>
              </a:rPr>
              <a:t>hóa</a:t>
            </a:r>
            <a:r>
              <a:rPr lang="en-US" sz="1200" dirty="0" smtClean="0">
                <a:latin typeface="+mn-lt"/>
              </a:rPr>
              <a:t> </a:t>
            </a:r>
            <a:r>
              <a:rPr lang="vi-VN" sz="1200" dirty="0" smtClean="0">
                <a:latin typeface="+mn-lt"/>
              </a:rPr>
              <a:t>đơ</a:t>
            </a:r>
            <a:r>
              <a:rPr lang="en-US" sz="1200" dirty="0">
                <a:latin typeface="+mn-lt"/>
              </a:rPr>
              <a:t>n </a:t>
            </a:r>
            <a:r>
              <a:rPr lang="en-US" sz="1200" dirty="0" err="1" smtClean="0">
                <a:latin typeface="+mn-lt"/>
              </a:rPr>
              <a:t>sớm</a:t>
            </a:r>
            <a:r>
              <a:rPr lang="en-US" sz="1200" dirty="0" smtClean="0">
                <a:latin typeface="+mn-lt"/>
              </a:rPr>
              <a:t> h</a:t>
            </a:r>
            <a:r>
              <a:rPr lang="vi-VN" sz="1200" dirty="0" smtClean="0">
                <a:latin typeface="+mn-lt"/>
              </a:rPr>
              <a:t>ơ</a:t>
            </a:r>
            <a:r>
              <a:rPr lang="en-US" sz="1200" dirty="0">
                <a:latin typeface="+mn-lt"/>
              </a:rPr>
              <a:t>n </a:t>
            </a:r>
            <a:r>
              <a:rPr lang="en-US" sz="1200" dirty="0" err="1" smtClean="0">
                <a:latin typeface="+mn-lt"/>
              </a:rPr>
              <a:t>thì</a:t>
            </a:r>
            <a:r>
              <a:rPr lang="en-US" sz="1200" dirty="0">
                <a:latin typeface="+mn-lt"/>
              </a:rPr>
              <a:t> </a:t>
            </a:r>
            <a:r>
              <a:rPr lang="en-US" sz="1200" dirty="0" err="1" smtClean="0">
                <a:latin typeface="+mn-lt"/>
              </a:rPr>
              <a:t>xuất</a:t>
            </a:r>
            <a:r>
              <a:rPr lang="en-US" sz="1200" dirty="0" smtClean="0">
                <a:latin typeface="+mn-lt"/>
              </a:rPr>
              <a:t> </a:t>
            </a:r>
            <a:r>
              <a:rPr lang="en-US" sz="1200" dirty="0" err="1" smtClean="0">
                <a:latin typeface="+mn-lt"/>
              </a:rPr>
              <a:t>tr</a:t>
            </a:r>
            <a:r>
              <a:rPr lang="vi-VN" sz="1200" dirty="0" smtClean="0">
                <a:latin typeface="+mn-lt"/>
              </a:rPr>
              <a:t>ước</a:t>
            </a:r>
            <a:r>
              <a:rPr lang="en-US" sz="1200" dirty="0" smtClean="0">
                <a:latin typeface="+mn-lt"/>
              </a:rPr>
              <a:t>.</a:t>
            </a:r>
            <a:endParaRPr lang="en-US" sz="3500" dirty="0"/>
          </a:p>
        </p:txBody>
      </p:sp>
      <p:sp>
        <p:nvSpPr>
          <p:cNvPr id="6" name="TextBox 5"/>
          <p:cNvSpPr txBox="1"/>
          <p:nvPr/>
        </p:nvSpPr>
        <p:spPr>
          <a:xfrm flipH="1">
            <a:off x="365759" y="1143000"/>
            <a:ext cx="8260081" cy="1754326"/>
          </a:xfrm>
          <a:prstGeom prst="rect">
            <a:avLst/>
          </a:prstGeom>
          <a:noFill/>
        </p:spPr>
        <p:txBody>
          <a:bodyPr wrap="square" rtlCol="0">
            <a:spAutoFit/>
          </a:bodyPr>
          <a:lstStyle/>
          <a:p>
            <a:pPr marL="228600" indent="-228600">
              <a:buFont typeface="+mj-lt"/>
              <a:buAutoNum type="arabicPeriod"/>
            </a:pPr>
            <a:r>
              <a:rPr lang="en-US" sz="1200" dirty="0" smtClean="0"/>
              <a:t>Cửa </a:t>
            </a:r>
            <a:r>
              <a:rPr lang="en-US" sz="1200" dirty="0"/>
              <a:t>hàng đ</a:t>
            </a:r>
            <a:r>
              <a:rPr lang="vi-VN" sz="1200" dirty="0"/>
              <a:t>ơ</a:t>
            </a:r>
            <a:r>
              <a:rPr lang="en-US" sz="1200" dirty="0"/>
              <a:t>n: Click thêm mới để mở form Xuất </a:t>
            </a:r>
            <a:r>
              <a:rPr lang="en-US" sz="1200" dirty="0" err="1"/>
              <a:t>kho</a:t>
            </a:r>
            <a:r>
              <a:rPr lang="en-US" sz="1200" dirty="0"/>
              <a:t> </a:t>
            </a:r>
            <a:r>
              <a:rPr lang="en-US" sz="1200" dirty="0" err="1" smtClean="0"/>
              <a:t>khác</a:t>
            </a:r>
            <a:r>
              <a:rPr lang="en-US" sz="1200" dirty="0" smtClean="0"/>
              <a:t> </a:t>
            </a:r>
            <a:r>
              <a:rPr lang="en-US" sz="1200" dirty="0"/>
              <a:t>(</a:t>
            </a:r>
            <a:r>
              <a:rPr lang="en-US" sz="1200" dirty="0" err="1" smtClean="0"/>
              <a:t>ẩn</a:t>
            </a:r>
            <a:r>
              <a:rPr lang="en-US" sz="1200" dirty="0"/>
              <a:t> </a:t>
            </a:r>
            <a:r>
              <a:rPr lang="en-US" sz="1200"/>
              <a:t>dòng </a:t>
            </a:r>
            <a:r>
              <a:rPr lang="en-US" sz="1200" dirty="0" err="1" smtClean="0"/>
              <a:t>mục</a:t>
            </a:r>
            <a:r>
              <a:rPr lang="en-US" sz="1200" dirty="0" smtClean="0"/>
              <a:t> </a:t>
            </a:r>
            <a:r>
              <a:rPr lang="vi-VN" sz="1200" dirty="0" smtClean="0"/>
              <a:t>đích</a:t>
            </a:r>
            <a:r>
              <a:rPr lang="en-US" sz="1200" dirty="0" smtClean="0"/>
              <a:t>)</a:t>
            </a:r>
          </a:p>
          <a:p>
            <a:pPr marL="228600" indent="-228600">
              <a:buFont typeface="+mj-lt"/>
              <a:buAutoNum type="arabicPeriod"/>
            </a:pPr>
            <a:r>
              <a:rPr lang="en-US" sz="1200" dirty="0" smtClean="0"/>
              <a:t>Chuỗi </a:t>
            </a:r>
            <a:r>
              <a:rPr lang="en-US" sz="1200" dirty="0"/>
              <a:t>cửa hàng: </a:t>
            </a:r>
            <a:r>
              <a:rPr lang="en-US" sz="1200" dirty="0" err="1" smtClean="0"/>
              <a:t>chọn</a:t>
            </a:r>
            <a:r>
              <a:rPr lang="en-US" sz="1200" dirty="0"/>
              <a:t> </a:t>
            </a:r>
            <a:r>
              <a:rPr lang="en-US" sz="1200" dirty="0" err="1" smtClean="0"/>
              <a:t>Mục</a:t>
            </a:r>
            <a:r>
              <a:rPr lang="en-US" sz="1200" dirty="0" smtClean="0"/>
              <a:t> </a:t>
            </a:r>
            <a:r>
              <a:rPr lang="vi-VN" sz="1200" dirty="0" smtClean="0"/>
              <a:t>đích</a:t>
            </a:r>
            <a:r>
              <a:rPr lang="en-US" sz="1200" dirty="0" smtClean="0"/>
              <a:t>: </a:t>
            </a:r>
            <a:r>
              <a:rPr lang="en-US" sz="1200" dirty="0"/>
              <a:t>Xuất </a:t>
            </a:r>
            <a:r>
              <a:rPr lang="en-US" sz="1200" dirty="0" err="1"/>
              <a:t>kho</a:t>
            </a:r>
            <a:r>
              <a:rPr lang="en-US" sz="1200" dirty="0"/>
              <a:t> </a:t>
            </a:r>
            <a:r>
              <a:rPr lang="en-US" sz="1200" dirty="0" err="1" smtClean="0"/>
              <a:t>khác</a:t>
            </a:r>
            <a:endParaRPr lang="en-US" sz="1200" dirty="0" smtClean="0"/>
          </a:p>
          <a:p>
            <a:pPr marL="228600" indent="-228600">
              <a:buFont typeface="+mj-lt"/>
              <a:buAutoNum type="arabicPeriod"/>
            </a:pPr>
            <a:r>
              <a:rPr lang="en-US" sz="1200" dirty="0" smtClean="0"/>
              <a:t>Nội </a:t>
            </a:r>
            <a:r>
              <a:rPr lang="en-US" sz="1200" dirty="0"/>
              <a:t>dung giống với form phiếu </a:t>
            </a:r>
            <a:r>
              <a:rPr lang="en-US" sz="1200" dirty="0" smtClean="0"/>
              <a:t>xuất </a:t>
            </a:r>
            <a:r>
              <a:rPr lang="en-US" sz="1200" dirty="0"/>
              <a:t>kho điều chuyển, ngoại trừ:</a:t>
            </a:r>
            <a:br>
              <a:rPr lang="en-US" sz="1200" dirty="0"/>
            </a:br>
            <a:r>
              <a:rPr lang="en-US" sz="1200" dirty="0"/>
              <a:t>Title form: Xuất kho khác</a:t>
            </a:r>
            <a:br>
              <a:rPr lang="en-US" sz="1200" dirty="0"/>
            </a:br>
            <a:r>
              <a:rPr lang="en-US" sz="1200" dirty="0"/>
              <a:t>Diễn giải: để trống, cho </a:t>
            </a:r>
            <a:r>
              <a:rPr lang="en-US" sz="1200" dirty="0" err="1" smtClean="0"/>
              <a:t>xuất</a:t>
            </a:r>
            <a:r>
              <a:rPr lang="en-US" sz="1200" dirty="0" smtClean="0"/>
              <a:t> </a:t>
            </a:r>
            <a:r>
              <a:rPr lang="en-US" sz="1200" dirty="0" err="1" smtClean="0"/>
              <a:t>freetext</a:t>
            </a:r>
            <a:endParaRPr lang="en-US" sz="1200" dirty="0" smtClean="0"/>
          </a:p>
          <a:p>
            <a:pPr marL="228600" indent="-228600">
              <a:buFont typeface="+mj-lt"/>
              <a:buAutoNum type="arabicPeriod"/>
            </a:pPr>
            <a:r>
              <a:rPr lang="en-US" sz="1200" dirty="0" err="1" smtClean="0"/>
              <a:t>Sửa</a:t>
            </a:r>
            <a:r>
              <a:rPr lang="en-US" sz="1200" dirty="0" smtClean="0"/>
              <a:t>: Cho </a:t>
            </a:r>
            <a:r>
              <a:rPr lang="vi-VN" sz="1200" dirty="0" smtClean="0"/>
              <a:t>đổi</a:t>
            </a:r>
            <a:r>
              <a:rPr lang="en-US" sz="1200" dirty="0"/>
              <a:t> </a:t>
            </a:r>
            <a:r>
              <a:rPr lang="en-US" sz="1200" dirty="0" err="1" smtClean="0"/>
              <a:t>lại</a:t>
            </a:r>
            <a:r>
              <a:rPr lang="en-US" sz="1200" dirty="0"/>
              <a:t> </a:t>
            </a:r>
            <a:r>
              <a:rPr lang="en-US" sz="1200" dirty="0" err="1" smtClean="0"/>
              <a:t>loại</a:t>
            </a:r>
            <a:r>
              <a:rPr lang="en-US" sz="1200" dirty="0"/>
              <a:t> </a:t>
            </a:r>
            <a:r>
              <a:rPr lang="en-US" sz="1200" dirty="0" err="1" smtClean="0"/>
              <a:t>chứng</a:t>
            </a:r>
            <a:r>
              <a:rPr lang="en-US" sz="1200" dirty="0"/>
              <a:t> </a:t>
            </a:r>
            <a:r>
              <a:rPr lang="en-US" sz="1200" dirty="0" err="1" smtClean="0"/>
              <a:t>từ</a:t>
            </a:r>
            <a:endParaRPr lang="en-US" sz="1200" dirty="0"/>
          </a:p>
          <a:p>
            <a:pPr marL="228600" indent="-228600">
              <a:buFont typeface="+mj-lt"/>
              <a:buAutoNum type="arabicPeriod"/>
            </a:pPr>
            <a:r>
              <a:rPr lang="en-US" sz="1200" dirty="0" err="1" smtClean="0"/>
              <a:t>Nhân</a:t>
            </a:r>
            <a:r>
              <a:rPr lang="en-US" sz="1200" dirty="0" smtClean="0"/>
              <a:t> </a:t>
            </a:r>
            <a:r>
              <a:rPr lang="en-US" sz="1200" dirty="0" err="1" smtClean="0"/>
              <a:t>bản</a:t>
            </a:r>
            <a:r>
              <a:rPr lang="en-US" sz="1200" dirty="0" smtClean="0"/>
              <a:t>: t</a:t>
            </a:r>
            <a:r>
              <a:rPr lang="vi-VN" sz="1200" dirty="0"/>
              <a:t>ươ</a:t>
            </a:r>
            <a:r>
              <a:rPr lang="en-US" sz="1200" dirty="0"/>
              <a:t>ng tự Xuất kho </a:t>
            </a:r>
            <a:r>
              <a:rPr lang="en-US" sz="1200" dirty="0" err="1"/>
              <a:t>điều</a:t>
            </a:r>
            <a:r>
              <a:rPr lang="en-US" sz="1200" dirty="0"/>
              <a:t> </a:t>
            </a:r>
            <a:r>
              <a:rPr lang="en-US" sz="1200" dirty="0" err="1" smtClean="0"/>
              <a:t>chuyển</a:t>
            </a:r>
            <a:endParaRPr lang="en-US" sz="1200" dirty="0" smtClean="0"/>
          </a:p>
          <a:p>
            <a:pPr marL="228600" indent="-228600">
              <a:buFont typeface="+mj-lt"/>
              <a:buAutoNum type="arabicPeriod"/>
            </a:pPr>
            <a:r>
              <a:rPr lang="en-US" sz="1200" dirty="0" err="1" smtClean="0"/>
              <a:t>Xóa</a:t>
            </a:r>
            <a:r>
              <a:rPr lang="en-US" sz="1200" dirty="0"/>
              <a:t>: </a:t>
            </a:r>
            <a:r>
              <a:rPr lang="en-US" sz="1200" dirty="0" err="1" smtClean="0"/>
              <a:t>Không</a:t>
            </a:r>
            <a:r>
              <a:rPr lang="en-US" sz="1200" dirty="0" smtClean="0"/>
              <a:t> </a:t>
            </a:r>
            <a:r>
              <a:rPr lang="en-US" sz="1200" dirty="0"/>
              <a:t>check </a:t>
            </a:r>
            <a:r>
              <a:rPr lang="en-US" sz="1200" dirty="0" err="1" smtClean="0"/>
              <a:t>phát</a:t>
            </a:r>
            <a:r>
              <a:rPr lang="en-US" sz="1200" dirty="0" smtClean="0"/>
              <a:t> </a:t>
            </a:r>
            <a:r>
              <a:rPr lang="en-US" sz="1200" dirty="0" err="1" smtClean="0"/>
              <a:t>sinh</a:t>
            </a:r>
            <a:endParaRPr lang="en-US" sz="1200" dirty="0" smtClean="0"/>
          </a:p>
          <a:p>
            <a:pPr marL="228600" indent="-228600">
              <a:buFont typeface="+mj-lt"/>
              <a:buAutoNum type="arabicPeriod"/>
            </a:pPr>
            <a:endParaRPr lang="en-US" sz="1200" dirty="0"/>
          </a:p>
        </p:txBody>
      </p:sp>
      <p:sp>
        <p:nvSpPr>
          <p:cNvPr id="7" name="TextBox 6"/>
          <p:cNvSpPr txBox="1"/>
          <p:nvPr/>
        </p:nvSpPr>
        <p:spPr>
          <a:xfrm>
            <a:off x="381000" y="457200"/>
            <a:ext cx="8229600" cy="630942"/>
          </a:xfrm>
          <a:prstGeom prst="rect">
            <a:avLst/>
          </a:prstGeom>
          <a:noFill/>
        </p:spPr>
        <p:txBody>
          <a:bodyPr wrap="square" rtlCol="0">
            <a:spAutoFit/>
          </a:bodyPr>
          <a:lstStyle/>
          <a:p>
            <a:r>
              <a:rPr lang="en-US" sz="3500" dirty="0"/>
              <a:t>Xuất kho khác:</a:t>
            </a:r>
          </a:p>
        </p:txBody>
      </p:sp>
      <p:sp>
        <p:nvSpPr>
          <p:cNvPr id="8" name="TextBox 7"/>
          <p:cNvSpPr txBox="1"/>
          <p:nvPr/>
        </p:nvSpPr>
        <p:spPr>
          <a:xfrm>
            <a:off x="152400" y="2903547"/>
            <a:ext cx="8991600" cy="754053"/>
          </a:xfrm>
          <a:prstGeom prst="rect">
            <a:avLst/>
          </a:prstGeom>
          <a:noFill/>
        </p:spPr>
        <p:txBody>
          <a:bodyPr wrap="square" rtlCol="0">
            <a:spAutoFit/>
          </a:bodyPr>
          <a:lstStyle/>
          <a:p>
            <a:r>
              <a:rPr lang="en-US" sz="800" dirty="0"/>
              <a:t/>
            </a:r>
            <a:br>
              <a:rPr lang="en-US" sz="800" dirty="0"/>
            </a:br>
            <a:r>
              <a:rPr lang="en-US" sz="3500" dirty="0"/>
              <a:t>Xuất kho </a:t>
            </a:r>
            <a:r>
              <a:rPr lang="en-US" sz="3500"/>
              <a:t>bán </a:t>
            </a:r>
            <a:r>
              <a:rPr lang="en-US" sz="3500" smtClean="0"/>
              <a:t>hàng (mua mới hoặc đổi trả hàng)</a:t>
            </a:r>
            <a:endParaRPr lang="en-US" sz="3500" dirty="0"/>
          </a:p>
        </p:txBody>
      </p:sp>
    </p:spTree>
    <p:extLst>
      <p:ext uri="{BB962C8B-B14F-4D97-AF65-F5344CB8AC3E}">
        <p14:creationId xmlns="" xmlns:p14="http://schemas.microsoft.com/office/powerpoint/2010/main" val="3887667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US" sz="3500" dirty="0"/>
              <a:t>Xuất kho kiểm kê</a:t>
            </a:r>
          </a:p>
        </p:txBody>
      </p:sp>
      <p:sp>
        <p:nvSpPr>
          <p:cNvPr id="3" name="Content Placeholder 2"/>
          <p:cNvSpPr>
            <a:spLocks noGrp="1"/>
          </p:cNvSpPr>
          <p:nvPr>
            <p:ph idx="1"/>
          </p:nvPr>
        </p:nvSpPr>
        <p:spPr>
          <a:xfrm>
            <a:off x="457200" y="914400"/>
            <a:ext cx="8229600" cy="5211763"/>
          </a:xfrm>
        </p:spPr>
        <p:txBody>
          <a:bodyPr>
            <a:normAutofit/>
          </a:bodyPr>
          <a:lstStyle/>
          <a:p>
            <a:pPr>
              <a:buFont typeface="+mj-lt"/>
              <a:buAutoNum type="arabicPeriod"/>
            </a:pPr>
            <a:r>
              <a:rPr lang="en-US" sz="1200" dirty="0"/>
              <a:t>Khi thực hiện xử lý kiểm kê có số chênh lệch </a:t>
            </a:r>
            <a:r>
              <a:rPr lang="en-US" sz="1200" dirty="0" smtClean="0"/>
              <a:t>âm </a:t>
            </a:r>
            <a:r>
              <a:rPr lang="en-US" sz="1200" dirty="0"/>
              <a:t>hàng hóa thì ch</a:t>
            </a:r>
            <a:r>
              <a:rPr lang="vi-VN" sz="1200" dirty="0"/>
              <a:t>ươ</a:t>
            </a:r>
            <a:r>
              <a:rPr lang="en-US" sz="1200" dirty="0"/>
              <a:t>ng trình tự thêm 1 phiếu Xuất kho kiểm kê</a:t>
            </a:r>
          </a:p>
          <a:p>
            <a:pPr>
              <a:buFont typeface="+mj-lt"/>
              <a:buAutoNum type="arabicPeriod"/>
            </a:pPr>
            <a:r>
              <a:rPr lang="en-US" sz="1200" dirty="0"/>
              <a:t>Giao diện giống các loại phiếu xuất kho khác, title là Phiếu xuất kho kiểm kê</a:t>
            </a:r>
          </a:p>
          <a:p>
            <a:pPr>
              <a:buFont typeface="+mj-lt"/>
              <a:buAutoNum type="arabicPeriod"/>
            </a:pPr>
            <a:r>
              <a:rPr lang="en-US" sz="1200" b="1" dirty="0"/>
              <a:t>Nôị dung Phiếu </a:t>
            </a:r>
            <a:r>
              <a:rPr lang="en-US" sz="1200" b="1" dirty="0" smtClean="0"/>
              <a:t>xuất </a:t>
            </a:r>
            <a:r>
              <a:rPr lang="en-US" sz="1200" b="1" dirty="0"/>
              <a:t>kho kiểm kê</a:t>
            </a:r>
            <a:r>
              <a:rPr lang="en-US" sz="1200" dirty="0"/>
              <a:t>:</a:t>
            </a:r>
          </a:p>
          <a:p>
            <a:r>
              <a:rPr lang="en-US" sz="1200" b="1" dirty="0"/>
              <a:t>Đối t</a:t>
            </a:r>
            <a:r>
              <a:rPr lang="vi-VN" sz="1200" b="1" dirty="0"/>
              <a:t>ượng</a:t>
            </a:r>
            <a:r>
              <a:rPr lang="en-US" sz="1200" dirty="0"/>
              <a:t>: </a:t>
            </a:r>
            <a:r>
              <a:rPr lang="en-US" sz="1200" dirty="0" err="1"/>
              <a:t>Mặc</a:t>
            </a:r>
            <a:r>
              <a:rPr lang="en-US" sz="1200" dirty="0"/>
              <a:t> </a:t>
            </a:r>
            <a:r>
              <a:rPr lang="en-US" sz="1200" dirty="0" err="1"/>
              <a:t>định</a:t>
            </a:r>
            <a:r>
              <a:rPr lang="en-US" sz="1200" dirty="0"/>
              <a:t> user </a:t>
            </a:r>
            <a:r>
              <a:rPr lang="en-US" sz="1200" dirty="0" err="1"/>
              <a:t>đang</a:t>
            </a:r>
            <a:r>
              <a:rPr lang="en-US" sz="1200" dirty="0"/>
              <a:t> </a:t>
            </a:r>
            <a:r>
              <a:rPr lang="en-US" sz="1200" dirty="0" err="1"/>
              <a:t>làm</a:t>
            </a:r>
            <a:r>
              <a:rPr lang="en-US" sz="1200" dirty="0"/>
              <a:t> </a:t>
            </a:r>
            <a:r>
              <a:rPr lang="en-US" sz="1200" dirty="0" err="1"/>
              <a:t>việc</a:t>
            </a:r>
            <a:endParaRPr lang="en-US" sz="1200" dirty="0"/>
          </a:p>
          <a:p>
            <a:r>
              <a:rPr lang="en-US" sz="1200" b="1" dirty="0" err="1" smtClean="0"/>
              <a:t>Diễn</a:t>
            </a:r>
            <a:r>
              <a:rPr lang="en-US" sz="1200" b="1" dirty="0" smtClean="0"/>
              <a:t> </a:t>
            </a:r>
            <a:r>
              <a:rPr lang="en-US" sz="1200" b="1" dirty="0"/>
              <a:t>giải: </a:t>
            </a:r>
            <a:r>
              <a:rPr lang="en-US" sz="1200" dirty="0"/>
              <a:t>Xử lý chênh lệch theo phiếu kiểm kê số KK0001 (số phiếu kiểm kê t</a:t>
            </a:r>
            <a:r>
              <a:rPr lang="vi-VN" sz="1200" dirty="0"/>
              <a:t>ươ</a:t>
            </a:r>
            <a:r>
              <a:rPr lang="en-US" sz="1200" dirty="0"/>
              <a:t>ng ứng)</a:t>
            </a:r>
          </a:p>
          <a:p>
            <a:r>
              <a:rPr lang="en-US" sz="1200" b="1" dirty="0"/>
              <a:t>Tham chiếu</a:t>
            </a:r>
            <a:r>
              <a:rPr lang="en-US" sz="1200" dirty="0"/>
              <a:t>: Hiển thị dạng hyperlink số phiếu kiểm kê t</a:t>
            </a:r>
            <a:r>
              <a:rPr lang="vi-VN" sz="1200" dirty="0"/>
              <a:t>ươ</a:t>
            </a:r>
            <a:r>
              <a:rPr lang="en-US" sz="1200" dirty="0"/>
              <a:t>ng ứng, click vào thì mở form xem phiếu Kiểm kê (</a:t>
            </a:r>
            <a:r>
              <a:rPr lang="en-US" sz="1200" dirty="0" smtClean="0"/>
              <a:t>không </a:t>
            </a:r>
            <a:r>
              <a:rPr lang="en-US" sz="1200" dirty="0"/>
              <a:t>cho sửa,xóa =&gt; disable nút </a:t>
            </a:r>
            <a:r>
              <a:rPr lang="en-US" sz="1200" dirty="0" smtClean="0"/>
              <a:t>thêm, sửa,xóa </a:t>
            </a:r>
            <a:r>
              <a:rPr lang="en-US" sz="1200" dirty="0"/>
              <a:t>trên form)</a:t>
            </a:r>
          </a:p>
          <a:p>
            <a:r>
              <a:rPr lang="en-US" sz="1200" b="1" dirty="0"/>
              <a:t>Ngày </a:t>
            </a:r>
            <a:r>
              <a:rPr lang="en-US" sz="1200" b="1" dirty="0" smtClean="0"/>
              <a:t>xuất </a:t>
            </a:r>
            <a:r>
              <a:rPr lang="en-US" sz="1200" b="1" dirty="0"/>
              <a:t>kho</a:t>
            </a:r>
            <a:r>
              <a:rPr lang="en-US" sz="1200" dirty="0"/>
              <a:t>: Ngày xử lý chứng từ Kiểm kê </a:t>
            </a:r>
            <a:endParaRPr lang="en-US" sz="1200" dirty="0" smtClean="0"/>
          </a:p>
          <a:p>
            <a:r>
              <a:rPr lang="en-US" sz="1200" b="1" dirty="0" smtClean="0"/>
              <a:t>Giờ xuất </a:t>
            </a:r>
            <a:r>
              <a:rPr lang="en-US" sz="1200" b="1" dirty="0"/>
              <a:t>kho</a:t>
            </a:r>
            <a:r>
              <a:rPr lang="en-US" sz="1200" dirty="0"/>
              <a:t>: Giờ xử lý chứng từ kiểm </a:t>
            </a:r>
            <a:r>
              <a:rPr lang="en-US" sz="1200" dirty="0" smtClean="0"/>
              <a:t>kê</a:t>
            </a:r>
            <a:endParaRPr lang="en-US" sz="1200" dirty="0"/>
          </a:p>
          <a:p>
            <a:r>
              <a:rPr lang="vi-VN" sz="1200" b="1" dirty="0">
                <a:latin typeface="Calibri" panose="020F0502020204030204" pitchFamily="34" charset="0"/>
              </a:rPr>
              <a:t>Số phiếu </a:t>
            </a:r>
            <a:r>
              <a:rPr lang="vi-VN" sz="1200" b="1" dirty="0" smtClean="0">
                <a:latin typeface="Calibri" panose="020F0502020204030204" pitchFamily="34" charset="0"/>
              </a:rPr>
              <a:t>xuất</a:t>
            </a:r>
            <a:r>
              <a:rPr lang="vi-VN" sz="1200" dirty="0" smtClean="0">
                <a:latin typeface="Calibri" panose="020F0502020204030204" pitchFamily="34" charset="0"/>
              </a:rPr>
              <a:t>: </a:t>
            </a:r>
            <a:r>
              <a:rPr lang="vi-VN" sz="1200" dirty="0">
                <a:latin typeface="Calibri" panose="020F0502020204030204" pitchFamily="34" charset="0"/>
              </a:rPr>
              <a:t>Tự động sinh theo quy tắc đánh số chứng từ ở Thiết lập chung</a:t>
            </a:r>
          </a:p>
          <a:p>
            <a:r>
              <a:rPr lang="vi-VN" sz="1200" b="1" dirty="0">
                <a:latin typeface="Calibri" panose="020F0502020204030204" pitchFamily="34" charset="0"/>
              </a:rPr>
              <a:t>Mã hàng, tên hàng, đơn vị </a:t>
            </a:r>
            <a:r>
              <a:rPr lang="vi-VN" sz="1200" b="1" dirty="0" smtClean="0">
                <a:latin typeface="Calibri" panose="020F0502020204030204" pitchFamily="34" charset="0"/>
              </a:rPr>
              <a:t>tính</a:t>
            </a:r>
            <a:r>
              <a:rPr lang="en-US" sz="1200" dirty="0" smtClean="0">
                <a:latin typeface="Calibri" panose="020F0502020204030204" pitchFamily="34" charset="0"/>
              </a:rPr>
              <a:t>: </a:t>
            </a:r>
            <a:r>
              <a:rPr lang="en-US" sz="1200" dirty="0">
                <a:latin typeface="Calibri" panose="020F0502020204030204" pitchFamily="34" charset="0"/>
              </a:rPr>
              <a:t>các dòng có </a:t>
            </a:r>
            <a:r>
              <a:rPr lang="en-US" sz="1200" dirty="0" smtClean="0">
                <a:latin typeface="Calibri" panose="020F0502020204030204" pitchFamily="34" charset="0"/>
              </a:rPr>
              <a:t>số chênh </a:t>
            </a:r>
            <a:r>
              <a:rPr lang="en-US" sz="1200" dirty="0">
                <a:latin typeface="Calibri" panose="020F0502020204030204" pitchFamily="34" charset="0"/>
              </a:rPr>
              <a:t>lệch </a:t>
            </a:r>
            <a:r>
              <a:rPr lang="en-US" sz="1200" dirty="0" smtClean="0">
                <a:latin typeface="Calibri" panose="020F0502020204030204" pitchFamily="34" charset="0"/>
              </a:rPr>
              <a:t>âm </a:t>
            </a:r>
            <a:r>
              <a:rPr lang="en-US" sz="1200" dirty="0">
                <a:latin typeface="Calibri" panose="020F0502020204030204" pitchFamily="34" charset="0"/>
              </a:rPr>
              <a:t>ở phiếu kiểm kê, </a:t>
            </a:r>
            <a:endParaRPr lang="en-US" sz="1200" dirty="0" smtClean="0">
              <a:latin typeface="Calibri" panose="020F0502020204030204" pitchFamily="34" charset="0"/>
            </a:endParaRPr>
          </a:p>
          <a:p>
            <a:r>
              <a:rPr lang="en-US" sz="1200" b="1" dirty="0" smtClean="0">
                <a:latin typeface="Calibri" panose="020F0502020204030204" pitchFamily="34" charset="0"/>
              </a:rPr>
              <a:t>S</a:t>
            </a:r>
            <a:r>
              <a:rPr lang="vi-VN" sz="1200" b="1" dirty="0" smtClean="0">
                <a:latin typeface="Calibri" panose="020F0502020204030204" pitchFamily="34" charset="0"/>
              </a:rPr>
              <a:t>ố lượng</a:t>
            </a:r>
            <a:r>
              <a:rPr lang="en-US" sz="1200" b="1" dirty="0">
                <a:latin typeface="Calibri" panose="020F0502020204030204" pitchFamily="34" charset="0"/>
              </a:rPr>
              <a:t>: </a:t>
            </a:r>
            <a:r>
              <a:rPr lang="en-US" sz="1200" dirty="0">
                <a:latin typeface="Calibri" panose="020F0502020204030204" pitchFamily="34" charset="0"/>
              </a:rPr>
              <a:t>bằng </a:t>
            </a:r>
            <a:r>
              <a:rPr lang="en-US" sz="1200" dirty="0" smtClean="0">
                <a:latin typeface="Calibri" panose="020F0502020204030204" pitchFamily="34" charset="0"/>
              </a:rPr>
              <a:t>số </a:t>
            </a:r>
            <a:r>
              <a:rPr lang="en-US" sz="1200" dirty="0">
                <a:latin typeface="Calibri" panose="020F0502020204030204" pitchFamily="34" charset="0"/>
              </a:rPr>
              <a:t>chênh lệch ở phiếu kiểm </a:t>
            </a:r>
            <a:r>
              <a:rPr lang="en-US" sz="1200" dirty="0" smtClean="0">
                <a:latin typeface="Calibri" panose="020F0502020204030204" pitchFamily="34" charset="0"/>
              </a:rPr>
              <a:t>kê (không âm)</a:t>
            </a:r>
            <a:endParaRPr lang="en-US" sz="1200" dirty="0">
              <a:latin typeface="Calibri" panose="020F0502020204030204" pitchFamily="34" charset="0"/>
            </a:endParaRPr>
          </a:p>
          <a:p>
            <a:r>
              <a:rPr lang="vi-VN" sz="1200" b="1" dirty="0">
                <a:latin typeface="Calibri" panose="020F0502020204030204" pitchFamily="34" charset="0"/>
              </a:rPr>
              <a:t>Đơn giá:</a:t>
            </a:r>
            <a:r>
              <a:rPr lang="vi-VN" sz="1200" dirty="0">
                <a:latin typeface="Calibri" panose="020F0502020204030204" pitchFamily="34" charset="0"/>
              </a:rPr>
              <a:t> Xem chi tiết PBI 100821</a:t>
            </a:r>
          </a:p>
          <a:p>
            <a:r>
              <a:rPr lang="vi-VN" sz="1200" b="1" dirty="0">
                <a:latin typeface="Calibri" panose="020F0502020204030204" pitchFamily="34" charset="0"/>
              </a:rPr>
              <a:t>Thành tiền: </a:t>
            </a:r>
            <a:r>
              <a:rPr lang="vi-VN" sz="1200" dirty="0">
                <a:latin typeface="Calibri" panose="020F0502020204030204" pitchFamily="34" charset="0"/>
              </a:rPr>
              <a:t>Bằng số lượng x đơn giá (Xem chi tiết PBI 100821)</a:t>
            </a:r>
          </a:p>
          <a:p>
            <a:r>
              <a:rPr lang="vi-VN" sz="1200" b="1" dirty="0">
                <a:latin typeface="Calibri" panose="020F0502020204030204" pitchFamily="34" charset="0"/>
              </a:rPr>
              <a:t>Kho:</a:t>
            </a:r>
            <a:r>
              <a:rPr lang="vi-VN" sz="1200" dirty="0">
                <a:latin typeface="Calibri" panose="020F0502020204030204" pitchFamily="34" charset="0"/>
              </a:rPr>
              <a:t> </a:t>
            </a:r>
            <a:r>
              <a:rPr lang="en-US" sz="1200" dirty="0">
                <a:latin typeface="Calibri" panose="020F0502020204030204" pitchFamily="34" charset="0"/>
              </a:rPr>
              <a:t>theo kho kiểm kê trên phiếu kiểm kê t</a:t>
            </a:r>
            <a:r>
              <a:rPr lang="vi-VN" sz="1200" dirty="0">
                <a:latin typeface="Calibri" panose="020F0502020204030204" pitchFamily="34" charset="0"/>
              </a:rPr>
              <a:t>ươ</a:t>
            </a:r>
            <a:r>
              <a:rPr lang="en-US" sz="1200" dirty="0">
                <a:latin typeface="Calibri" panose="020F0502020204030204" pitchFamily="34" charset="0"/>
              </a:rPr>
              <a:t>ng ứng</a:t>
            </a:r>
          </a:p>
          <a:p>
            <a:endParaRPr lang="en-US" sz="1200" dirty="0"/>
          </a:p>
        </p:txBody>
      </p:sp>
      <p:sp>
        <p:nvSpPr>
          <p:cNvPr id="4" name="TextBox 3"/>
          <p:cNvSpPr txBox="1"/>
          <p:nvPr/>
        </p:nvSpPr>
        <p:spPr>
          <a:xfrm>
            <a:off x="457200" y="4876800"/>
            <a:ext cx="4343400" cy="276999"/>
          </a:xfrm>
          <a:prstGeom prst="rect">
            <a:avLst/>
          </a:prstGeom>
          <a:noFill/>
        </p:spPr>
        <p:txBody>
          <a:bodyPr wrap="square" rtlCol="0">
            <a:spAutoFit/>
          </a:bodyPr>
          <a:lstStyle/>
          <a:p>
            <a:r>
              <a:rPr lang="en-US" sz="1200" b="1" dirty="0" smtClean="0"/>
              <a:t>L</a:t>
            </a:r>
            <a:r>
              <a:rPr lang="vi-VN" sz="1200" b="1" dirty="0" smtClean="0"/>
              <a:t>ư</a:t>
            </a:r>
            <a:r>
              <a:rPr lang="en-US" sz="1200" b="1" dirty="0"/>
              <a:t>u ý: </a:t>
            </a:r>
            <a:r>
              <a:rPr lang="en-US" sz="1200" dirty="0"/>
              <a:t>RC2 để </a:t>
            </a:r>
            <a:r>
              <a:rPr lang="en-US" sz="1200" dirty="0" smtClean="0"/>
              <a:t>đ</a:t>
            </a:r>
            <a:r>
              <a:rPr lang="vi-VN" sz="1200" dirty="0" smtClean="0"/>
              <a:t>ơ</a:t>
            </a:r>
            <a:r>
              <a:rPr lang="en-US" sz="1200" dirty="0"/>
              <a:t>n giá và thành tiền </a:t>
            </a:r>
            <a:r>
              <a:rPr lang="en-US" sz="1200" dirty="0" err="1" smtClean="0"/>
              <a:t>bằng</a:t>
            </a:r>
            <a:r>
              <a:rPr lang="en-US" sz="1200" dirty="0" smtClean="0"/>
              <a:t> </a:t>
            </a:r>
            <a:r>
              <a:rPr lang="en-US" sz="1200" dirty="0"/>
              <a:t>0, </a:t>
            </a:r>
            <a:r>
              <a:rPr lang="en-US" sz="1200" dirty="0" err="1"/>
              <a:t>cho</a:t>
            </a:r>
            <a:r>
              <a:rPr lang="en-US" sz="1200" dirty="0"/>
              <a:t> </a:t>
            </a:r>
            <a:r>
              <a:rPr lang="en-US" sz="1200" dirty="0" err="1"/>
              <a:t>phép</a:t>
            </a:r>
            <a:r>
              <a:rPr lang="en-US" sz="1200" dirty="0"/>
              <a:t> </a:t>
            </a:r>
            <a:r>
              <a:rPr lang="en-US" sz="1200" dirty="0" err="1"/>
              <a:t>sửa</a:t>
            </a:r>
            <a:r>
              <a:rPr lang="en-US" sz="1200" dirty="0"/>
              <a:t> </a:t>
            </a:r>
            <a:r>
              <a:rPr lang="en-US" sz="1200" dirty="0" err="1"/>
              <a:t>lại</a:t>
            </a:r>
            <a:r>
              <a:rPr lang="en-US" sz="1200" dirty="0" smtClean="0"/>
              <a:t>.</a:t>
            </a:r>
            <a:endParaRPr lang="en-US" sz="1200" dirty="0"/>
          </a:p>
        </p:txBody>
      </p:sp>
    </p:spTree>
    <p:extLst>
      <p:ext uri="{BB962C8B-B14F-4D97-AF65-F5344CB8AC3E}">
        <p14:creationId xmlns="" xmlns:p14="http://schemas.microsoft.com/office/powerpoint/2010/main" val="1087903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1676400"/>
            <a:ext cx="8229600" cy="2446824"/>
          </a:xfrm>
          <a:prstGeom prst="rect">
            <a:avLst/>
          </a:prstGeom>
          <a:noFill/>
        </p:spPr>
        <p:txBody>
          <a:bodyPr wrap="square" rtlCol="0">
            <a:spAutoFit/>
          </a:bodyPr>
          <a:lstStyle/>
          <a:p>
            <a:r>
              <a:rPr lang="en-US" sz="3500" smtClean="0"/>
              <a:t>Tiện ích Lập lệnh điều chuyển – vui lòng xem chi tiết trong </a:t>
            </a:r>
            <a:r>
              <a:rPr lang="en-US" sz="3500" b="1" smtClean="0"/>
              <a:t>PBI </a:t>
            </a:r>
            <a:r>
              <a:rPr lang="en-US" sz="3500" b="1" smtClean="0"/>
              <a:t>183450</a:t>
            </a:r>
          </a:p>
          <a:p>
            <a:r>
              <a:rPr lang="en-US" sz="3500" b="1" smtClean="0"/>
              <a:t>Link tài liệu </a:t>
            </a:r>
            <a:r>
              <a:rPr lang="vi-VN" sz="2400" b="1" i="1" smtClean="0"/>
              <a:t>$/MISA QLCH/01. Business Analyst/01. Requirement/2. Software Requirement/1. PBI Description/PBI - BE - Kho - Lệnh điều chuyển.ppt</a:t>
            </a:r>
            <a:endParaRPr lang="en-US" sz="2400" b="1" i="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olidFill>
            <a:schemeClr val="tx1"/>
          </a:solidFill>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3520</TotalTime>
  <Words>1634</Words>
  <Application>Microsoft Office PowerPoint</Application>
  <PresentationFormat>On-screen Show (4:3)</PresentationFormat>
  <Paragraphs>137</Paragraphs>
  <Slides>7</Slides>
  <Notes>4</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Danh sách xuất kho</vt:lpstr>
      <vt:lpstr>Thêm mới phiếu Xuất kho điều chuyển</vt:lpstr>
      <vt:lpstr>Thêm mới phiếu Xuất kho điều chuyển</vt:lpstr>
      <vt:lpstr>Sửa, Nhân bản, Xóa phiếu Xuất kho điều chuyển</vt:lpstr>
      <vt:lpstr>Khi FE thực hiện thu tiền hóa đơn thì khi đồng bộ lên BE, trên BE tự động sinh Phiếu xuất kho bán hàng Disable các button Sửa, xóa, nhân bản (trên toolbar danh sách và chuột phải) đối với các Phiếu xuất kho bán hàng, đổi trả hàng. Phiếu xuất kho bán hàng có nội dung: Đối tượng: Nhân viên thu ngân trên hóa đơn Diễn giải: Xuất kho bán hàng theo hóa đơn số 17010001 (số hóa đơn bán hàng/trả hàng) Tham chiếu: Hiển thị số hóa đơn bán hàng dạng hyperlink, click vào thì mở form hóa đơn (giống mẫu hóa đơn trên báo cáo) Ngày xuất: Ngày sinh phiếu xuất kho (có thể khác ngày hóa đơn) Giờ xuất: Giờ sinh phiếu xuất kho (có thể khác ngày hóa đơn) Mã hàng, tên hàng, đơn vị tính, số lượng theo hóa đơn Lưu ý: Trường hợp hàng hóa đã ngừng kinh doanh thì vẫn xuất kho bán hàng bình thường Đơn giá: Xem chi tiết PBI 100821 Thành tiền: Bằng số lượng x đơn giá (Xem chi tiết PBI 100821) Kho: RC chưa đáp ứng nhiều kho thì chính là kho duy nhất của cửa hàng Lưu ý: Trường hợp làm việc offline hoặc mất kết nối internet sau đó đồng bộ hàng loạt hóa đơn thì căn cứ vào giờ hóa đơn để xuất kho bán hàng, hóa đơn nào có giờ hóa đơn sớm hơn thì xuất trước.</vt:lpstr>
      <vt:lpstr>Xuất kho kiểm kê</vt:lpstr>
      <vt:lpstr>Slide 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 NGUYEN QUANG</dc:creator>
  <cp:lastModifiedBy>phmai</cp:lastModifiedBy>
  <cp:revision>122</cp:revision>
  <dcterms:created xsi:type="dcterms:W3CDTF">2006-08-16T00:00:00Z</dcterms:created>
  <dcterms:modified xsi:type="dcterms:W3CDTF">2018-02-23T02:58:03Z</dcterms:modified>
</cp:coreProperties>
</file>