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4" r:id="rId3"/>
    <p:sldId id="266" r:id="rId4"/>
    <p:sldId id="277" r:id="rId5"/>
    <p:sldId id="278" r:id="rId6"/>
    <p:sldId id="281" r:id="rId7"/>
    <p:sldId id="282" r:id="rId8"/>
    <p:sldId id="280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6A2"/>
    <a:srgbClr val="1A5296"/>
    <a:srgbClr val="005674"/>
    <a:srgbClr val="66FFFF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1" autoAdjust="0"/>
    <p:restoredTop sz="94660"/>
  </p:normalViewPr>
  <p:slideViewPr>
    <p:cSldViewPr>
      <p:cViewPr>
        <p:scale>
          <a:sx n="60" d="100"/>
          <a:sy n="60" d="100"/>
        </p:scale>
        <p:origin x="-178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FEC0-FDD7-4429-97BA-72A99E4DE9C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4417" y="2724645"/>
            <a:ext cx="8339745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/>
            </a:scene3d>
            <a:sp3d prstMaterial="metal"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b="1" kern="1200" cap="none" spc="150" dirty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2884" y="1785926"/>
            <a:ext cx="8358246" cy="784830"/>
          </a:xfrm>
        </p:spPr>
        <p:txBody>
          <a:bodyPr vert="horz" wrap="square" lIns="91440" tIns="45720" rIns="91440" bIns="45720" rtlCol="0" anchor="t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>
              <a:bevelT w="38100" h="31750"/>
              <a:contourClr>
                <a:schemeClr val="tx2">
                  <a:lumMod val="50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500" b="0" kern="1200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428868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6675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000" kern="1200">
                <a:solidFill>
                  <a:srgbClr val="2F3889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5721" y="6482325"/>
            <a:ext cx="1328279" cy="37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429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000" kern="1200">
                <a:solidFill>
                  <a:srgbClr val="2F3889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  <a:prstGeom prst="rect">
            <a:avLst/>
          </a:prstGeom>
        </p:spPr>
        <p:txBody>
          <a:bodyPr/>
          <a:lstStyle>
            <a:lvl1pPr algn="l">
              <a:buNone/>
              <a:defRPr sz="25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00166" y="2214554"/>
            <a:ext cx="6143668" cy="1246495"/>
          </a:xfrm>
        </p:spPr>
        <p:txBody>
          <a:bodyPr vert="horz" wrap="square" lIns="91440" tIns="45720" rIns="91440" bIns="45720" rtlCol="0" anchor="t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prstMaterial="plastic">
              <a:bevelT w="38100" h="31750"/>
              <a:contourClr>
                <a:schemeClr val="tx2">
                  <a:lumMod val="50000"/>
                </a:schemeClr>
              </a:contourClr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7500" b="0" kern="1200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0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000" kern="1200">
          <a:solidFill>
            <a:srgbClr val="2F3889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6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건축21-표지"/>
          <p:cNvPicPr>
            <a:picLocks noChangeAspect="1" noChangeArrowheads="1"/>
          </p:cNvPicPr>
          <p:nvPr/>
        </p:nvPicPr>
        <p:blipFill>
          <a:blip r:embed="rId2" cstate="print"/>
          <a:srcRect b="41408"/>
          <a:stretch>
            <a:fillRect/>
          </a:stretch>
        </p:blipFill>
        <p:spPr bwMode="auto">
          <a:xfrm>
            <a:off x="0" y="3686191"/>
            <a:ext cx="4754563" cy="2100263"/>
          </a:xfrm>
          <a:prstGeom prst="rect">
            <a:avLst/>
          </a:prstGeom>
          <a:noFill/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75600" y="4572008"/>
            <a:ext cx="3518964" cy="500066"/>
          </a:xfrm>
        </p:spPr>
        <p:txBody>
          <a:bodyPr/>
          <a:lstStyle/>
          <a:p>
            <a:r>
              <a:rPr altLang="en-US" dirty="0" err="1" smtClean="0">
                <a:solidFill>
                  <a:srgbClr val="1C06A2"/>
                </a:solidFill>
              </a:rPr>
              <a:t>시스템</a:t>
            </a:r>
            <a:r>
              <a:rPr altLang="en-US" dirty="0" smtClean="0">
                <a:solidFill>
                  <a:srgbClr val="1C06A2"/>
                </a:solidFill>
              </a:rPr>
              <a:t> </a:t>
            </a:r>
            <a:r>
              <a:rPr lang="en-US" altLang="en-US" dirty="0" smtClean="0">
                <a:solidFill>
                  <a:srgbClr val="1C06A2"/>
                </a:solidFill>
              </a:rPr>
              <a:t>TF </a:t>
            </a:r>
            <a:r>
              <a:rPr altLang="en-US" dirty="0" err="1" smtClean="0">
                <a:solidFill>
                  <a:srgbClr val="1C06A2"/>
                </a:solidFill>
              </a:rPr>
              <a:t>사무국</a:t>
            </a:r>
            <a:endParaRPr lang="ko-KR" altLang="en-US" dirty="0">
              <a:solidFill>
                <a:srgbClr val="1C06A2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42884" y="1785926"/>
            <a:ext cx="8358246" cy="1107996"/>
          </a:xfrm>
        </p:spPr>
        <p:txBody>
          <a:bodyPr/>
          <a:lstStyle/>
          <a:p>
            <a:r>
              <a:rPr altLang="en-US" sz="6600" dirty="0" err="1" smtClean="0">
                <a:solidFill>
                  <a:schemeClr val="accent3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시스템</a:t>
            </a:r>
            <a:r>
              <a:rPr altLang="en-US" sz="6600" dirty="0" smtClean="0">
                <a:solidFill>
                  <a:schemeClr val="accent3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en-US" sz="6600" dirty="0" smtClean="0">
                <a:solidFill>
                  <a:schemeClr val="accent3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TF </a:t>
            </a:r>
            <a:r>
              <a:rPr altLang="en-US" sz="6600" dirty="0" err="1" smtClean="0">
                <a:solidFill>
                  <a:schemeClr val="accent3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발대식</a:t>
            </a:r>
            <a:endParaRPr lang="ko-KR" altLang="en-US" sz="6600" dirty="0">
              <a:solidFill>
                <a:schemeClr val="accent3">
                  <a:lumMod val="50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607220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21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일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5935" y="1137447"/>
            <a:ext cx="4864128" cy="8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926848" y="125451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휴먼엑스포" pitchFamily="18" charset="-127"/>
                <a:ea typeface="휴먼엑스포" pitchFamily="18" charset="-127"/>
              </a:rPr>
              <a:t>진행 순서</a:t>
            </a:r>
            <a:endParaRPr lang="ko-KR" altLang="en-US" sz="3600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2816" y="2130954"/>
            <a:ext cx="421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프로젝트 개요</a:t>
            </a:r>
            <a:endParaRPr lang="en-US" altLang="ko-KR" sz="2400" b="1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수행 조직</a:t>
            </a:r>
            <a:endParaRPr lang="en-US" altLang="ko-KR" sz="2400" b="1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프로젝트 수행계획</a:t>
            </a:r>
            <a:endParaRPr lang="en-US" altLang="ko-KR" sz="2400" b="1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안내 사항</a:t>
            </a:r>
            <a:endParaRPr lang="en-US" altLang="ko-KR" sz="2400" b="1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맺음말 </a:t>
            </a:r>
            <a:r>
              <a:rPr lang="en-US" altLang="ko-KR" sz="2400" b="1" dirty="0" smtClean="0">
                <a:latin typeface="휴먼엑스포" pitchFamily="18" charset="-127"/>
                <a:ea typeface="휴먼엑스포" pitchFamily="18" charset="-127"/>
              </a:rPr>
              <a:t>– </a:t>
            </a:r>
            <a:r>
              <a:rPr lang="ko-KR" altLang="en-US" sz="2400" b="1" dirty="0" smtClean="0">
                <a:latin typeface="휴먼엑스포" pitchFamily="18" charset="-127"/>
                <a:ea typeface="휴먼엑스포" pitchFamily="18" charset="-127"/>
              </a:rPr>
              <a:t>추진 위원장</a:t>
            </a:r>
            <a:endParaRPr lang="en-US" altLang="ko-KR" sz="2400" b="1" dirty="0" smtClean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프로젝트</a:t>
            </a:r>
            <a:r>
              <a:rPr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개요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2" y="785794"/>
            <a:ext cx="8215370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시스템 구조의 유연성과 </a:t>
            </a:r>
            <a:r>
              <a:rPr lang="ko-KR" altLang="en-US" sz="1400" dirty="0" err="1" smtClean="0">
                <a:latin typeface="휴먼엑스포" pitchFamily="18" charset="-127"/>
                <a:ea typeface="휴먼엑스포" pitchFamily="18" charset="-127"/>
              </a:rPr>
              <a:t>확장성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확보를 통한 프로세스 개선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FAB/FPD/LASER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장비 산업에 특화된 프로세스의 반영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국내외 표준화된 제도 및 규제를 충족하는 통합정보 시스템 구축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을 통해 선진경영체제로 전환할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『Global Operation 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환경을 구축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』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하는 중요하고 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휴먼엑스포" pitchFamily="18" charset="-127"/>
                <a:ea typeface="휴먼엑스포" pitchFamily="18" charset="-127"/>
              </a:rPr>
              <a:t>가치있는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프로젝트입니다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프로젝트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기간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- 3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25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일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~ 12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31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일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   : ERP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구축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(3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25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일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~ 11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25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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전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TF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인원 참여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   : PDM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구축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( 5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~ 11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400" dirty="0" err="1" smtClean="0">
                <a:latin typeface="휴먼엑스포" pitchFamily="18" charset="-127"/>
                <a:ea typeface="휴먼엑스포" pitchFamily="18" charset="-127"/>
              </a:rPr>
              <a:t>미확정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  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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설계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구매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제조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, CS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  <a:sym typeface="Wingdings" pitchFamily="2" charset="2"/>
              </a:rPr>
              <a:t>인원 참여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시스템 소개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ERP 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   : Microsoft Dynamics AX ERP,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확장 모듈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개발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PDM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   :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미정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en-US" altLang="ko-KR" sz="1400" dirty="0" err="1" smtClean="0">
                <a:latin typeface="휴먼엑스포" pitchFamily="18" charset="-127"/>
                <a:ea typeface="휴먼엑스포" pitchFamily="18" charset="-127"/>
              </a:rPr>
              <a:t>SolidWorks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 전용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PDM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기준으로 검토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 </a:t>
            </a:r>
            <a:endParaRPr lang="ko-KR" altLang="en-US" sz="1400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시스템</a:t>
            </a:r>
            <a:r>
              <a:rPr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TF </a:t>
            </a:r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조직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77" name="그룹 76"/>
          <p:cNvGrpSpPr>
            <a:grpSpLocks/>
          </p:cNvGrpSpPr>
          <p:nvPr/>
        </p:nvGrpSpPr>
        <p:grpSpPr bwMode="auto">
          <a:xfrm>
            <a:off x="1120437" y="1656507"/>
            <a:ext cx="6154738" cy="2435225"/>
            <a:chOff x="1882775" y="1562100"/>
            <a:chExt cx="6154738" cy="2435225"/>
          </a:xfrm>
        </p:grpSpPr>
        <p:cxnSp>
          <p:nvCxnSpPr>
            <p:cNvPr id="89" name="직선 연결선 88"/>
            <p:cNvCxnSpPr>
              <a:cxnSpLocks noChangeShapeType="1"/>
            </p:cNvCxnSpPr>
            <p:nvPr/>
          </p:nvCxnSpPr>
          <p:spPr bwMode="auto">
            <a:xfrm>
              <a:off x="4950188" y="1562100"/>
              <a:ext cx="0" cy="221540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>
              <a:cxnSpLocks noChangeShapeType="1"/>
            </p:cNvCxnSpPr>
            <p:nvPr/>
          </p:nvCxnSpPr>
          <p:spPr bwMode="auto">
            <a:xfrm>
              <a:off x="1887643" y="3769858"/>
              <a:ext cx="614304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>
              <a:cxnSpLocks noChangeShapeType="1"/>
            </p:cNvCxnSpPr>
            <p:nvPr/>
          </p:nvCxnSpPr>
          <p:spPr bwMode="auto">
            <a:xfrm rot="420000">
              <a:off x="1882775" y="3770184"/>
              <a:ext cx="24609" cy="2224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>
              <a:cxnSpLocks noChangeShapeType="1"/>
            </p:cNvCxnSpPr>
            <p:nvPr/>
          </p:nvCxnSpPr>
          <p:spPr bwMode="auto">
            <a:xfrm rot="420000">
              <a:off x="3912094" y="3768820"/>
              <a:ext cx="24609" cy="2224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>
              <a:cxnSpLocks noChangeShapeType="1"/>
            </p:cNvCxnSpPr>
            <p:nvPr/>
          </p:nvCxnSpPr>
          <p:spPr bwMode="auto">
            <a:xfrm rot="420000">
              <a:off x="5990900" y="3774922"/>
              <a:ext cx="24609" cy="2224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" name="직선 연결선 93"/>
            <p:cNvCxnSpPr>
              <a:cxnSpLocks noChangeShapeType="1"/>
            </p:cNvCxnSpPr>
            <p:nvPr/>
          </p:nvCxnSpPr>
          <p:spPr bwMode="auto">
            <a:xfrm rot="420000">
              <a:off x="8012904" y="3773707"/>
              <a:ext cx="24609" cy="2224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78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4550" y="1021943"/>
            <a:ext cx="1426588" cy="695004"/>
          </a:xfrm>
          <a:prstGeom prst="rect">
            <a:avLst/>
          </a:prstGeom>
        </p:spPr>
      </p:pic>
      <p:pic>
        <p:nvPicPr>
          <p:cNvPr id="79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4550" y="2044293"/>
            <a:ext cx="1426588" cy="695004"/>
          </a:xfrm>
          <a:prstGeom prst="rect">
            <a:avLst/>
          </a:prstGeom>
        </p:spPr>
      </p:pic>
      <p:pic>
        <p:nvPicPr>
          <p:cNvPr id="80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9025" y="1021943"/>
            <a:ext cx="1432684" cy="695004"/>
          </a:xfrm>
          <a:prstGeom prst="rect">
            <a:avLst/>
          </a:prstGeom>
        </p:spPr>
      </p:pic>
      <p:pic>
        <p:nvPicPr>
          <p:cNvPr id="81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0573" y="2394077"/>
            <a:ext cx="1926503" cy="1255885"/>
          </a:xfrm>
          <a:prstGeom prst="rect">
            <a:avLst/>
          </a:prstGeom>
        </p:spPr>
      </p:pic>
      <p:pic>
        <p:nvPicPr>
          <p:cNvPr id="82" name="tabl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9862" y="4042956"/>
            <a:ext cx="1792379" cy="1530229"/>
          </a:xfrm>
          <a:prstGeom prst="rect">
            <a:avLst/>
          </a:prstGeom>
        </p:spPr>
      </p:pic>
      <p:pic>
        <p:nvPicPr>
          <p:cNvPr id="83" name="tabl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0112" y="4042956"/>
            <a:ext cx="1792379" cy="2078916"/>
          </a:xfrm>
          <a:prstGeom prst="rect">
            <a:avLst/>
          </a:prstGeom>
        </p:spPr>
      </p:pic>
      <p:pic>
        <p:nvPicPr>
          <p:cNvPr id="84" name="tabl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03387" y="4042956"/>
            <a:ext cx="1792379" cy="2078916"/>
          </a:xfrm>
          <a:prstGeom prst="rect">
            <a:avLst/>
          </a:prstGeom>
        </p:spPr>
      </p:pic>
      <p:pic>
        <p:nvPicPr>
          <p:cNvPr id="85" name="tabl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3637" y="4042956"/>
            <a:ext cx="1786283" cy="2078916"/>
          </a:xfrm>
          <a:prstGeom prst="rect">
            <a:avLst/>
          </a:prstGeom>
        </p:spPr>
      </p:pic>
      <p:pic>
        <p:nvPicPr>
          <p:cNvPr id="86" name="table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30112" y="6043206"/>
            <a:ext cx="5864860" cy="420660"/>
          </a:xfrm>
          <a:prstGeom prst="rect">
            <a:avLst/>
          </a:prstGeom>
        </p:spPr>
      </p:pic>
      <p:cxnSp>
        <p:nvCxnSpPr>
          <p:cNvPr id="87" name="직선 연결선 86"/>
          <p:cNvCxnSpPr>
            <a:cxnSpLocks noChangeShapeType="1"/>
          </p:cNvCxnSpPr>
          <p:nvPr/>
        </p:nvCxnSpPr>
        <p:spPr bwMode="auto">
          <a:xfrm>
            <a:off x="4910842" y="1364407"/>
            <a:ext cx="150018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직선 연결선 87"/>
          <p:cNvCxnSpPr>
            <a:cxnSpLocks noChangeShapeType="1"/>
          </p:cNvCxnSpPr>
          <p:nvPr/>
        </p:nvCxnSpPr>
        <p:spPr bwMode="auto">
          <a:xfrm>
            <a:off x="4190662" y="3022193"/>
            <a:ext cx="22129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Box 20"/>
          <p:cNvSpPr txBox="1"/>
          <p:nvPr/>
        </p:nvSpPr>
        <p:spPr>
          <a:xfrm>
            <a:off x="342374" y="100010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- 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총 투입인원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(30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명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58676" y="1349906"/>
          <a:ext cx="27146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AP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시스템㈜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메이븐코리아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㈜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굿웨어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76559"/>
            <a:ext cx="8229600" cy="666755"/>
          </a:xfrm>
          <a:noFill/>
          <a:ln/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pPr algn="ctr"/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프로젝트</a:t>
            </a:r>
            <a:r>
              <a:rPr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수행계획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안내사항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472" y="785794"/>
            <a:ext cx="8215370" cy="541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프로젝트 자료실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  <a:hlinkClick r:id="rId3" action="ppaction://hlinksldjump"/>
              </a:rPr>
              <a:t>- </a:t>
            </a:r>
            <a:r>
              <a:rPr lang="en-US" altLang="ko-KR" sz="1400" dirty="0" smtClean="0">
                <a:hlinkClick r:id="rId3" action="ppaction://hlinksldjump"/>
              </a:rPr>
              <a:t>\\10.1.1.200\erp_tft</a:t>
            </a:r>
            <a:endParaRPr lang="en-US" altLang="ko-KR" sz="1400" dirty="0" smtClean="0"/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ID/PW = </a:t>
            </a:r>
            <a:r>
              <a:rPr lang="en-US" altLang="ko-KR" sz="1400" dirty="0" err="1" smtClean="0">
                <a:ea typeface="휴먼엑스포" pitchFamily="18" charset="-127"/>
              </a:rPr>
              <a:t>erp</a:t>
            </a:r>
            <a:r>
              <a:rPr lang="en-US" altLang="ko-KR" sz="1400" dirty="0" smtClean="0">
                <a:ea typeface="휴먼엑스포" pitchFamily="18" charset="-127"/>
              </a:rPr>
              <a:t>/apsi1!(</a:t>
            </a:r>
            <a:r>
              <a:rPr lang="ko-KR" altLang="en-US" sz="1400" dirty="0" smtClean="0">
                <a:ea typeface="휴먼엑스포" pitchFamily="18" charset="-127"/>
              </a:rPr>
              <a:t>구축업체 사용</a:t>
            </a:r>
            <a:r>
              <a:rPr lang="en-US" altLang="ko-KR" sz="1400" dirty="0" smtClean="0">
                <a:ea typeface="휴먼엑스포" pitchFamily="18" charset="-127"/>
              </a:rPr>
              <a:t>, TF</a:t>
            </a:r>
            <a:r>
              <a:rPr lang="ko-KR" altLang="en-US" sz="1400" dirty="0" smtClean="0">
                <a:ea typeface="휴먼엑스포" pitchFamily="18" charset="-127"/>
              </a:rPr>
              <a:t>인원은 별도 로그인 필요 없음</a:t>
            </a:r>
            <a:r>
              <a:rPr lang="en-US" altLang="ko-KR" sz="1400" dirty="0" smtClean="0">
                <a:ea typeface="휴먼엑스포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산출물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요청 자료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보고 및 회의 자료 등 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2. TF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전용 공간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(TF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사무국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- 2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층 교육장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  :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인터뷰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TF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실무 회의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1400" dirty="0" err="1" smtClean="0">
                <a:latin typeface="휴먼엑스포" pitchFamily="18" charset="-127"/>
                <a:ea typeface="휴먼엑스포" pitchFamily="18" charset="-127"/>
              </a:rPr>
              <a:t>워크샵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중간보고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(TO-BE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모델링 완료 시점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, 6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월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4. TF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팀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정기회의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 -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매월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2,4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주 금요일 오전 </a:t>
            </a: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10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시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1400" dirty="0" smtClean="0">
                <a:latin typeface="휴먼엑스포" pitchFamily="18" charset="-127"/>
                <a:ea typeface="휴먼엑스포" pitchFamily="18" charset="-127"/>
              </a:rPr>
              <a:t>업무 우선순위</a:t>
            </a: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 - TFT 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인원은 기존 업무보다 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TF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업무가 우선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특히 업무 분석단계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인터뷰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자료요청</a:t>
            </a: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에서는 </a:t>
            </a:r>
            <a:endParaRPr lang="en-US" altLang="ko-KR" sz="1400" dirty="0" smtClean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적극 참여</a:t>
            </a:r>
            <a:endParaRPr lang="en-US" altLang="ko-KR" sz="1400" dirty="0" smtClean="0">
              <a:solidFill>
                <a:srgbClr val="FF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주차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일정표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(1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차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인터뷰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일정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포함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890728"/>
          <a:ext cx="7572428" cy="362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357454"/>
                <a:gridCol w="1428760"/>
                <a:gridCol w="2357454"/>
              </a:tblGrid>
              <a:tr h="52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일 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업 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비 고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사무국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 미팅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인터뷰 자료 준비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 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40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영업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업무 현황 분석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요구사항 수렴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~15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구매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 17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생산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설계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28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 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40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품질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, CS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~15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기획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재경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 17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인사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29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~ 12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사무국 주간미팅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휴먼엑스포" pitchFamily="18" charset="-127"/>
                          <a:ea typeface="휴먼엑스포" pitchFamily="18" charset="-127"/>
                        </a:rPr>
                        <a:t>주간실적 및 차주계획 공지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072074"/>
            <a:ext cx="742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 smtClean="0">
                <a:solidFill>
                  <a:srgbClr val="1C06A2"/>
                </a:solidFill>
                <a:latin typeface="휴먼엑스포" pitchFamily="18" charset="-127"/>
                <a:ea typeface="휴먼엑스포" pitchFamily="18" charset="-127"/>
              </a:rPr>
              <a:t>4</a:t>
            </a:r>
            <a:r>
              <a:rPr lang="ko-KR" altLang="en-US" sz="1600" u="sng" dirty="0" smtClean="0">
                <a:solidFill>
                  <a:srgbClr val="1C06A2"/>
                </a:solidFill>
                <a:latin typeface="휴먼엑스포" pitchFamily="18" charset="-127"/>
                <a:ea typeface="휴먼엑스포" pitchFamily="18" charset="-127"/>
              </a:rPr>
              <a:t>월 현업 인터뷰 및 회의체 운영 방안은 </a:t>
            </a:r>
            <a:r>
              <a:rPr lang="en-US" altLang="ko-KR" sz="1600" u="sng" dirty="0" smtClean="0">
                <a:solidFill>
                  <a:srgbClr val="1C06A2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sz="1600" u="sng" dirty="0" smtClean="0">
                <a:solidFill>
                  <a:srgbClr val="1C06A2"/>
                </a:solidFill>
                <a:latin typeface="휴먼엑스포" pitchFamily="18" charset="-127"/>
                <a:ea typeface="휴먼엑스포" pitchFamily="18" charset="-127"/>
              </a:rPr>
              <a:t>차 인터뷰 후 상세 정의함</a:t>
            </a:r>
            <a:r>
              <a:rPr lang="en-US" altLang="ko-KR" sz="1600" u="sng" dirty="0" smtClean="0">
                <a:solidFill>
                  <a:srgbClr val="1C06A2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1600" u="sng" dirty="0">
              <a:solidFill>
                <a:srgbClr val="1C06A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프로젝트 자료실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5" y="778454"/>
            <a:ext cx="7164699" cy="3007736"/>
          </a:xfrm>
          <a:prstGeom prst="rect">
            <a:avLst/>
          </a:prstGeom>
        </p:spPr>
      </p:pic>
      <p:pic>
        <p:nvPicPr>
          <p:cNvPr id="23" name="그림 22" descr="착수단계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886" y="3286124"/>
            <a:ext cx="7358114" cy="30718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430048" y="30718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실행 단추: 뒤로 또는 이전 8">
            <a:hlinkClick r:id="rId5" action="ppaction://hlinksldjump" highlightClick="1"/>
          </p:cNvPr>
          <p:cNvSpPr/>
          <p:nvPr/>
        </p:nvSpPr>
        <p:spPr>
          <a:xfrm>
            <a:off x="8358214" y="500042"/>
            <a:ext cx="357190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건축21-종지"/>
          <p:cNvPicPr>
            <a:picLocks noChangeAspect="1" noChangeArrowheads="1"/>
          </p:cNvPicPr>
          <p:nvPr/>
        </p:nvPicPr>
        <p:blipFill>
          <a:blip r:embed="rId2" cstate="print"/>
          <a:srcRect b="34099"/>
          <a:stretch>
            <a:fillRect/>
          </a:stretch>
        </p:blipFill>
        <p:spPr bwMode="auto">
          <a:xfrm>
            <a:off x="0" y="2505075"/>
            <a:ext cx="3230563" cy="2868613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en-US" dirty="0" err="1" smtClean="0"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맺음말</a:t>
            </a:r>
            <a:endParaRPr lang="ko-KR" altLang="en-US" dirty="0"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459</Words>
  <Application>Microsoft Office PowerPoint</Application>
  <PresentationFormat>화면 슬라이드 쇼(4:3)</PresentationFormat>
  <Paragraphs>89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시스템 TF 발대식</vt:lpstr>
      <vt:lpstr>슬라이드 2</vt:lpstr>
      <vt:lpstr>프로젝트 개요</vt:lpstr>
      <vt:lpstr>시스템 TF 조직</vt:lpstr>
      <vt:lpstr>프로젝트 수행계획</vt:lpstr>
      <vt:lpstr>안내사항</vt:lpstr>
      <vt:lpstr>1주차 일정표(1차 인터뷰 일정 포함)</vt:lpstr>
      <vt:lpstr>슬라이드 8</vt:lpstr>
      <vt:lpstr>맺음말</vt:lpstr>
    </vt:vector>
  </TitlesOfParts>
  <Company>BlackEdition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김다혜</dc:creator>
  <cp:lastModifiedBy>user</cp:lastModifiedBy>
  <cp:revision>95</cp:revision>
  <dcterms:created xsi:type="dcterms:W3CDTF">2010-02-01T08:03:16Z</dcterms:created>
  <dcterms:modified xsi:type="dcterms:W3CDTF">2013-03-25T06:53:59Z</dcterms:modified>
</cp:coreProperties>
</file>