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21"/>
  </p:notesMasterIdLst>
  <p:handoutMasterIdLst>
    <p:handoutMasterId r:id="rId22"/>
  </p:handoutMasterIdLst>
  <p:sldIdLst>
    <p:sldId id="649" r:id="rId3"/>
    <p:sldId id="659" r:id="rId4"/>
    <p:sldId id="653" r:id="rId5"/>
    <p:sldId id="668" r:id="rId6"/>
    <p:sldId id="676" r:id="rId7"/>
    <p:sldId id="669" r:id="rId8"/>
    <p:sldId id="670" r:id="rId9"/>
    <p:sldId id="665" r:id="rId10"/>
    <p:sldId id="671" r:id="rId11"/>
    <p:sldId id="667" r:id="rId12"/>
    <p:sldId id="672" r:id="rId13"/>
    <p:sldId id="657" r:id="rId14"/>
    <p:sldId id="658" r:id="rId15"/>
    <p:sldId id="677" r:id="rId16"/>
    <p:sldId id="678" r:id="rId17"/>
    <p:sldId id="679" r:id="rId18"/>
    <p:sldId id="674" r:id="rId19"/>
    <p:sldId id="675" r:id="rId20"/>
  </p:sldIdLst>
  <p:sldSz cx="9906000" cy="6858000" type="A4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C8DCF0"/>
    <a:srgbClr val="003399"/>
    <a:srgbClr val="F5F5F5"/>
    <a:srgbClr val="0000CC"/>
    <a:srgbClr val="CCCC00"/>
    <a:srgbClr val="CCFF33"/>
    <a:srgbClr val="DC313A"/>
    <a:srgbClr val="FFFF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8897" autoAdjust="0"/>
    <p:restoredTop sz="99820" autoAdjust="0"/>
  </p:normalViewPr>
  <p:slideViewPr>
    <p:cSldViewPr>
      <p:cViewPr varScale="1">
        <p:scale>
          <a:sx n="112" d="100"/>
          <a:sy n="112" d="100"/>
        </p:scale>
        <p:origin x="1308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562" y="-84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0" cy="501015"/>
          </a:xfrm>
          <a:prstGeom prst="rect">
            <a:avLst/>
          </a:prstGeom>
        </p:spPr>
        <p:txBody>
          <a:bodyPr vert="horz" lIns="93150" tIns="46575" rIns="93150" bIns="465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1015"/>
          </a:xfrm>
          <a:prstGeom prst="rect">
            <a:avLst/>
          </a:prstGeom>
        </p:spPr>
        <p:txBody>
          <a:bodyPr vert="horz" lIns="93150" tIns="46575" rIns="93150" bIns="46575" rtlCol="0"/>
          <a:lstStyle>
            <a:lvl1pPr algn="r">
              <a:defRPr sz="1200"/>
            </a:lvl1pPr>
          </a:lstStyle>
          <a:p>
            <a:fld id="{420DC151-C450-4FEA-91B6-D6C8B235E901}" type="datetimeFigureOut">
              <a:rPr lang="ko-KR" altLang="en-US" smtClean="0"/>
              <a:pPr/>
              <a:t>2013-11-25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0" cy="501015"/>
          </a:xfrm>
          <a:prstGeom prst="rect">
            <a:avLst/>
          </a:prstGeom>
        </p:spPr>
        <p:txBody>
          <a:bodyPr vert="horz" lIns="93150" tIns="46575" rIns="93150" bIns="465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9" y="9517547"/>
            <a:ext cx="2984870" cy="501015"/>
          </a:xfrm>
          <a:prstGeom prst="rect">
            <a:avLst/>
          </a:prstGeom>
        </p:spPr>
        <p:txBody>
          <a:bodyPr vert="horz" lIns="93150" tIns="46575" rIns="93150" bIns="46575" rtlCol="0" anchor="b"/>
          <a:lstStyle>
            <a:lvl1pPr algn="r">
              <a:defRPr sz="1200"/>
            </a:lvl1pPr>
          </a:lstStyle>
          <a:p>
            <a:fld id="{45B8F4D1-0AF1-4B4D-AAD1-EC0A7CF02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6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0" cy="501015"/>
          </a:xfrm>
          <a:prstGeom prst="rect">
            <a:avLst/>
          </a:prstGeom>
        </p:spPr>
        <p:txBody>
          <a:bodyPr vert="horz" lIns="93150" tIns="46575" rIns="93150" bIns="465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1015"/>
          </a:xfrm>
          <a:prstGeom prst="rect">
            <a:avLst/>
          </a:prstGeom>
        </p:spPr>
        <p:txBody>
          <a:bodyPr vert="horz" lIns="93150" tIns="46575" rIns="93150" bIns="46575" rtlCol="0"/>
          <a:lstStyle>
            <a:lvl1pPr algn="r">
              <a:defRPr sz="1200"/>
            </a:lvl1pPr>
          </a:lstStyle>
          <a:p>
            <a:fld id="{AF4D8152-F8D6-411C-9FF8-76804C54B35E}" type="datetimeFigureOut">
              <a:rPr lang="ko-KR" altLang="en-US" smtClean="0"/>
              <a:pPr/>
              <a:t>2013-11-25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50888"/>
            <a:ext cx="54276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0" tIns="46575" rIns="93150" bIns="465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3150" tIns="46575" rIns="93150" bIns="465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0" cy="501015"/>
          </a:xfrm>
          <a:prstGeom prst="rect">
            <a:avLst/>
          </a:prstGeom>
        </p:spPr>
        <p:txBody>
          <a:bodyPr vert="horz" lIns="93150" tIns="46575" rIns="93150" bIns="465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0" cy="501015"/>
          </a:xfrm>
          <a:prstGeom prst="rect">
            <a:avLst/>
          </a:prstGeom>
        </p:spPr>
        <p:txBody>
          <a:bodyPr vert="horz" lIns="93150" tIns="46575" rIns="93150" bIns="46575" rtlCol="0" anchor="b"/>
          <a:lstStyle>
            <a:lvl1pPr algn="r">
              <a:defRPr sz="1200"/>
            </a:lvl1pPr>
          </a:lstStyle>
          <a:p>
            <a:fld id="{8BF273A6-4F9D-497E-A122-F5D9115544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3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56843" indent="-291094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64374" indent="-23287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30124" indent="-23287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95873" indent="-23287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61623" indent="-232875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3027373" indent="-232875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93122" indent="-232875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958872" indent="-232875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fld id="{407C20CC-5ADB-4A3E-B272-3333D24E4A94}" type="slidenum">
              <a:rPr lang="en-US" altLang="ko-KR" b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/>
              <a:t>2</a:t>
            </a:fld>
            <a:endParaRPr lang="en-US" altLang="ko-KR" b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0100" y="749300"/>
            <a:ext cx="5429250" cy="37592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240" y="4760204"/>
            <a:ext cx="5148496" cy="45086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45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슬라이드 번호 개체 틀 13"/>
          <p:cNvSpPr>
            <a:spLocks noGrp="1"/>
          </p:cNvSpPr>
          <p:nvPr>
            <p:ph type="sldNum" sz="quarter" idx="4"/>
          </p:nvPr>
        </p:nvSpPr>
        <p:spPr>
          <a:xfrm>
            <a:off x="4530784" y="6617245"/>
            <a:ext cx="854264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3006-5F06-413E-9E17-C5276E3212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261938" y="633413"/>
            <a:ext cx="9367837" cy="11493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1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8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89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261938" y="633413"/>
            <a:ext cx="9367837" cy="11493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0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3010942"/>
            <a:ext cx="89154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4488" y="1600201"/>
            <a:ext cx="9217024" cy="82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>
          <a:xfrm>
            <a:off x="4530784" y="6617245"/>
            <a:ext cx="854264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3006-5F06-413E-9E17-C5276E3212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113" y="781918"/>
            <a:ext cx="9364662" cy="2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err="1" smtClean="0"/>
              <a:t>가나다라</a:t>
            </a:r>
            <a:endParaRPr lang="en-US" altLang="ko-KR" dirty="0" smtClean="0"/>
          </a:p>
        </p:txBody>
      </p:sp>
      <p:sp>
        <p:nvSpPr>
          <p:cNvPr id="1132" name="Line 108"/>
          <p:cNvSpPr>
            <a:spLocks noChangeShapeType="1"/>
          </p:cNvSpPr>
          <p:nvPr/>
        </p:nvSpPr>
        <p:spPr bwMode="gray">
          <a:xfrm>
            <a:off x="265113" y="688256"/>
            <a:ext cx="9372600" cy="0"/>
          </a:xfrm>
          <a:prstGeom prst="line">
            <a:avLst/>
          </a:prstGeom>
          <a:noFill/>
          <a:ln w="12700">
            <a:solidFill>
              <a:srgbClr val="6666FF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 latinLnBrk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lang="ko-KR" altLang="en-US" sz="1200" b="1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1214" name="Text Box 190"/>
          <p:cNvSpPr txBox="1">
            <a:spLocks noChangeArrowheads="1"/>
          </p:cNvSpPr>
          <p:nvPr/>
        </p:nvSpPr>
        <p:spPr bwMode="gray">
          <a:xfrm>
            <a:off x="4873625" y="6661150"/>
            <a:ext cx="155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fld id="{43A87D8F-A420-48DA-BAE3-2940F276EE1F}" type="slidenum">
              <a:rPr lang="en-US" altLang="ko-KR" sz="1000" smtClean="0">
                <a:solidFill>
                  <a:srgbClr val="FFFFFF"/>
                </a:solidFill>
                <a:ea typeface="굴림" panose="020B0600000101010101" pitchFamily="50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z="1000" smtClean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218" name="Text Box 194"/>
          <p:cNvSpPr txBox="1">
            <a:spLocks noChangeArrowheads="1"/>
          </p:cNvSpPr>
          <p:nvPr/>
        </p:nvSpPr>
        <p:spPr bwMode="gray">
          <a:xfrm>
            <a:off x="7508875" y="6675438"/>
            <a:ext cx="16637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b="1">
                <a:solidFill>
                  <a:srgbClr val="FFFFFF"/>
                </a:solidFill>
              </a:rPr>
              <a:t>© Copyright IBM Corporation 2008</a:t>
            </a:r>
          </a:p>
        </p:txBody>
      </p:sp>
      <p:pic>
        <p:nvPicPr>
          <p:cNvPr id="1034" name="Picture 195" descr="IBM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03" r="5492" b="-702"/>
          <a:stretch>
            <a:fillRect/>
          </a:stretch>
        </p:blipFill>
        <p:spPr bwMode="gray">
          <a:xfrm>
            <a:off x="9220200" y="6554788"/>
            <a:ext cx="5619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54"/>
          <p:cNvSpPr>
            <a:spLocks noGrp="1" noChangeArrowheads="1"/>
          </p:cNvSpPr>
          <p:nvPr>
            <p:ph type="title"/>
          </p:nvPr>
        </p:nvSpPr>
        <p:spPr bwMode="gray">
          <a:xfrm>
            <a:off x="261938" y="332656"/>
            <a:ext cx="78914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text </a:t>
            </a:r>
            <a:r>
              <a:rPr lang="ko-KR" altLang="en-US" smtClean="0"/>
              <a:t>가나다라</a:t>
            </a:r>
          </a:p>
        </p:txBody>
      </p:sp>
      <p:pic>
        <p:nvPicPr>
          <p:cNvPr id="1038" name="Picture 201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6553200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6416823"/>
            <a:ext cx="9906000" cy="36513"/>
          </a:xfrm>
          <a:prstGeom prst="rect">
            <a:avLst/>
          </a:prstGeom>
          <a:gradFill rotWithShape="1">
            <a:gsLst>
              <a:gs pos="0">
                <a:srgbClr val="009999">
                  <a:alpha val="0"/>
                </a:srgbClr>
              </a:gs>
              <a:gs pos="50000">
                <a:srgbClr val="009999">
                  <a:gamma/>
                  <a:shade val="46275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 latinLnBrk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3200" b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2819" y="6468523"/>
            <a:ext cx="1328279" cy="37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90"/>
          <p:cNvSpPr txBox="1">
            <a:spLocks noChangeArrowheads="1"/>
          </p:cNvSpPr>
          <p:nvPr userDrawn="1"/>
        </p:nvSpPr>
        <p:spPr bwMode="gray">
          <a:xfrm>
            <a:off x="5085457" y="6597352"/>
            <a:ext cx="155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A87D8F-A420-48DA-BAE3-2940F276EE1F}" type="slidenum">
              <a:rPr lang="en-US" altLang="ko-KR" sz="1000">
                <a:solidFill>
                  <a:schemeClr val="bg1"/>
                </a:solidFill>
                <a:ea typeface="굴림" panose="020B0600000101010101" pitchFamily="50" charset="-127"/>
              </a:rPr>
              <a:pPr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‹#›</a:t>
            </a:fld>
            <a:endParaRPr lang="en-US" altLang="ko-KR" sz="1000" dirty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sp>
        <p:nvSpPr>
          <p:cNvPr id="28" name="슬라이드 번호 개체 틀 13"/>
          <p:cNvSpPr txBox="1">
            <a:spLocks/>
          </p:cNvSpPr>
          <p:nvPr userDrawn="1"/>
        </p:nvSpPr>
        <p:spPr>
          <a:xfrm>
            <a:off x="4530784" y="6617245"/>
            <a:ext cx="854264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9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1E3006-5F06-413E-9E17-C5276E3212CD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76" y="6465188"/>
            <a:ext cx="1370531" cy="3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1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4" r:id="rId3"/>
    <p:sldLayoutId id="214748366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굴림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굴림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굴림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굴림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굴림" charset="-127"/>
          <a:cs typeface="Arial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굴림" charset="-127"/>
          <a:cs typeface="Arial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굴림" charset="-127"/>
          <a:cs typeface="Arial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굴림" charset="-127"/>
          <a:cs typeface="Arial" charset="0"/>
        </a:defRPr>
      </a:lvl9pPr>
    </p:titleStyle>
    <p:bodyStyle>
      <a:lvl1pPr marL="342900" indent="-342900" algn="just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anose="05000000000000000000" pitchFamily="2" charset="2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ea"/>
          <a:ea typeface="가는각진제목체" pitchFamily="18" charset="-127"/>
        </a:defRPr>
      </a:lvl2pPr>
      <a:lvl3pPr marL="9144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ea"/>
          <a:ea typeface="가는각진제목체" pitchFamily="18" charset="-127"/>
        </a:defRPr>
      </a:lvl3pPr>
      <a:lvl4pPr marL="1371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ea"/>
          <a:ea typeface="가는각진제목체" pitchFamily="18" charset="-127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가는각진제목체" pitchFamily="18" charset="-127"/>
        </a:defRPr>
      </a:lvl5pPr>
      <a:lvl6pPr marL="2286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가는각진제목체" pitchFamily="18" charset="-127"/>
        </a:defRPr>
      </a:lvl6pPr>
      <a:lvl7pPr marL="27432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가는각진제목체" pitchFamily="18" charset="-127"/>
        </a:defRPr>
      </a:lvl7pPr>
      <a:lvl8pPr marL="32004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가는각진제목체" pitchFamily="18" charset="-127"/>
        </a:defRPr>
      </a:lvl8pPr>
      <a:lvl9pPr marL="3657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가는각진제목체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09096" y="2709037"/>
            <a:ext cx="6623674" cy="1202238"/>
          </a:xfrm>
          <a:prstGeom prst="rect">
            <a:avLst/>
          </a:prstGeom>
          <a:noFill/>
        </p:spPr>
        <p:txBody>
          <a:bodyPr wrap="none" lIns="71988" tIns="35994" rIns="43193" bIns="35994" rtlCol="0" anchor="b">
            <a:noAutofit/>
          </a:bodyPr>
          <a:lstStyle/>
          <a:p>
            <a:pPr algn="r"/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AP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시스템 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ERP </a:t>
            </a:r>
            <a:r>
              <a:rPr lang="ko-KR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구축</a:t>
            </a:r>
            <a:endParaRPr lang="en-US" altLang="ko-KR" sz="20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algn="r"/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Functional </a:t>
            </a:r>
            <a:r>
              <a:rPr lang="en-US" altLang="ko-KR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Design : </a:t>
            </a:r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HRM</a:t>
            </a:r>
            <a:r>
              <a:rPr lang="en-US" altLang="ko-KR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en-US" altLang="ko-KR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en-US" altLang="ko-KR" sz="24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[EMP] </a:t>
            </a:r>
            <a:r>
              <a:rPr lang="ko-KR" altLang="en-US" sz="2400" b="1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채용관리</a:t>
            </a:r>
            <a:endParaRPr lang="ko-KR" altLang="en-US" sz="2400" b="1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904" y="4580944"/>
            <a:ext cx="2447880" cy="431979"/>
          </a:xfrm>
          <a:prstGeom prst="rect">
            <a:avLst/>
          </a:prstGeom>
          <a:noFill/>
        </p:spPr>
        <p:txBody>
          <a:bodyPr wrap="none" lIns="71988" tIns="35994" rIns="43193" bIns="35994" rtlCol="0" anchor="ctr">
            <a:noAutofit/>
          </a:bodyPr>
          <a:lstStyle/>
          <a:p>
            <a:pPr algn="r"/>
            <a:r>
              <a:rPr lang="en-US" altLang="ko-KR" sz="1600" i="1" dirty="0" smtClean="0">
                <a:solidFill>
                  <a:prstClr val="black"/>
                </a:solidFill>
              </a:rPr>
              <a:t>21.Jun, </a:t>
            </a:r>
            <a:r>
              <a:rPr lang="en-US" altLang="ko-KR" sz="1600" i="1" dirty="0">
                <a:solidFill>
                  <a:prstClr val="black"/>
                </a:solidFill>
              </a:rPr>
              <a:t>2013</a:t>
            </a:r>
            <a:endParaRPr lang="ko-KR" altLang="en-US" sz="1600" i="1" dirty="0">
              <a:solidFill>
                <a:prstClr val="black"/>
              </a:solidFill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794" y="4004973"/>
            <a:ext cx="9904413" cy="143993"/>
          </a:xfrm>
          <a:prstGeom prst="rect">
            <a:avLst/>
          </a:prstGeom>
          <a:gradFill rotWithShape="1">
            <a:gsLst>
              <a:gs pos="0">
                <a:srgbClr val="009999">
                  <a:alpha val="0"/>
                </a:srgbClr>
              </a:gs>
              <a:gs pos="50000">
                <a:srgbClr val="009999">
                  <a:gamma/>
                  <a:shade val="46275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lnSpc>
                <a:spcPct val="130000"/>
              </a:lnSpc>
              <a:spcBef>
                <a:spcPct val="0"/>
              </a:spcBef>
              <a:defRPr/>
            </a:pPr>
            <a:endParaRPr kumimoji="1" lang="ko-KR" altLang="en-US" sz="3199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3" y="117164"/>
            <a:ext cx="1328066" cy="37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4" y="2873808"/>
            <a:ext cx="1666608" cy="110472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57896" y="5444902"/>
            <a:ext cx="1774874" cy="86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prstClr val="black"/>
                </a:solidFill>
              </a:rPr>
              <a:t> ERP </a:t>
            </a:r>
            <a:r>
              <a:rPr lang="ko-KR" altLang="en-US" dirty="0">
                <a:solidFill>
                  <a:prstClr val="black"/>
                </a:solidFill>
              </a:rPr>
              <a:t>구축</a:t>
            </a:r>
            <a:r>
              <a:rPr lang="en-US" altLang="ko-KR" dirty="0">
                <a:solidFill>
                  <a:prstClr val="black"/>
                </a:solidFill>
              </a:rPr>
              <a:t> TFT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76" y="156346"/>
            <a:ext cx="1370531" cy="3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08358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건강정보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외국어능력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수상경력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자격 및 면허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특정능력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해외여행기록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지원동기 입력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추가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해당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grid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내용 추가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삭제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row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삭제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현재 화면 내용 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[Previous]: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이전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[Next]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다음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없음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건강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건강정보 및 언어능력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[Grid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grdData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수상내역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수상내역 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[Grid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grdData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자격내역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자격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내역 저장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특정능력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특정능력 저장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[Grid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grdData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해외여행내역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해외여행 내역 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동기내역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채용동기내역 저장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78933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EMP_003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입사지원서 작성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EMP_1000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556792"/>
            <a:ext cx="641777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5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08358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건강정보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외국어능력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수상경력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자격 및 면허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특정능력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해외여행기록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지원동기 입력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추가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해당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grid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내용 추가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삭제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row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삭제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현재 화면 내용 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[Previous]: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이전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[Next]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다음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없음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건강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건강정보 및 언어능력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[Grid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grdData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수상내역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수상내역 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[Grid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grdData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자격내역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자격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내역 저장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특정능력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특정능력 저장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[Grid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grdData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해외여행내역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해외여행 내역 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동기내역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채용동기내역 저장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55278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EMP_003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입사지원서 </a:t>
                      </a:r>
                      <a:r>
                        <a:rPr lang="ko-KR" altLang="en-US" sz="1000" b="0" i="0" u="none" strike="noStrike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EMP_1000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556793"/>
            <a:ext cx="644061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41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77919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업무 경력 입력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추가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하단의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Grid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추가 및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 보유기술란이 변경된다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현재 화면사항 저장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삭제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경력삭제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없음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[Grid : grdData_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경력기술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=&gt;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이전 근무 회사정보 저장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[Form : </a:t>
                      </a:r>
                      <a:r>
                        <a:rPr kumimoji="0" lang="en-US" altLang="ko-KR" sz="9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보유기술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=&gt;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 및 보유기술 저장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234065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EMP_004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경력기술서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EMP_1000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556792"/>
            <a:ext cx="6685441" cy="31941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48" y="4077072"/>
            <a:ext cx="5040560" cy="21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5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9812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자기소개 입력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현재 화면내용 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제출하기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제출하기를 하면 수정할 수 없음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      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없음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성장과정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성장과정을 저장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장점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장점을 저장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보완점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보완점을 저장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성장과정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보완점을 저장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제출하기를 하면 최종 입사지원이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완료가 됩니다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05462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EMP_004</a:t>
                      </a: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 소개서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EMP_1000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628801"/>
            <a:ext cx="640351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2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53351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면접결과를 입력하고 채용확정 시 관련정보를 사원정보로 이관할 수 있다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</a:t>
                      </a: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조회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공고내역의 응시자 목록 조회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합격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응시자의 서류 합격 처리 및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합격메일 발송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불합격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응시자의 서류 불합격 처리 및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불합격메일 발송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출력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응시자의 입사지원서 출력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작성중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응시자의 서류상태를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작성중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“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상태로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변경하여 응시자가 지원서를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수정할 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있도록 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제출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응시자의 서류상태를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제출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＂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상태로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변경하여 응시자가 지원서를 수정할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 없도록 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[URL]: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입사지원서 수정용 보안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URL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생성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닫기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화면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닫음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      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-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공고제목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모집부문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경력구분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상태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이름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</a:t>
                      </a: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Remarks</a:t>
                      </a:r>
                      <a:endParaRPr kumimoji="0" lang="en-US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727" t="14693" r="6832" b="49882"/>
          <a:stretch/>
        </p:blipFill>
        <p:spPr>
          <a:xfrm>
            <a:off x="488504" y="1556792"/>
            <a:ext cx="6336704" cy="1368152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36032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EMP_006</a:t>
                      </a: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서류전형관리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합격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불합격 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EMP_1050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-567"/>
          <a:stretch/>
        </p:blipFill>
        <p:spPr>
          <a:xfrm>
            <a:off x="488504" y="3068960"/>
            <a:ext cx="3888432" cy="25094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55" r="-567" b="-55"/>
          <a:stretch/>
        </p:blipFill>
        <p:spPr>
          <a:xfrm>
            <a:off x="3152800" y="3799872"/>
            <a:ext cx="3888432" cy="25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34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88127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면접결과를 입력하고 채용확정 시 관련정보를 사원정보로 이관할 수 있다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</a:t>
                      </a: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조회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공고내역의 응시자 목록 조회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합격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응시자의 서류 합격 처리 및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합격메일 발송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불합격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응시자의 서류 불합격 처리 및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불합격메일 발송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출력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응시자의 입사지원서 출력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작성중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응시자의 서류상태를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작성중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“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상태로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변경하여 응시자가 지원서를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수정할 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있도록 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제출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응시자의 서류상태를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제출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＂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상태로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변경하여 응시자가 지원서를 수정할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 없도록 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[URL]: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입사지원서 수정용 보안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URL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생성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닫기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화면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닫음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      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-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공고제목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모집부문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경력구분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상태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이름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</a:t>
                      </a: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Remarks</a:t>
                      </a:r>
                      <a:endParaRPr kumimoji="0" lang="en-US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727" t="14693" r="6832" b="49882"/>
          <a:stretch/>
        </p:blipFill>
        <p:spPr>
          <a:xfrm>
            <a:off x="488504" y="1556792"/>
            <a:ext cx="6336704" cy="13681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36245" t="15077" r="5433" b="5832"/>
          <a:stretch/>
        </p:blipFill>
        <p:spPr>
          <a:xfrm>
            <a:off x="2364452" y="2996952"/>
            <a:ext cx="4460756" cy="3240360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53001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EMP_006</a:t>
                      </a: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서류전형관리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입사지원서 출력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EMP_1050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21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17782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면접결과를 입력하고 채용확정 시 관련정보를 사원정보로 이관할 수 있다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</a:t>
                      </a: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조회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공고내역의 응시자 목록 조회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합격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응시자의 서류 합격 처리 및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합격메일 발송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불합격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응시자의 서류 불합격 처리 및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불합격메일 발송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출력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응시자의 입사지원서 출력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작성중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응시자의 서류상태를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작성중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“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상태로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변경하여 응시자가 지원서를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수정할 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있도록 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제출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응시자의 서류상태를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제출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＂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상태로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변경하여 응시자가 지원서를 수정할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 없도록 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[URL]: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입사지원서 수정용 보안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URL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생성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닫기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화면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닫음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      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-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공고제목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모집부문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경력구분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상태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이름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입사지원자 등록 정보로 로그인해야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수정할 수 있음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727" t="14693" r="6832" b="49882"/>
          <a:stretch/>
        </p:blipFill>
        <p:spPr>
          <a:xfrm>
            <a:off x="488504" y="1556792"/>
            <a:ext cx="6336704" cy="1368152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11055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EMP_006</a:t>
                      </a: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서류전형관리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입사지원서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EMP_1050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533" t="13309" r="7023" b="2578"/>
          <a:stretch/>
        </p:blipFill>
        <p:spPr>
          <a:xfrm>
            <a:off x="1496616" y="3374578"/>
            <a:ext cx="5477942" cy="28083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31184" t="44808" r="32598" b="35461"/>
          <a:stretch/>
        </p:blipFill>
        <p:spPr>
          <a:xfrm>
            <a:off x="2831431" y="2996952"/>
            <a:ext cx="2808312" cy="815321"/>
          </a:xfrm>
          <a:prstGeom prst="rect">
            <a:avLst/>
          </a:prstGeom>
        </p:spPr>
      </p:pic>
      <p:sp>
        <p:nvSpPr>
          <p:cNvPr id="12" name="사각형 설명선 11"/>
          <p:cNvSpPr/>
          <p:nvPr/>
        </p:nvSpPr>
        <p:spPr bwMode="auto">
          <a:xfrm>
            <a:off x="651856" y="3158554"/>
            <a:ext cx="1512168" cy="432048"/>
          </a:xfrm>
          <a:prstGeom prst="wedgeRectCallout">
            <a:avLst>
              <a:gd name="adj1" fmla="val 88447"/>
              <a:gd name="adj2" fmla="val 1685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  <a:cs typeface="Arial" charset="0"/>
              </a:rPr>
              <a:t>헤드헌터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  <a:cs typeface="Arial" charset="0"/>
              </a:rPr>
              <a:t> 또는 입사지원서 내용 수정용 보안 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  <a:cs typeface="Arial" charset="0"/>
              </a:rPr>
              <a:t>URL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091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0094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면접결과를 입력하고 채용확정 시 관련정보를 사원정보로 이관할 수 있다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차면접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차 면접 결과 등록 창 열기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[2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차면접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2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차 면접 결과 등록 창 열기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채용확정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채용확정 결과 등록 창 열기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채용취소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채용취소 결과 등록 창 열기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      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없음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면접대상자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</a:t>
                      </a:r>
                      <a:b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면접 대상자 정보 표시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결과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</a:t>
                      </a:r>
                      <a:b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면접 결과 정보 표시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96073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EMP_005</a:t>
                      </a: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면접진행관리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EMP_1050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2420887"/>
            <a:ext cx="6480720" cy="31199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60" y="1556792"/>
            <a:ext cx="2304256" cy="953485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 bwMode="auto">
          <a:xfrm>
            <a:off x="2576736" y="1988839"/>
            <a:ext cx="1296144" cy="432048"/>
          </a:xfrm>
          <a:prstGeom prst="wedgeRectCallout">
            <a:avLst>
              <a:gd name="adj1" fmla="val 87755"/>
              <a:gd name="adj2" fmla="val 9777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  <a:cs typeface="Arial" charset="0"/>
              </a:rPr>
              <a:t>단계별로 결과등록</a:t>
            </a:r>
            <a:endParaRPr kumimoji="0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000" b="1" smtClean="0">
                <a:latin typeface="Arial" charset="0"/>
                <a:ea typeface="돋움" pitchFamily="50" charset="-127"/>
                <a:cs typeface="Arial" charset="0"/>
              </a:rPr>
              <a:t>화면 </a:t>
            </a:r>
            <a:r>
              <a:rPr lang="en-US" altLang="ko-KR" sz="1000" b="1" dirty="0" smtClean="0">
                <a:latin typeface="Arial" charset="0"/>
                <a:ea typeface="돋움" pitchFamily="50" charset="-127"/>
                <a:cs typeface="Arial" charset="0"/>
              </a:rPr>
              <a:t>Open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92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11919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면접결과를 입력하고 채용확정 시 관련정보를 사원정보로 이관할 수 있다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확인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입력한 결과 내역을 저장하고 화면닫음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취소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입력정보를 저장하지않고 화면 닫음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      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-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면접대상자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면접 대상자 정보 표시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결과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면접 결과 정보를 입력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첨부파일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면접 및 채용과정에서 참고할 파일을 등록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채용확정에 대하여 확인 처리 시에는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사원정보가 자동으로 생성됨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21640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EMP_006</a:t>
                      </a: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면접진행관리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EMP_1050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484784"/>
            <a:ext cx="6469042" cy="17281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720" y="3267015"/>
            <a:ext cx="3002215" cy="9395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20" y="5292900"/>
            <a:ext cx="3002215" cy="9253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720" y="4293096"/>
            <a:ext cx="3005246" cy="917686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 bwMode="auto">
          <a:xfrm>
            <a:off x="560512" y="3429000"/>
            <a:ext cx="1296144" cy="432048"/>
          </a:xfrm>
          <a:prstGeom prst="wedgeRectCallout">
            <a:avLst>
              <a:gd name="adj1" fmla="val 88447"/>
              <a:gd name="adj2" fmla="val 1685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  <a:cs typeface="Arial" charset="0"/>
              </a:rPr>
              <a:t>2</a:t>
            </a:r>
            <a:r>
              <a:rPr kumimoji="0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  <a:cs typeface="Arial" charset="0"/>
              </a:rPr>
              <a:t>차 면접 결과등록 조건</a:t>
            </a: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560603" y="4365104"/>
            <a:ext cx="1296144" cy="432048"/>
          </a:xfrm>
          <a:prstGeom prst="wedgeRectCallout">
            <a:avLst>
              <a:gd name="adj1" fmla="val 88447"/>
              <a:gd name="adj2" fmla="val 1685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  <a:cs typeface="Arial" charset="0"/>
              </a:rPr>
              <a:t>채용확정 결과등록 조건</a:t>
            </a:r>
          </a:p>
        </p:txBody>
      </p:sp>
      <p:sp>
        <p:nvSpPr>
          <p:cNvPr id="13" name="사각형 설명선 12"/>
          <p:cNvSpPr/>
          <p:nvPr/>
        </p:nvSpPr>
        <p:spPr bwMode="auto">
          <a:xfrm>
            <a:off x="560694" y="5301208"/>
            <a:ext cx="1296144" cy="432048"/>
          </a:xfrm>
          <a:prstGeom prst="wedgeRectCallout">
            <a:avLst>
              <a:gd name="adj1" fmla="val 88447"/>
              <a:gd name="adj2" fmla="val 1685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  <a:cs typeface="Arial" charset="0"/>
              </a:rPr>
              <a:t>채용취소 결과등록 조건</a:t>
            </a:r>
          </a:p>
        </p:txBody>
      </p:sp>
      <p:sp>
        <p:nvSpPr>
          <p:cNvPr id="14" name="사각형 설명선 13"/>
          <p:cNvSpPr/>
          <p:nvPr/>
        </p:nvSpPr>
        <p:spPr bwMode="auto">
          <a:xfrm>
            <a:off x="7257256" y="4778734"/>
            <a:ext cx="1296144" cy="432048"/>
          </a:xfrm>
          <a:prstGeom prst="wedgeRectCallout">
            <a:avLst>
              <a:gd name="adj1" fmla="val 88447"/>
              <a:gd name="adj2" fmla="val 1685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  <a:cs typeface="Arial" charset="0"/>
              </a:rPr>
              <a:t>중복응시자 파악 </a:t>
            </a:r>
            <a:r>
              <a:rPr kumimoji="0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  <a:cs typeface="Arial" charset="0"/>
              </a:rPr>
              <a:t>기능 필요</a:t>
            </a:r>
          </a:p>
        </p:txBody>
      </p:sp>
      <p:sp>
        <p:nvSpPr>
          <p:cNvPr id="15" name="사각형 설명선 14"/>
          <p:cNvSpPr/>
          <p:nvPr/>
        </p:nvSpPr>
        <p:spPr bwMode="auto">
          <a:xfrm>
            <a:off x="7257256" y="5292900"/>
            <a:ext cx="1296144" cy="432048"/>
          </a:xfrm>
          <a:prstGeom prst="wedgeRectCallout">
            <a:avLst>
              <a:gd name="adj1" fmla="val 88447"/>
              <a:gd name="adj2" fmla="val 1685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  <a:cs typeface="Arial" charset="0"/>
              </a:rPr>
              <a:t>이메일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  <a:cs typeface="Arial" charset="0"/>
              </a:rPr>
              <a:t> 발송여부</a:t>
            </a:r>
            <a:endParaRPr kumimoji="0" lang="en-US" altLang="ko-KR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000" b="1" smtClean="0">
                <a:latin typeface="Arial" charset="0"/>
                <a:ea typeface="돋움" pitchFamily="50" charset="-127"/>
                <a:cs typeface="Arial" charset="0"/>
              </a:rPr>
              <a:t>파악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55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gray">
          <a:xfrm>
            <a:off x="295275" y="127518"/>
            <a:ext cx="89154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200" dirty="0" smtClean="0">
                <a:solidFill>
                  <a:srgbClr val="000000"/>
                </a:solidFill>
                <a:ea typeface="굴림" panose="020B0600000101010101" pitchFamily="50" charset="-127"/>
              </a:rPr>
              <a:t>Functional Design &gt; Summary &amp; Workflow</a:t>
            </a:r>
          </a:p>
        </p:txBody>
      </p:sp>
      <p:graphicFrame>
        <p:nvGraphicFramePr>
          <p:cNvPr id="3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35353"/>
              </p:ext>
            </p:extLst>
          </p:nvPr>
        </p:nvGraphicFramePr>
        <p:xfrm>
          <a:off x="272480" y="1628800"/>
          <a:ext cx="9361040" cy="4695331"/>
        </p:xfrm>
        <a:graphic>
          <a:graphicData uri="http://schemas.openxmlformats.org/drawingml/2006/table">
            <a:tbl>
              <a:tblPr/>
              <a:tblGrid>
                <a:gridCol w="3380555"/>
                <a:gridCol w="4285835"/>
                <a:gridCol w="595079"/>
                <a:gridCol w="1099571"/>
              </a:tblGrid>
              <a:tr h="2880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Work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Flow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Request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&amp;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Remark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구분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내용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426767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Site URL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접속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 조회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-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 조회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-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지원자 등록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응시내용 신청 및 수정 선택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지원자 등록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신규 지원자의 경우 약관 동의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성명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주민번호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E-Mail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주소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비밀번호 입력 후 신청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응시자 로그인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성명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주민번호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비밀번호로 로그인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54000" marB="54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Site URL</a:t>
                      </a:r>
                      <a:endParaRPr kumimoji="0" lang="ko-KR" altLang="en-US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- http://</a:t>
                      </a:r>
                      <a:r>
                        <a:rPr kumimoji="0" lang="en-US" altLang="ko-KR" sz="10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recruit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.apsystem.co.kr/recruit_view.aspx</a:t>
                      </a: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응시자 구분 정보</a:t>
                      </a: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응시자는 지원자 등록 후 입사지원서 작성 가능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</a:t>
                      </a:r>
                      <a:r>
                        <a:rPr kumimoji="0" lang="ko-KR" altLang="en-US" sz="10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채용공고별처리</a:t>
                      </a: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채용공고별로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조회 후 신청하므로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채용공고번호가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Master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kery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가 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응시자 로그인</a:t>
                      </a: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기존 응시자의 경우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: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수정모드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신규 응시자의 경우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신규모드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5. </a:t>
                      </a:r>
                      <a:r>
                        <a:rPr kumimoji="0" lang="ko-KR" altLang="en-US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응시자 입사지원서 작성</a:t>
                      </a: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응시자는 탭별 화면에서 저장한 후 최종 자기소개서 하단의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제출하기 전까지는 입사지원서의 수정이 가능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제출한 후에는 조회만 가능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54000" marB="54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Input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Data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4138" marR="0" lvl="0" indent="-84138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채용공고번호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84138" marR="0" lvl="0" indent="-84138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응시자명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84138" marR="0" lvl="0" indent="-84138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주민번호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84138" marR="0" lvl="0" indent="-84138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비밀번호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284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Master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Data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4138" marR="0" lvl="0" indent="-841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채용공고번호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680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Output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Data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4138" marR="0" lvl="0" indent="-84138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공고별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응시번호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84138" marR="0" lvl="0" indent="-84138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인적사항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학력사항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병역사항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가족사항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건강정보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외국어능력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수상경력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자격 및 면허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특정능력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해외여행기록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지원동기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46634"/>
              </p:ext>
            </p:extLst>
          </p:nvPr>
        </p:nvGraphicFramePr>
        <p:xfrm>
          <a:off x="272480" y="764704"/>
          <a:ext cx="9361040" cy="792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066"/>
                <a:gridCol w="1349119"/>
                <a:gridCol w="907588"/>
                <a:gridCol w="2526532"/>
                <a:gridCol w="858529"/>
                <a:gridCol w="1300060"/>
                <a:gridCol w="588705"/>
                <a:gridCol w="993441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EMP_PI_001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Proc.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 확인 및 응시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Grid &amp; Free Form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2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EMP_FNC_PI_001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FNC_PI_LIST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EMP_1000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2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　</a:t>
                      </a:r>
                      <a:r>
                        <a:rPr lang="ko-KR" altLang="en-US" sz="1000" i="1" u="sng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채용공고 확인 및 응시</a:t>
                      </a:r>
                      <a:endParaRPr lang="ko-KR" altLang="en-US" sz="1000" b="0" i="1" u="sng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9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30846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 내용 참조 조회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입사지원하기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Menu Item</a:t>
                      </a:r>
                      <a:r>
                        <a:rPr kumimoji="0" lang="ko-KR" altLang="en-US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채용정보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초기 화면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 리스트로 이동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없음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채용정보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회사의 채용관련 정보를 게시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  <a:b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- 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채용정보 부분에 대한 구성 및 디자인은 인사팀에서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HTML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로 작성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혹은 제작 의뢰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한 파일을 적용한다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96939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HR_EMP_121</a:t>
                      </a: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채용정보 </a:t>
                      </a: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HR_EMP_121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556792"/>
            <a:ext cx="640375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08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95398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 내용 참조 조회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입사지원하기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입사지원하기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해당 채용공고로 입사지원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목록으로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 리스트로 이동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지원자등록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신규 지원자 등록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입사지원서작성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기존 입사지원서 수정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입사지원서 삭제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기존 입사지원서 삭제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비밀번호찾기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지원자 로그인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비밀번호찾기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없음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 Sub Form : ]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채용공고내용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  <a:b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-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신규응시자의 경우는 지원자를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등록해야함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67293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HR_EMP_121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 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HR_EMP_121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7" y="1556792"/>
            <a:ext cx="4464496" cy="10608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82" y="2780928"/>
            <a:ext cx="4854038" cy="33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9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74009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 등록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</a:t>
                      </a: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조회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등록된 채용공고내역을 조회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추가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채용공고 신규 등록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등록된 채용공고내역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새로고침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다시조회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삭제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 삭제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 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닫기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수정된 내용을 취소하고 화면을 닫음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      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-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게시기간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 공고 내역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공고 마스터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공고내용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모집부문 및 게시용 첨부파일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5450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EMP_000</a:t>
                      </a: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HRM_8100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832" t="19885" r="7386" b="54508"/>
          <a:stretch/>
        </p:blipFill>
        <p:spPr>
          <a:xfrm>
            <a:off x="488504" y="1628801"/>
            <a:ext cx="6336704" cy="10081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6279" t="18847" r="7386" b="6385"/>
          <a:stretch/>
        </p:blipFill>
        <p:spPr>
          <a:xfrm>
            <a:off x="488504" y="2996952"/>
            <a:ext cx="6336704" cy="29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19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04184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응시자를 등록하고 삭제하거나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비밀번호를 찾을 수 있다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입사지원하기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해당 채용공고로 입사지원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목록으로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 리스트로 이동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지원자등록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신규 지원자 등록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입사지원서작성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수정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기존 입사지원서 수정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입사지원서 삭제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기존 입사지원서 삭제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비밀번호찾기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지원자 로그인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비밀번호찾기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없음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 Sub Form : ]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채용공고내용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  <a:b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-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신규응시자의 경우는 지원자를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등록해야함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52184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EMP_001</a:t>
                      </a: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응시자 등록 및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Grid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en-US" altLang="ko-KR" sz="1000" u="none" strike="noStrike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frm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556792"/>
            <a:ext cx="5597237" cy="3096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621" y="4653136"/>
            <a:ext cx="3096478" cy="15011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52" y="4991488"/>
            <a:ext cx="2050480" cy="10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4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57974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정보관리 규정에 대한 동의 및 지원자 신규 등록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Buttons</a:t>
                      </a:r>
                      <a:r>
                        <a:rPr kumimoji="0" lang="ko-KR" altLang="en-US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동의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채용정보동의안 동의</a:t>
                      </a:r>
                      <a:b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동의안함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채용정보동의안 동의 안함 일 경우 응시진행이 되지 않음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작성완료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등록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없음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개인정보동의서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지원자 등록 정보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  <a:b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-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만약 비밀번호를 분실시 등록한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E-Mail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을 이용해서 비밀번호 발급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89445"/>
              </p:ext>
            </p:extLst>
          </p:nvPr>
        </p:nvGraphicFramePr>
        <p:xfrm>
          <a:off x="272976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EMP_001</a:t>
                      </a: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 동의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Grid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en-US" altLang="ko-KR" sz="1000" u="none" strike="noStrike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frm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556792"/>
            <a:ext cx="4818682" cy="36462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5204270"/>
            <a:ext cx="3645231" cy="105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4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51981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인적사항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학력사항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병역사항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경력사항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가족사항 등록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</a:t>
                      </a: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이미지등록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팝업창이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뜨면서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파일업로드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(1M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이하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)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추가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경력사항 추가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삭제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행 삭제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없음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인적사항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기본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인적사항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입력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[Form: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frmImage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사진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=&gt;photo file upload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학력사항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학력사항 입력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병역사항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병역사항 입력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[Grid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grdData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경력사항 입력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가족사항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가족사항 입력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해당 채용공고의 내용이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뿌려짐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제약조건 탭으로 이루어진 화면은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상단의 저장버튼을 눌러야만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해당 탭의 내용이 저장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57156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EMP_002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입사지원서 작성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EMP_1000</a:t>
                      </a: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772816"/>
            <a:ext cx="634920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87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8503"/>
            <a:ext cx="9309100" cy="430887"/>
          </a:xfrm>
          <a:noFill/>
        </p:spPr>
        <p:txBody>
          <a:bodyPr tIns="45720" bIns="45720" anchor="b"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Design &gt; Window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1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51981"/>
              </p:ext>
            </p:extLst>
          </p:nvPr>
        </p:nvGraphicFramePr>
        <p:xfrm>
          <a:off x="272480" y="1124744"/>
          <a:ext cx="9361040" cy="5184575"/>
        </p:xfrm>
        <a:graphic>
          <a:graphicData uri="http://schemas.openxmlformats.org/drawingml/2006/table">
            <a:tbl>
              <a:tblPr/>
              <a:tblGrid>
                <a:gridCol w="864096"/>
                <a:gridCol w="5904656"/>
                <a:gridCol w="2592288"/>
              </a:tblGrid>
              <a:tr h="312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Summary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인적사항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학력사항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병역사항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경력사항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가족사항 등록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Description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724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      </a:t>
                      </a:r>
                      <a:endParaRPr kumimoji="0" lang="ko-KR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1. Command Buttons</a:t>
                      </a:r>
                      <a:r>
                        <a:rPr kumimoji="0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이미지등록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팝업창이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뜨면서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파일업로드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(1M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이하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)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추가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경력사항 추가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삭제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선택된 행 삭제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2. Search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없음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3. Data Areas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인적사항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기본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인적사항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입력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[Form: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frmImage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사진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=&gt;photo file upload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학력사항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학력사항 입력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병역사항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병역사항 입력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[Grid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grdData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경력사항 입력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[Form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frmData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_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가족사항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]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=&gt;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가족사항 입력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4. Special Remarks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해당 채용공고의 내용이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뿌려짐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제약조건 탭으로 이루어진 화면은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상단의 저장버튼을 눌러야만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해당 탭의 내용이 저장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2019"/>
              </p:ext>
            </p:extLst>
          </p:nvPr>
        </p:nvGraphicFramePr>
        <p:xfrm>
          <a:off x="272480" y="764704"/>
          <a:ext cx="9361040" cy="271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22089"/>
                <a:gridCol w="907588"/>
                <a:gridCol w="2954899"/>
                <a:gridCol w="720080"/>
                <a:gridCol w="936104"/>
                <a:gridCol w="720080"/>
                <a:gridCol w="936104"/>
              </a:tblGrid>
              <a:tr h="271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EMP_002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</a:t>
                      </a:r>
                      <a:r>
                        <a:rPr lang="en-US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입사지원서 </a:t>
                      </a:r>
                      <a:r>
                        <a:rPr lang="ko-KR" altLang="en-US" sz="1000" b="0" i="0" u="none" strike="noStrike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EMP_1000</a:t>
                      </a: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Win.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5" y="1628800"/>
            <a:ext cx="6120680" cy="291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30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36000" rIns="43200" bIns="36000" rtlCol="0" anchor="ctr">
        <a:noAutofit/>
      </a:bodyPr>
      <a:lstStyle>
        <a:defPPr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Arial"/>
      </a:majorFont>
      <a:minorFont>
        <a:latin typeface="Arial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  <a:cs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14290</TotalTime>
  <Words>768</Words>
  <Application>Microsoft Office PowerPoint</Application>
  <PresentationFormat>A4 용지(210x297mm)</PresentationFormat>
  <Paragraphs>427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HY헤드라인M</vt:lpstr>
      <vt:lpstr>가는각진제목체</vt:lpstr>
      <vt:lpstr>굴림</vt:lpstr>
      <vt:lpstr>돋움</vt:lpstr>
      <vt:lpstr>맑은 고딕</vt:lpstr>
      <vt:lpstr>Arial</vt:lpstr>
      <vt:lpstr>Wingdings</vt:lpstr>
      <vt:lpstr>Office 테마</vt:lpstr>
      <vt:lpstr>기본 디자인</vt:lpstr>
      <vt:lpstr>PowerPoint 프레젠테이션</vt:lpstr>
      <vt:lpstr>PowerPoint 프레젠테이션</vt:lpstr>
      <vt:lpstr>Functional Design &gt; Window Layout</vt:lpstr>
      <vt:lpstr>Functional Design &gt; Window Layout</vt:lpstr>
      <vt:lpstr>Functional Design &gt; Window Layout</vt:lpstr>
      <vt:lpstr>Functional Design &gt; Window Layout</vt:lpstr>
      <vt:lpstr>Functional Design &gt; Window Layout</vt:lpstr>
      <vt:lpstr>Functional Design &gt; Window Layout</vt:lpstr>
      <vt:lpstr>Functional Design &gt; Window Layout</vt:lpstr>
      <vt:lpstr>Functional Design &gt; Window Layout</vt:lpstr>
      <vt:lpstr>Functional Design &gt; Window Layout</vt:lpstr>
      <vt:lpstr>Functional Design &gt; Window Layout</vt:lpstr>
      <vt:lpstr>Functional Design &gt; Window Layout</vt:lpstr>
      <vt:lpstr>Functional Design &gt; Window Layout</vt:lpstr>
      <vt:lpstr>Functional Design &gt; Window Layout</vt:lpstr>
      <vt:lpstr>Functional Design &gt; Window Layout</vt:lpstr>
      <vt:lpstr>Functional Design &gt; Window Layout</vt:lpstr>
      <vt:lpstr>Functional Design &gt; Window Layout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sblee</dc:creator>
  <cp:lastModifiedBy>Wooyoung Kim</cp:lastModifiedBy>
  <cp:revision>1221</cp:revision>
  <cp:lastPrinted>2013-07-18T01:44:51Z</cp:lastPrinted>
  <dcterms:created xsi:type="dcterms:W3CDTF">2010-07-20T06:50:24Z</dcterms:created>
  <dcterms:modified xsi:type="dcterms:W3CDTF">2013-11-25T14:56:17Z</dcterms:modified>
</cp:coreProperties>
</file>