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60" r:id="rId3"/>
    <p:sldId id="365" r:id="rId4"/>
    <p:sldId id="341" r:id="rId5"/>
    <p:sldId id="366" r:id="rId6"/>
    <p:sldId id="342" r:id="rId7"/>
    <p:sldId id="343" r:id="rId8"/>
    <p:sldId id="367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68" r:id="rId17"/>
    <p:sldId id="351" r:id="rId18"/>
    <p:sldId id="352" r:id="rId19"/>
    <p:sldId id="353" r:id="rId20"/>
    <p:sldId id="354" r:id="rId21"/>
    <p:sldId id="369" r:id="rId22"/>
    <p:sldId id="355" r:id="rId23"/>
    <p:sldId id="356" r:id="rId24"/>
    <p:sldId id="357" r:id="rId25"/>
    <p:sldId id="358" r:id="rId26"/>
    <p:sldId id="359" r:id="rId27"/>
    <p:sldId id="360" r:id="rId28"/>
    <p:sldId id="370" r:id="rId29"/>
    <p:sldId id="361" r:id="rId30"/>
    <p:sldId id="363" r:id="rId31"/>
    <p:sldId id="364" r:id="rId32"/>
    <p:sldId id="36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5" autoAdjust="0"/>
    <p:restoredTop sz="94660"/>
  </p:normalViewPr>
  <p:slideViewPr>
    <p:cSldViewPr>
      <p:cViewPr varScale="1">
        <p:scale>
          <a:sx n="106" d="100"/>
          <a:sy n="106" d="100"/>
        </p:scale>
        <p:origin x="6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724A2-CD81-4B1D-9615-E95AF71CC9BB}" type="datetimeFigureOut">
              <a:rPr lang="ko-KR" altLang="en-US" smtClean="0"/>
              <a:t>2014-01-06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67AC1-6344-4C1A-9F60-5DAB00125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1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</p:spPr>
        <p:txBody>
          <a:bodyPr/>
          <a:lstStyle/>
          <a:p>
            <a:fld id="{FB344CBA-62C8-4A22-8F23-97B075FD0B78}" type="datetimeFigureOut">
              <a:rPr lang="ko-KR" altLang="en-US" smtClean="0">
                <a:solidFill>
                  <a:prstClr val="black"/>
                </a:solidFill>
              </a:rPr>
              <a:pPr/>
              <a:t>2014-01-06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</p:spPr>
        <p:txBody>
          <a:bodyPr/>
          <a:lstStyle/>
          <a:p>
            <a:fld id="{50BE7653-F96D-48DC-BA75-4E385912A744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28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</p:spPr>
        <p:txBody>
          <a:bodyPr/>
          <a:lstStyle/>
          <a:p>
            <a:fld id="{52EC2398-1332-43A4-A34D-0013CCBDA454}" type="datetimeFigureOut">
              <a:rPr lang="ko-KR" altLang="en-US" smtClean="0">
                <a:solidFill>
                  <a:prstClr val="black"/>
                </a:solidFill>
              </a:rPr>
              <a:pPr/>
              <a:t>2014-01-06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</p:spPr>
        <p:txBody>
          <a:bodyPr/>
          <a:lstStyle/>
          <a:p>
            <a:fld id="{1FC69492-47AA-4B5B-97F2-5858F5237FD4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60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0" descr="in_2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8752"/>
            <a:ext cx="9144000" cy="685800"/>
          </a:xfrm>
          <a:prstGeom prst="rect">
            <a:avLst/>
          </a:prstGeom>
          <a:noFill/>
        </p:spPr>
      </p:pic>
      <p:pic>
        <p:nvPicPr>
          <p:cNvPr id="8" name="Picture 92" descr="line2"/>
          <p:cNvPicPr preferRelativeResize="0">
            <a:picLocks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470271"/>
            <a:ext cx="9144000" cy="25400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347" y="6525344"/>
            <a:ext cx="1090157" cy="2865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525344"/>
            <a:ext cx="871063" cy="29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2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704831"/>
            <a:ext cx="9138462" cy="55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1328" y="1887012"/>
            <a:ext cx="7501349" cy="236988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400" b="1" cap="all" dirty="0" smtClean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APS </a:t>
            </a:r>
            <a:r>
              <a:rPr lang="en-US" altLang="ko-KR" sz="5400" b="1" cap="all" dirty="0" smtClean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Intranet </a:t>
            </a:r>
            <a:r>
              <a:rPr lang="ko-KR" altLang="en-US" sz="5400" b="1" cap="all" dirty="0" smtClean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</a:t>
            </a:r>
            <a:endParaRPr lang="en-US" altLang="ko-KR" sz="5400" b="1" cap="all" dirty="0" smtClean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ko-KR" altLang="en-US" sz="5400" b="1" cap="all" dirty="0" smtClean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사용자 매뉴얼</a:t>
            </a:r>
            <a:endParaRPr lang="en-US" altLang="ko-KR" sz="5400" b="1" cap="all" dirty="0" smtClean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altLang="ko-KR" sz="4000" b="1" cap="all" dirty="0" smtClean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(HRM)</a:t>
            </a:r>
            <a:endParaRPr lang="en-US" altLang="ko-KR" sz="4000" b="1" cap="all" dirty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5989" y="4601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2014</a:t>
            </a:r>
            <a:r>
              <a:rPr lang="ko-KR" altLang="en-US" dirty="0" smtClean="0">
                <a:solidFill>
                  <a:prstClr val="black"/>
                </a:solidFill>
              </a:rPr>
              <a:t>년 </a:t>
            </a:r>
            <a:r>
              <a:rPr lang="en-US" altLang="ko-KR" dirty="0" smtClean="0">
                <a:solidFill>
                  <a:prstClr val="black"/>
                </a:solidFill>
              </a:rPr>
              <a:t>1</a:t>
            </a:r>
            <a:r>
              <a:rPr lang="ko-KR" altLang="en-US" dirty="0" smtClean="0">
                <a:solidFill>
                  <a:prstClr val="black"/>
                </a:solidFill>
              </a:rPr>
              <a:t>월 </a:t>
            </a:r>
            <a:r>
              <a:rPr lang="en-US" altLang="ko-KR" dirty="0" smtClean="0">
                <a:solidFill>
                  <a:prstClr val="black"/>
                </a:solidFill>
              </a:rPr>
              <a:t>3</a:t>
            </a:r>
            <a:r>
              <a:rPr lang="ko-KR" altLang="en-US" dirty="0" smtClean="0">
                <a:solidFill>
                  <a:prstClr val="black"/>
                </a:solidFill>
              </a:rPr>
              <a:t>일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67973" y="111032"/>
            <a:ext cx="5327226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3200" b="1" smtClean="0">
                <a:solidFill>
                  <a:srgbClr val="F79646">
                    <a:lumMod val="60000"/>
                    <a:lumOff val="40000"/>
                  </a:srgb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㈜</a:t>
            </a:r>
            <a:r>
              <a:rPr lang="en-US" altLang="ko-KR" sz="3200" b="1" dirty="0" smtClean="0">
                <a:solidFill>
                  <a:srgbClr val="F79646">
                    <a:lumMod val="60000"/>
                    <a:lumOff val="40000"/>
                  </a:srgb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AP </a:t>
            </a:r>
            <a:r>
              <a:rPr lang="ko-KR" altLang="en-US" sz="3200" b="1" smtClean="0">
                <a:solidFill>
                  <a:srgbClr val="F79646">
                    <a:lumMod val="60000"/>
                    <a:lumOff val="40000"/>
                  </a:srgb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시스템</a:t>
            </a:r>
            <a:endParaRPr lang="en-US" altLang="ko-KR" sz="2800" b="1" dirty="0">
              <a:solidFill>
                <a:srgbClr val="F7964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4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683" t="22190" r="15555" b="23651"/>
          <a:stretch/>
        </p:blipFill>
        <p:spPr>
          <a:xfrm>
            <a:off x="251926" y="1315417"/>
            <a:ext cx="8694224" cy="4057799"/>
          </a:xfrm>
          <a:prstGeom prst="rect">
            <a:avLst/>
          </a:prstGeom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특근신청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7507" y="692696"/>
            <a:ext cx="20297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특근신청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특근 내역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사전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사후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등록하며 전자결재를 통해 승인을 받습니다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1763688" y="2420888"/>
            <a:ext cx="1872208" cy="360040"/>
          </a:xfrm>
          <a:prstGeom prst="wedgeRoundRectCallout">
            <a:avLst>
              <a:gd name="adj1" fmla="val -44808"/>
              <a:gd name="adj2" fmla="val -13240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3. </a:t>
            </a:r>
            <a:r>
              <a:rPr lang="ko-KR" altLang="en-US" sz="1100" dirty="0" smtClean="0">
                <a:solidFill>
                  <a:schemeClr val="tx1"/>
                </a:solidFill>
              </a:rPr>
              <a:t>근무일자를 입력합니다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491880" y="4653136"/>
            <a:ext cx="2376264" cy="360040"/>
          </a:xfrm>
          <a:prstGeom prst="wedgeRoundRectCallout">
            <a:avLst>
              <a:gd name="adj1" fmla="val -44808"/>
              <a:gd name="adj2" fmla="val -13240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4. </a:t>
            </a:r>
            <a:r>
              <a:rPr lang="ko-KR" altLang="en-US" sz="1100" dirty="0" smtClean="0">
                <a:solidFill>
                  <a:schemeClr val="tx1"/>
                </a:solidFill>
              </a:rPr>
              <a:t>근무시각 및 내용을 입력합니다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4574443" y="2094012"/>
            <a:ext cx="3096344" cy="360040"/>
          </a:xfrm>
          <a:prstGeom prst="wedgeRoundRectCallout">
            <a:avLst>
              <a:gd name="adj1" fmla="val -1919"/>
              <a:gd name="adj2" fmla="val -21176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5. [</a:t>
            </a:r>
            <a:r>
              <a:rPr lang="ko-KR" altLang="en-US" sz="1100" dirty="0" smtClean="0">
                <a:solidFill>
                  <a:schemeClr val="tx1"/>
                </a:solidFill>
              </a:rPr>
              <a:t>저장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눌러 특근 내역을 저장합니다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899592" y="4725144"/>
            <a:ext cx="2185155" cy="576064"/>
          </a:xfrm>
          <a:prstGeom prst="wedgeRoundRectCallout">
            <a:avLst>
              <a:gd name="adj1" fmla="val 44666"/>
              <a:gd name="adj2" fmla="val -96212"/>
              <a:gd name="adj3" fmla="val 16667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※ </a:t>
            </a:r>
            <a:r>
              <a:rPr lang="ko-KR" altLang="en-US" sz="800" dirty="0" smtClean="0">
                <a:solidFill>
                  <a:schemeClr val="tx1"/>
                </a:solidFill>
              </a:rPr>
              <a:t>근무시간이 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r>
              <a:rPr lang="ko-KR" altLang="en-US" sz="800" dirty="0" smtClean="0">
                <a:solidFill>
                  <a:schemeClr val="tx1"/>
                </a:solidFill>
              </a:rPr>
              <a:t>시간 미만일 경우 특근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  </a:t>
            </a:r>
            <a:r>
              <a:rPr lang="ko-KR" altLang="en-US" sz="800" dirty="0" smtClean="0">
                <a:solidFill>
                  <a:schemeClr val="tx1"/>
                </a:solidFill>
              </a:rPr>
              <a:t> 규정에 의해 저장이 되지 않습니다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   </a:t>
            </a:r>
            <a:r>
              <a:rPr lang="ko-KR" altLang="en-US" sz="800" dirty="0" smtClean="0">
                <a:solidFill>
                  <a:schemeClr val="tx1"/>
                </a:solidFill>
              </a:rPr>
              <a:t>자세한 특근 규정은 상단의 </a:t>
            </a:r>
            <a:r>
              <a:rPr lang="en-US" altLang="ko-KR" sz="800" dirty="0" smtClean="0">
                <a:solidFill>
                  <a:schemeClr val="tx1"/>
                </a:solidFill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</a:rPr>
              <a:t>관련규정</a:t>
            </a:r>
            <a:r>
              <a:rPr lang="en-US" altLang="ko-KR" sz="800" dirty="0" smtClean="0">
                <a:solidFill>
                  <a:schemeClr val="tx1"/>
                </a:solidFill>
              </a:rPr>
              <a:t>]</a:t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   </a:t>
            </a:r>
            <a:r>
              <a:rPr lang="ko-KR" altLang="en-US" sz="800" dirty="0" smtClean="0">
                <a:solidFill>
                  <a:schemeClr val="tx1"/>
                </a:solidFill>
              </a:rPr>
              <a:t>버튼을 눌러 확인할 수 있습니다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546251" y="3895924"/>
            <a:ext cx="1008112" cy="550713"/>
          </a:xfrm>
          <a:prstGeom prst="roundRect">
            <a:avLst>
              <a:gd name="adj" fmla="val 8019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4741" t="22000" r="15618" b="23683"/>
          <a:stretch/>
        </p:blipFill>
        <p:spPr>
          <a:xfrm>
            <a:off x="251927" y="1313057"/>
            <a:ext cx="8640554" cy="4051540"/>
          </a:xfrm>
          <a:prstGeom prst="rect">
            <a:avLst/>
          </a:prstGeom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특근신청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7507" y="692696"/>
            <a:ext cx="20297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특근신청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특근 내역</a:t>
            </a:r>
            <a:r>
              <a:rPr lang="en-US" altLang="ko-KR" sz="1200" dirty="0"/>
              <a:t>(</a:t>
            </a:r>
            <a:r>
              <a:rPr lang="ko-KR" altLang="en-US" sz="1200" dirty="0"/>
              <a:t>사전</a:t>
            </a:r>
            <a:r>
              <a:rPr lang="en-US" altLang="ko-KR" sz="1200" dirty="0"/>
              <a:t>/</a:t>
            </a:r>
            <a:r>
              <a:rPr lang="ko-KR" altLang="en-US" sz="1200" dirty="0"/>
              <a:t>사후</a:t>
            </a:r>
            <a:r>
              <a:rPr lang="en-US" altLang="ko-KR" sz="1200" dirty="0"/>
              <a:t>)</a:t>
            </a:r>
            <a:r>
              <a:rPr lang="ko-KR" altLang="en-US" sz="1200" dirty="0"/>
              <a:t>을 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5026024" y="2132856"/>
            <a:ext cx="2642320" cy="465128"/>
          </a:xfrm>
          <a:prstGeom prst="wedgeRoundRectCallout">
            <a:avLst>
              <a:gd name="adj1" fmla="val -1392"/>
              <a:gd name="adj2" fmla="val -1766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6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</a:rPr>
              <a:t>사전보고를 위해 </a:t>
            </a:r>
            <a:r>
              <a:rPr lang="en-US" altLang="ko-KR" sz="1100" dirty="0" smtClean="0">
                <a:solidFill>
                  <a:schemeClr val="tx1"/>
                </a:solidFill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</a:rPr>
              <a:t>신청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눌러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 전자결재 연동을 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7703" t="29231" r="22488" b="7424"/>
          <a:stretch/>
        </p:blipFill>
        <p:spPr>
          <a:xfrm>
            <a:off x="1763688" y="2708920"/>
            <a:ext cx="4535431" cy="2766613"/>
          </a:xfrm>
          <a:prstGeom prst="rect">
            <a:avLst/>
          </a:prstGeom>
          <a:ln w="15875">
            <a:solidFill>
              <a:srgbClr val="00B050"/>
            </a:solidFill>
          </a:ln>
        </p:spPr>
      </p:pic>
      <p:sp>
        <p:nvSpPr>
          <p:cNvPr id="15" name="모서리가 둥근 직사각형 14"/>
          <p:cNvSpPr/>
          <p:nvPr/>
        </p:nvSpPr>
        <p:spPr>
          <a:xfrm>
            <a:off x="6300192" y="1350140"/>
            <a:ext cx="576064" cy="181480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5" idx="1"/>
            <a:endCxn id="7" idx="0"/>
          </p:cNvCxnSpPr>
          <p:nvPr/>
        </p:nvCxnSpPr>
        <p:spPr>
          <a:xfrm rot="10800000" flipV="1">
            <a:off x="4031404" y="1440880"/>
            <a:ext cx="2268788" cy="1268040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0"/>
          <p:cNvSpPr/>
          <p:nvPr/>
        </p:nvSpPr>
        <p:spPr>
          <a:xfrm>
            <a:off x="3370925" y="5367581"/>
            <a:ext cx="1320956" cy="349928"/>
          </a:xfrm>
          <a:prstGeom prst="wedgeRoundRectCallout">
            <a:avLst>
              <a:gd name="adj1" fmla="val 55572"/>
              <a:gd name="adj2" fmla="val -174615"/>
              <a:gd name="adj3" fmla="val 16667"/>
            </a:avLst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6-1. </a:t>
            </a:r>
            <a:r>
              <a:rPr lang="ko-KR" altLang="en-US" sz="900" dirty="0" smtClean="0">
                <a:solidFill>
                  <a:schemeClr val="tx1"/>
                </a:solidFill>
              </a:rPr>
              <a:t>전자결재 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1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특근신청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7507" y="692696"/>
            <a:ext cx="20297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특근신청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특근 내역</a:t>
            </a:r>
            <a:r>
              <a:rPr lang="en-US" altLang="ko-KR" sz="1200" dirty="0"/>
              <a:t>(</a:t>
            </a:r>
            <a:r>
              <a:rPr lang="ko-KR" altLang="en-US" sz="1200" dirty="0"/>
              <a:t>사전</a:t>
            </a:r>
            <a:r>
              <a:rPr lang="en-US" altLang="ko-KR" sz="1200" dirty="0"/>
              <a:t>/</a:t>
            </a:r>
            <a:r>
              <a:rPr lang="ko-KR" altLang="en-US" sz="1200" dirty="0"/>
              <a:t>사후</a:t>
            </a:r>
            <a:r>
              <a:rPr lang="en-US" altLang="ko-KR" sz="1200" dirty="0"/>
              <a:t>)</a:t>
            </a:r>
            <a:r>
              <a:rPr lang="ko-KR" altLang="en-US" sz="1200" dirty="0"/>
              <a:t>을 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04" t="8548" r="776" b="2476"/>
          <a:stretch/>
        </p:blipFill>
        <p:spPr>
          <a:xfrm>
            <a:off x="1264704" y="1124744"/>
            <a:ext cx="6403640" cy="4711849"/>
          </a:xfrm>
          <a:prstGeom prst="rect">
            <a:avLst/>
          </a:prstGeom>
          <a:ln w="15875">
            <a:solidFill>
              <a:srgbClr val="00B050"/>
            </a:solidFill>
          </a:ln>
        </p:spPr>
      </p:pic>
      <p:sp>
        <p:nvSpPr>
          <p:cNvPr id="13" name="모서리가 둥근 사각형 설명선 12"/>
          <p:cNvSpPr/>
          <p:nvPr/>
        </p:nvSpPr>
        <p:spPr>
          <a:xfrm>
            <a:off x="1408720" y="1844824"/>
            <a:ext cx="2489348" cy="432048"/>
          </a:xfrm>
          <a:prstGeom prst="wedgeRoundRectCallout">
            <a:avLst>
              <a:gd name="adj1" fmla="val -37996"/>
              <a:gd name="adj2" fmla="val -1800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7. </a:t>
            </a:r>
            <a:r>
              <a:rPr lang="ko-KR" altLang="en-US" sz="1100" dirty="0" smtClean="0">
                <a:solidFill>
                  <a:schemeClr val="tx1"/>
                </a:solidFill>
              </a:rPr>
              <a:t>결재선 지정 후 기안 처리 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</a:t>
            </a:r>
            <a:r>
              <a:rPr lang="en-US" altLang="ko-KR" sz="900" dirty="0" smtClean="0">
                <a:solidFill>
                  <a:schemeClr val="tx1"/>
                </a:solidFill>
              </a:rPr>
              <a:t>※ </a:t>
            </a:r>
            <a:r>
              <a:rPr lang="ko-KR" altLang="en-US" sz="900" dirty="0" smtClean="0">
                <a:solidFill>
                  <a:schemeClr val="tx1"/>
                </a:solidFill>
              </a:rPr>
              <a:t>전자결재 매뉴얼 참조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4727" t="22199" r="15610" b="23734"/>
          <a:stretch/>
        </p:blipFill>
        <p:spPr>
          <a:xfrm>
            <a:off x="251927" y="1551108"/>
            <a:ext cx="8640553" cy="4031707"/>
          </a:xfrm>
          <a:prstGeom prst="rect">
            <a:avLst/>
          </a:prstGeom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특근신청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7507" y="692696"/>
            <a:ext cx="20297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특근신청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특근 내역</a:t>
            </a:r>
            <a:r>
              <a:rPr lang="en-US" altLang="ko-KR" sz="1200" dirty="0"/>
              <a:t>(</a:t>
            </a:r>
            <a:r>
              <a:rPr lang="ko-KR" altLang="en-US" sz="1200" dirty="0"/>
              <a:t>사전</a:t>
            </a:r>
            <a:r>
              <a:rPr lang="en-US" altLang="ko-KR" sz="1200" dirty="0"/>
              <a:t>/</a:t>
            </a:r>
            <a:r>
              <a:rPr lang="ko-KR" altLang="en-US" sz="1200" dirty="0"/>
              <a:t>사후</a:t>
            </a:r>
            <a:r>
              <a:rPr lang="en-US" altLang="ko-KR" sz="1200" dirty="0"/>
              <a:t>)</a:t>
            </a:r>
            <a:r>
              <a:rPr lang="ko-KR" altLang="en-US" sz="1200" dirty="0"/>
              <a:t>을 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5480048" y="4898580"/>
            <a:ext cx="3196408" cy="465128"/>
          </a:xfrm>
          <a:prstGeom prst="wedgeRoundRectCallout">
            <a:avLst>
              <a:gd name="adj1" fmla="val -4670"/>
              <a:gd name="adj2" fmla="val -16847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8. </a:t>
            </a:r>
            <a:r>
              <a:rPr lang="ko-KR" altLang="en-US" sz="1100" dirty="0" smtClean="0">
                <a:solidFill>
                  <a:schemeClr val="tx1"/>
                </a:solidFill>
              </a:rPr>
              <a:t>사전보고가 승인이 되면 사후보고를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 위해 실제 근무지 및 업무내용을 입력합니다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837355" y="2965163"/>
            <a:ext cx="2318821" cy="488223"/>
          </a:xfrm>
          <a:prstGeom prst="wedgeRoundRectCallout">
            <a:avLst>
              <a:gd name="adj1" fmla="val -2461"/>
              <a:gd name="adj2" fmla="val -176007"/>
              <a:gd name="adj3" fmla="val 16667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※ </a:t>
            </a:r>
            <a:r>
              <a:rPr lang="ko-KR" altLang="en-US" sz="800" dirty="0" smtClean="0">
                <a:solidFill>
                  <a:schemeClr val="tx1"/>
                </a:solidFill>
              </a:rPr>
              <a:t>전자결재가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진행중</a:t>
            </a:r>
            <a:r>
              <a:rPr lang="ko-KR" altLang="en-US" sz="800" dirty="0" smtClean="0">
                <a:solidFill>
                  <a:schemeClr val="tx1"/>
                </a:solidFill>
              </a:rPr>
              <a:t> 일 경우 승인 상태는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 [</a:t>
            </a:r>
            <a:r>
              <a:rPr lang="ko-KR" altLang="en-US" sz="800" dirty="0" smtClean="0">
                <a:solidFill>
                  <a:schemeClr val="tx1"/>
                </a:solidFill>
              </a:rPr>
              <a:t>대기</a:t>
            </a:r>
            <a:r>
              <a:rPr lang="en-US" altLang="ko-KR" sz="800" dirty="0" smtClean="0">
                <a:solidFill>
                  <a:schemeClr val="tx1"/>
                </a:solidFill>
              </a:rPr>
              <a:t>] </a:t>
            </a:r>
            <a:r>
              <a:rPr lang="ko-KR" altLang="en-US" sz="800" dirty="0" smtClean="0">
                <a:solidFill>
                  <a:schemeClr val="tx1"/>
                </a:solidFill>
              </a:rPr>
              <a:t>상태로 보이며 완료 후 </a:t>
            </a:r>
            <a:r>
              <a:rPr lang="en-US" altLang="ko-KR" sz="800" dirty="0" smtClean="0">
                <a:solidFill>
                  <a:schemeClr val="tx1"/>
                </a:solidFill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</a:rPr>
              <a:t>승인</a:t>
            </a:r>
            <a:r>
              <a:rPr lang="en-US" altLang="ko-KR" sz="800" dirty="0" smtClean="0">
                <a:solidFill>
                  <a:schemeClr val="tx1"/>
                </a:solidFill>
              </a:rPr>
              <a:t>] </a:t>
            </a:r>
            <a:r>
              <a:rPr lang="ko-KR" altLang="en-US" sz="800" dirty="0" smtClean="0">
                <a:solidFill>
                  <a:schemeClr val="tx1"/>
                </a:solidFill>
              </a:rPr>
              <a:t>상태로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 조회가 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223325" y="2465724"/>
            <a:ext cx="783269" cy="443155"/>
            <a:chOff x="5223325" y="2225314"/>
            <a:chExt cx="783269" cy="443155"/>
          </a:xfrm>
        </p:grpSpPr>
        <p:sp>
          <p:nvSpPr>
            <p:cNvPr id="16" name="모서리가 둥근 사각형 설명선 15"/>
            <p:cNvSpPr/>
            <p:nvPr/>
          </p:nvSpPr>
          <p:spPr>
            <a:xfrm>
              <a:off x="5223325" y="2225314"/>
              <a:ext cx="783269" cy="443155"/>
            </a:xfrm>
            <a:prstGeom prst="wedgeRoundRectCallout">
              <a:avLst>
                <a:gd name="adj1" fmla="val -51263"/>
                <a:gd name="adj2" fmla="val -74280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50691" t="28150" r="43510" b="67027"/>
            <a:stretch/>
          </p:blipFill>
          <p:spPr>
            <a:xfrm>
              <a:off x="5261425" y="2264248"/>
              <a:ext cx="720080" cy="360040"/>
            </a:xfrm>
            <a:prstGeom prst="rect">
              <a:avLst/>
            </a:prstGeom>
          </p:spPr>
        </p:pic>
      </p:grpSp>
      <p:sp>
        <p:nvSpPr>
          <p:cNvPr id="20" name="모서리가 둥근 사각형 설명선 19"/>
          <p:cNvSpPr/>
          <p:nvPr/>
        </p:nvSpPr>
        <p:spPr>
          <a:xfrm>
            <a:off x="3837355" y="1091664"/>
            <a:ext cx="2978042" cy="465128"/>
          </a:xfrm>
          <a:prstGeom prst="wedgeRoundRectCallout">
            <a:avLst>
              <a:gd name="adj1" fmla="val 61692"/>
              <a:gd name="adj2" fmla="val 6088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9. </a:t>
            </a:r>
            <a:r>
              <a:rPr lang="ko-KR" altLang="en-US" sz="1100" dirty="0" smtClean="0">
                <a:solidFill>
                  <a:schemeClr val="tx1"/>
                </a:solidFill>
              </a:rPr>
              <a:t>근무지 및 업무내용 입력 후 </a:t>
            </a:r>
            <a:r>
              <a:rPr lang="en-US" altLang="ko-KR" sz="1100" dirty="0" smtClean="0">
                <a:solidFill>
                  <a:schemeClr val="tx1"/>
                </a:solidFill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</a:rPr>
              <a:t>보고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눌러 전자결재 연동을 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70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739" t="8548" r="2111" b="2608"/>
          <a:stretch/>
        </p:blipFill>
        <p:spPr>
          <a:xfrm>
            <a:off x="1264704" y="1122384"/>
            <a:ext cx="6451391" cy="4714209"/>
          </a:xfrm>
          <a:prstGeom prst="rect">
            <a:avLst/>
          </a:prstGeom>
          <a:ln w="15875">
            <a:solidFill>
              <a:srgbClr val="00B050"/>
            </a:solidFill>
          </a:ln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특근신청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7507" y="692696"/>
            <a:ext cx="20297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특근신청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특근 내역</a:t>
            </a:r>
            <a:r>
              <a:rPr lang="en-US" altLang="ko-KR" sz="1200" dirty="0"/>
              <a:t>(</a:t>
            </a:r>
            <a:r>
              <a:rPr lang="ko-KR" altLang="en-US" sz="1200" dirty="0"/>
              <a:t>사전</a:t>
            </a:r>
            <a:r>
              <a:rPr lang="en-US" altLang="ko-KR" sz="1200" dirty="0"/>
              <a:t>/</a:t>
            </a:r>
            <a:r>
              <a:rPr lang="ko-KR" altLang="en-US" sz="1200" dirty="0"/>
              <a:t>사후</a:t>
            </a:r>
            <a:r>
              <a:rPr lang="en-US" altLang="ko-KR" sz="1200" dirty="0"/>
              <a:t>)</a:t>
            </a:r>
            <a:r>
              <a:rPr lang="ko-KR" altLang="en-US" sz="1200" dirty="0"/>
              <a:t>을 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331640" y="1844824"/>
            <a:ext cx="2587216" cy="432048"/>
          </a:xfrm>
          <a:prstGeom prst="wedgeRoundRectCallout">
            <a:avLst>
              <a:gd name="adj1" fmla="val -37996"/>
              <a:gd name="adj2" fmla="val -1800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10. </a:t>
            </a:r>
            <a:r>
              <a:rPr lang="ko-KR" altLang="en-US" sz="1100" dirty="0" smtClean="0">
                <a:solidFill>
                  <a:schemeClr val="tx1"/>
                </a:solidFill>
              </a:rPr>
              <a:t>결재선 지정 후 기안 처리 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  </a:t>
            </a:r>
            <a:r>
              <a:rPr lang="en-US" altLang="ko-KR" sz="900" dirty="0" smtClean="0">
                <a:solidFill>
                  <a:schemeClr val="tx1"/>
                </a:solidFill>
              </a:rPr>
              <a:t>※ </a:t>
            </a:r>
            <a:r>
              <a:rPr lang="ko-KR" altLang="en-US" sz="900" dirty="0" smtClean="0">
                <a:solidFill>
                  <a:schemeClr val="tx1"/>
                </a:solidFill>
              </a:rPr>
              <a:t>전자결재 매뉴얼 참조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131840" y="3388434"/>
            <a:ext cx="1944216" cy="482536"/>
          </a:xfrm>
          <a:prstGeom prst="wedgeRoundRectCallout">
            <a:avLst>
              <a:gd name="adj1" fmla="val -37158"/>
              <a:gd name="adj2" fmla="val 143304"/>
              <a:gd name="adj3" fmla="val 16667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※ </a:t>
            </a:r>
            <a:r>
              <a:rPr lang="ko-KR" altLang="en-US" sz="800" dirty="0" smtClean="0">
                <a:solidFill>
                  <a:schemeClr val="tx1"/>
                </a:solidFill>
              </a:rPr>
              <a:t>근태기의 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퇴근 시간이 표시되며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   </a:t>
            </a:r>
            <a:r>
              <a:rPr lang="ko-KR" altLang="en-US" sz="800" dirty="0" smtClean="0">
                <a:solidFill>
                  <a:schemeClr val="tx1"/>
                </a:solidFill>
              </a:rPr>
              <a:t>근태 정보가 없을 경우 붉은색의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  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“</a:t>
            </a:r>
            <a:r>
              <a:rPr lang="ko-KR" altLang="en-US" sz="800" dirty="0" smtClean="0">
                <a:solidFill>
                  <a:srgbClr val="FF0000"/>
                </a:solidFill>
              </a:rPr>
              <a:t>없음</a:t>
            </a:r>
            <a:r>
              <a:rPr lang="en-US" altLang="ko-KR" sz="800" dirty="0" smtClean="0">
                <a:solidFill>
                  <a:schemeClr val="tx1"/>
                </a:solidFill>
              </a:rPr>
              <a:t>”</a:t>
            </a:r>
            <a:r>
              <a:rPr lang="ko-KR" altLang="en-US" sz="800" dirty="0" smtClean="0">
                <a:solidFill>
                  <a:schemeClr val="tx1"/>
                </a:solidFill>
              </a:rPr>
              <a:t>으로 표시가 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86252" y="4330797"/>
            <a:ext cx="1008112" cy="161996"/>
          </a:xfrm>
          <a:prstGeom prst="roundRect">
            <a:avLst>
              <a:gd name="adj" fmla="val 8019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4796" t="22046" r="15654" b="23716"/>
          <a:stretch/>
        </p:blipFill>
        <p:spPr>
          <a:xfrm>
            <a:off x="251928" y="1412776"/>
            <a:ext cx="8641998" cy="4051646"/>
          </a:xfrm>
          <a:prstGeom prst="rect">
            <a:avLst/>
          </a:prstGeom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특근신청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7507" y="692696"/>
            <a:ext cx="20297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특근신청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특근 내역</a:t>
            </a:r>
            <a:r>
              <a:rPr lang="en-US" altLang="ko-KR" sz="1200" dirty="0"/>
              <a:t>(</a:t>
            </a:r>
            <a:r>
              <a:rPr lang="ko-KR" altLang="en-US" sz="1200" dirty="0"/>
              <a:t>사전</a:t>
            </a:r>
            <a:r>
              <a:rPr lang="en-US" altLang="ko-KR" sz="1200" dirty="0"/>
              <a:t>/</a:t>
            </a:r>
            <a:r>
              <a:rPr lang="ko-KR" altLang="en-US" sz="1200" dirty="0"/>
              <a:t>사후</a:t>
            </a:r>
            <a:r>
              <a:rPr lang="en-US" altLang="ko-KR" sz="1200" dirty="0"/>
              <a:t>)</a:t>
            </a:r>
            <a:r>
              <a:rPr lang="ko-KR" altLang="en-US" sz="1200" dirty="0"/>
              <a:t>을 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915625" y="2570587"/>
            <a:ext cx="2121480" cy="488223"/>
          </a:xfrm>
          <a:prstGeom prst="wedgeRoundRectCallout">
            <a:avLst>
              <a:gd name="adj1" fmla="val 42724"/>
              <a:gd name="adj2" fmla="val -125282"/>
              <a:gd name="adj3" fmla="val 16667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※ </a:t>
            </a:r>
            <a:r>
              <a:rPr lang="ko-KR" altLang="en-US" sz="800" dirty="0" smtClean="0">
                <a:solidFill>
                  <a:schemeClr val="tx1"/>
                </a:solidFill>
              </a:rPr>
              <a:t>사후 보고가 완료가 되면 모든 내용은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 수정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삭제가 되지 않습니다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8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휴가신청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7507" y="692696"/>
            <a:ext cx="20297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휴가신청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1124744"/>
            <a:ext cx="8568952" cy="4752528"/>
          </a:xfrm>
          <a:prstGeom prst="roundRect">
            <a:avLst>
              <a:gd name="adj" fmla="val 14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87441" y="2953544"/>
            <a:ext cx="749556" cy="1195536"/>
            <a:chOff x="1115616" y="2780928"/>
            <a:chExt cx="749556" cy="119553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780928"/>
              <a:ext cx="749556" cy="9361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24936" y="3745632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사용자</a:t>
              </a:r>
              <a:endParaRPr lang="ko-KR" altLang="en-US" sz="9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528595" y="2911733"/>
            <a:ext cx="1908212" cy="1237347"/>
            <a:chOff x="3255880" y="2762265"/>
            <a:chExt cx="1908212" cy="1237347"/>
          </a:xfrm>
        </p:grpSpPr>
        <p:sp>
          <p:nvSpPr>
            <p:cNvPr id="6" name="구름 5"/>
            <p:cNvSpPr/>
            <p:nvPr/>
          </p:nvSpPr>
          <p:spPr>
            <a:xfrm>
              <a:off x="3255880" y="2762265"/>
              <a:ext cx="1908212" cy="936104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2"/>
                  </a:solidFill>
                </a:rPr>
                <a:t>대사우</a:t>
              </a:r>
              <a:r>
                <a:rPr lang="en-US" altLang="ko-KR" sz="1200" dirty="0" smtClean="0">
                  <a:solidFill>
                    <a:schemeClr val="tx2"/>
                  </a:solidFill>
                </a:rPr>
                <a:t>(HRM)</a:t>
              </a:r>
              <a:endParaRPr lang="ko-KR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31329" y="3768780"/>
              <a:ext cx="9573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휴가 신청 등록</a:t>
              </a:r>
              <a:endParaRPr lang="ko-KR" altLang="en-US" sz="9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388516" y="3153213"/>
            <a:ext cx="645689" cy="405695"/>
            <a:chOff x="1717411" y="1596826"/>
            <a:chExt cx="2175867" cy="870346"/>
          </a:xfrm>
        </p:grpSpPr>
        <p:sp>
          <p:nvSpPr>
            <p:cNvPr id="28" name="갈매기형 수장 27"/>
            <p:cNvSpPr/>
            <p:nvPr/>
          </p:nvSpPr>
          <p:spPr>
            <a:xfrm>
              <a:off x="1717411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95536" y="1199076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휴가신청 업무 프로세스</a:t>
            </a:r>
            <a:endParaRPr lang="ko-KR" altLang="en-US" sz="1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185534" y="2878197"/>
            <a:ext cx="1003176" cy="1270883"/>
            <a:chOff x="4994106" y="2655124"/>
            <a:chExt cx="1003176" cy="12708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106" y="2655124"/>
              <a:ext cx="1003176" cy="100317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146877" y="3695175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전자결재</a:t>
              </a:r>
              <a:endParaRPr lang="ko-KR" altLang="en-US" sz="9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988326" y="3153213"/>
            <a:ext cx="645689" cy="405695"/>
            <a:chOff x="1960066" y="1596826"/>
            <a:chExt cx="2175867" cy="870346"/>
          </a:xfrm>
        </p:grpSpPr>
        <p:sp>
          <p:nvSpPr>
            <p:cNvPr id="48" name="갈매기형 수장 47"/>
            <p:cNvSpPr/>
            <p:nvPr/>
          </p:nvSpPr>
          <p:spPr>
            <a:xfrm>
              <a:off x="1960066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</a:t>
            </a:r>
            <a:r>
              <a:rPr lang="ko-KR" altLang="en-US" sz="1200" dirty="0"/>
              <a:t>휴가신청을 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145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752" t="22112" r="15610" b="24207"/>
          <a:stretch/>
        </p:blipFill>
        <p:spPr>
          <a:xfrm>
            <a:off x="251926" y="1410416"/>
            <a:ext cx="8640553" cy="4004310"/>
          </a:xfrm>
          <a:prstGeom prst="rect">
            <a:avLst/>
          </a:prstGeom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휴가신청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7507" y="692696"/>
            <a:ext cx="20297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휴가신청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smtClean="0"/>
              <a:t>휴가신청을 </a:t>
            </a:r>
            <a:r>
              <a:rPr lang="ko-KR" altLang="en-US" sz="1200" dirty="0"/>
              <a:t>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483768" y="853550"/>
            <a:ext cx="3024336" cy="402060"/>
          </a:xfrm>
          <a:prstGeom prst="wedgeRoundRectCallout">
            <a:avLst>
              <a:gd name="adj1" fmla="val 39950"/>
              <a:gd name="adj2" fmla="val 10031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r>
              <a:rPr lang="en-US" altLang="ko-KR" sz="1100" smtClean="0">
                <a:solidFill>
                  <a:schemeClr val="tx1"/>
                </a:solidFill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</a:rPr>
              <a:t>휴가신청을 위해 </a:t>
            </a:r>
            <a:r>
              <a:rPr lang="en-US" altLang="ko-KR" sz="1100" dirty="0" smtClean="0">
                <a:solidFill>
                  <a:schemeClr val="tx1"/>
                </a:solidFill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누릅니다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899592" y="1727109"/>
            <a:ext cx="3168352" cy="566465"/>
          </a:xfrm>
          <a:prstGeom prst="wedgeRoundRectCallout">
            <a:avLst>
              <a:gd name="adj1" fmla="val -3527"/>
              <a:gd name="adj2" fmla="val 7827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</a:rPr>
              <a:t>휴가종류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휴가구분</a:t>
            </a:r>
            <a:r>
              <a:rPr lang="en-US" altLang="ko-KR" sz="1100" dirty="0" smtClean="0">
                <a:solidFill>
                  <a:schemeClr val="tx1"/>
                </a:solidFill>
              </a:rPr>
              <a:t>+</a:t>
            </a:r>
            <a:r>
              <a:rPr lang="ko-KR" altLang="en-US" sz="1100" dirty="0" smtClean="0">
                <a:solidFill>
                  <a:schemeClr val="tx1"/>
                </a:solidFill>
              </a:rPr>
              <a:t>근태구분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</a:rPr>
              <a:t>를 선택합니다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    - </a:t>
            </a:r>
            <a:r>
              <a:rPr lang="ko-KR" altLang="en-US" sz="900" dirty="0" smtClean="0">
                <a:solidFill>
                  <a:schemeClr val="tx1"/>
                </a:solidFill>
              </a:rPr>
              <a:t>휴가구분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연차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공가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경조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유급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무급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    - </a:t>
            </a:r>
            <a:r>
              <a:rPr lang="ko-KR" altLang="en-US" sz="900" dirty="0" smtClean="0">
                <a:solidFill>
                  <a:schemeClr val="tx1"/>
                </a:solidFill>
              </a:rPr>
              <a:t>근태구분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휴가구분에 따른 하위 구분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3971" y="2468513"/>
            <a:ext cx="3665862" cy="151254"/>
          </a:xfrm>
          <a:prstGeom prst="roundRect">
            <a:avLst>
              <a:gd name="adj" fmla="val 3440"/>
            </a:avLst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411760" y="3349311"/>
            <a:ext cx="3168352" cy="382802"/>
          </a:xfrm>
          <a:prstGeom prst="wedgeRoundRectCallout">
            <a:avLst>
              <a:gd name="adj1" fmla="val 51789"/>
              <a:gd name="adj2" fmla="val -20787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3. </a:t>
            </a:r>
            <a:r>
              <a:rPr lang="ko-KR" altLang="en-US" sz="1100" dirty="0" smtClean="0">
                <a:solidFill>
                  <a:schemeClr val="tx1"/>
                </a:solidFill>
              </a:rPr>
              <a:t>휴가 기간 및 긴급연락처를 입력합니다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5076056" y="1985154"/>
            <a:ext cx="3384376" cy="382802"/>
          </a:xfrm>
          <a:prstGeom prst="wedgeRoundRectCallout">
            <a:avLst>
              <a:gd name="adj1" fmla="val -5503"/>
              <a:gd name="adj2" fmla="val -14318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4. [</a:t>
            </a:r>
            <a:r>
              <a:rPr lang="ko-KR" altLang="en-US" sz="1100" dirty="0" smtClean="0">
                <a:solidFill>
                  <a:schemeClr val="tx1"/>
                </a:solidFill>
              </a:rPr>
              <a:t>저장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눌러 휴가신청 내역을 저장합니다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4762" t="22189" r="15635" b="24208"/>
          <a:stretch/>
        </p:blipFill>
        <p:spPr>
          <a:xfrm>
            <a:off x="256147" y="1408165"/>
            <a:ext cx="8636332" cy="3998585"/>
          </a:xfrm>
          <a:prstGeom prst="rect">
            <a:avLst/>
          </a:prstGeom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휴가신청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7507" y="692696"/>
            <a:ext cx="20297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휴가신청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smtClean="0"/>
              <a:t>휴가신청을 </a:t>
            </a:r>
            <a:r>
              <a:rPr lang="ko-KR" altLang="en-US" sz="1200" dirty="0"/>
              <a:t>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3691480" y="909495"/>
            <a:ext cx="3384376" cy="382802"/>
          </a:xfrm>
          <a:prstGeom prst="wedgeRoundRectCallout">
            <a:avLst>
              <a:gd name="adj1" fmla="val 45720"/>
              <a:gd name="adj2" fmla="val 9568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en-US" altLang="ko-KR" sz="1100" dirty="0" smtClean="0">
                <a:solidFill>
                  <a:schemeClr val="tx1"/>
                </a:solidFill>
              </a:rPr>
              <a:t>. [</a:t>
            </a:r>
            <a:r>
              <a:rPr lang="ko-KR" altLang="en-US" sz="1100" dirty="0" smtClean="0">
                <a:solidFill>
                  <a:schemeClr val="tx1"/>
                </a:solidFill>
              </a:rPr>
              <a:t>상신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눌러 전자결재 연동을 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1907704" y="3645024"/>
            <a:ext cx="2160240" cy="576064"/>
          </a:xfrm>
          <a:prstGeom prst="wedgeRoundRectCallout">
            <a:avLst>
              <a:gd name="adj1" fmla="val -53032"/>
              <a:gd name="adj2" fmla="val -205355"/>
              <a:gd name="adj3" fmla="val 16667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※ </a:t>
            </a:r>
            <a:r>
              <a:rPr lang="ko-KR" altLang="en-US" sz="800" dirty="0" smtClean="0">
                <a:solidFill>
                  <a:schemeClr val="tx1"/>
                </a:solidFill>
              </a:rPr>
              <a:t>휴가구분이 </a:t>
            </a:r>
            <a:r>
              <a:rPr lang="en-US" altLang="ko-KR" sz="800" dirty="0" smtClean="0">
                <a:solidFill>
                  <a:schemeClr val="tx1"/>
                </a:solidFill>
              </a:rPr>
              <a:t>“</a:t>
            </a:r>
            <a:r>
              <a:rPr lang="ko-KR" altLang="en-US" sz="800" dirty="0" smtClean="0">
                <a:solidFill>
                  <a:schemeClr val="tx1"/>
                </a:solidFill>
              </a:rPr>
              <a:t>공가</a:t>
            </a:r>
            <a:r>
              <a:rPr lang="en-US" altLang="ko-KR" sz="800" dirty="0" smtClean="0">
                <a:solidFill>
                  <a:schemeClr val="tx1"/>
                </a:solidFill>
              </a:rPr>
              <a:t>”</a:t>
            </a:r>
            <a:r>
              <a:rPr lang="ko-KR" altLang="en-US" sz="800" dirty="0" smtClean="0">
                <a:solidFill>
                  <a:schemeClr val="tx1"/>
                </a:solidFill>
              </a:rPr>
              <a:t>일 경우 증빙파일을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  </a:t>
            </a:r>
            <a:r>
              <a:rPr lang="ko-KR" altLang="en-US" sz="800" dirty="0" smtClean="0">
                <a:solidFill>
                  <a:schemeClr val="tx1"/>
                </a:solidFill>
              </a:rPr>
              <a:t> 첨부해야 전자결재 상신이 가능합니다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 </a:t>
            </a:r>
            <a:r>
              <a:rPr lang="ko-KR" altLang="en-US" sz="800" dirty="0" smtClean="0">
                <a:solidFill>
                  <a:schemeClr val="tx1"/>
                </a:solidFill>
              </a:rPr>
              <a:t>자세한 휴가 규정은 </a:t>
            </a:r>
            <a:r>
              <a:rPr lang="en-US" altLang="ko-KR" sz="800" dirty="0" smtClean="0">
                <a:solidFill>
                  <a:schemeClr val="tx1"/>
                </a:solidFill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</a:rPr>
              <a:t>관련규정</a:t>
            </a:r>
            <a:r>
              <a:rPr lang="en-US" altLang="ko-KR" sz="800" dirty="0" smtClean="0">
                <a:solidFill>
                  <a:schemeClr val="tx1"/>
                </a:solidFill>
              </a:rPr>
              <a:t>] </a:t>
            </a:r>
            <a:r>
              <a:rPr lang="ko-KR" altLang="en-US" sz="800" dirty="0" smtClean="0">
                <a:solidFill>
                  <a:schemeClr val="tx1"/>
                </a:solidFill>
              </a:rPr>
              <a:t>버튼을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 눌러 확인하시기 바랍니다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185" t="8644" r="1501" b="15761"/>
          <a:stretch/>
        </p:blipFill>
        <p:spPr>
          <a:xfrm>
            <a:off x="1763688" y="972144"/>
            <a:ext cx="5445676" cy="4977136"/>
          </a:xfrm>
          <a:prstGeom prst="rect">
            <a:avLst/>
          </a:prstGeom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휴가신청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7507" y="692696"/>
            <a:ext cx="20297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휴가신청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smtClean="0"/>
              <a:t>휴가신청을 </a:t>
            </a:r>
            <a:r>
              <a:rPr lang="ko-KR" altLang="en-US" sz="1200" dirty="0"/>
              <a:t>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331640" y="1628800"/>
            <a:ext cx="2489348" cy="432048"/>
          </a:xfrm>
          <a:prstGeom prst="wedgeRoundRectCallout">
            <a:avLst>
              <a:gd name="adj1" fmla="val -498"/>
              <a:gd name="adj2" fmla="val -1601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6. </a:t>
            </a:r>
            <a:r>
              <a:rPr lang="ko-KR" altLang="en-US" sz="1100" dirty="0" smtClean="0">
                <a:solidFill>
                  <a:schemeClr val="tx1"/>
                </a:solidFill>
              </a:rPr>
              <a:t>결재선 지정 후 기안 처리 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</a:t>
            </a:r>
            <a:r>
              <a:rPr lang="en-US" altLang="ko-KR" sz="900" dirty="0" smtClean="0">
                <a:solidFill>
                  <a:schemeClr val="tx1"/>
                </a:solidFill>
              </a:rPr>
              <a:t>※ </a:t>
            </a:r>
            <a:r>
              <a:rPr lang="ko-KR" altLang="en-US" sz="900" dirty="0" smtClean="0">
                <a:solidFill>
                  <a:schemeClr val="tx1"/>
                </a:solidFill>
              </a:rPr>
              <a:t>전자결재 매뉴얼 참조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증명서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발급신청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22786" y="692696"/>
            <a:ext cx="24144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인사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증명서발급신청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5805264"/>
            <a:ext cx="85689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5871405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각종 증명서를 온라인으로 발급 요청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발급하는 서비스입니다</a:t>
            </a:r>
            <a:r>
              <a:rPr lang="en-US" altLang="ko-KR" sz="12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발급 가능 증명서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재직증명서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경력증명서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원천징수부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원천징수영수증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갑근세납세필영수증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퇴직증명서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1124744"/>
            <a:ext cx="8568952" cy="4536504"/>
          </a:xfrm>
          <a:prstGeom prst="roundRect">
            <a:avLst>
              <a:gd name="adj" fmla="val 14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11560" y="2688660"/>
            <a:ext cx="749556" cy="1195536"/>
            <a:chOff x="1115616" y="2780928"/>
            <a:chExt cx="749556" cy="119553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780928"/>
              <a:ext cx="749556" cy="9361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24936" y="3745632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사용자</a:t>
              </a:r>
              <a:endParaRPr lang="ko-KR" altLang="en-US" sz="9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267744" y="2688660"/>
            <a:ext cx="1908212" cy="1237347"/>
            <a:chOff x="3255880" y="2762265"/>
            <a:chExt cx="1908212" cy="1237347"/>
          </a:xfrm>
        </p:grpSpPr>
        <p:sp>
          <p:nvSpPr>
            <p:cNvPr id="6" name="구름 5"/>
            <p:cNvSpPr/>
            <p:nvPr/>
          </p:nvSpPr>
          <p:spPr>
            <a:xfrm>
              <a:off x="3255880" y="2762265"/>
              <a:ext cx="1908212" cy="936104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2"/>
                  </a:solidFill>
                </a:rPr>
                <a:t>대사우</a:t>
              </a:r>
              <a:r>
                <a:rPr lang="en-US" altLang="ko-KR" sz="1200" dirty="0" smtClean="0">
                  <a:solidFill>
                    <a:schemeClr val="tx2"/>
                  </a:solidFill>
                </a:rPr>
                <a:t>(HRM)</a:t>
              </a:r>
              <a:endParaRPr lang="ko-KR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93658" y="3768780"/>
              <a:ext cx="10326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증명서 발급요청</a:t>
              </a:r>
              <a:endParaRPr lang="ko-KR" altLang="en-US" sz="9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732240" y="2688660"/>
            <a:ext cx="1908212" cy="1237347"/>
            <a:chOff x="6445281" y="2688660"/>
            <a:chExt cx="1908212" cy="1237347"/>
          </a:xfrm>
        </p:grpSpPr>
        <p:sp>
          <p:nvSpPr>
            <p:cNvPr id="20" name="구름 19"/>
            <p:cNvSpPr/>
            <p:nvPr/>
          </p:nvSpPr>
          <p:spPr>
            <a:xfrm>
              <a:off x="6445281" y="2688660"/>
              <a:ext cx="1908212" cy="936104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2"/>
                  </a:solidFill>
                </a:rPr>
                <a:t>대사우</a:t>
              </a:r>
              <a:r>
                <a:rPr lang="en-US" altLang="ko-KR" sz="1200" dirty="0" smtClean="0">
                  <a:solidFill>
                    <a:schemeClr val="tx2"/>
                  </a:solidFill>
                </a:rPr>
                <a:t>(HRM)</a:t>
              </a:r>
              <a:endParaRPr lang="ko-KR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98475" y="369517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증명서 출력</a:t>
              </a:r>
              <a:endParaRPr lang="ko-KR" altLang="en-US" sz="9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932040" y="2735273"/>
            <a:ext cx="1188146" cy="1453944"/>
            <a:chOff x="986295" y="2780928"/>
            <a:chExt cx="1188146" cy="1453944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780928"/>
              <a:ext cx="749556" cy="936104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986295" y="3727041"/>
              <a:ext cx="118814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증명서 발급 담당자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승인 </a:t>
              </a:r>
              <a:r>
                <a:rPr lang="en-US" altLang="ko-KR" sz="900" dirty="0" smtClean="0"/>
                <a:t>&amp;</a:t>
              </a:r>
              <a:r>
                <a:rPr lang="ko-KR" altLang="en-US" sz="900" dirty="0"/>
                <a:t> </a:t>
              </a:r>
              <a:r>
                <a:rPr lang="ko-KR" altLang="en-US" sz="900" dirty="0" smtClean="0"/>
                <a:t>발급</a:t>
              </a:r>
              <a:endParaRPr lang="en-US" altLang="ko-KR" sz="900" dirty="0" smtClean="0"/>
            </a:p>
            <a:p>
              <a:pPr algn="ctr"/>
              <a:r>
                <a:rPr lang="en-US" altLang="ko-KR" sz="900" dirty="0" smtClean="0"/>
                <a:t>(</a:t>
              </a:r>
              <a:r>
                <a:rPr lang="ko-KR" altLang="en-US" sz="900" dirty="0" smtClean="0"/>
                <a:t>인사관리시스템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475656" y="3042019"/>
            <a:ext cx="645689" cy="405695"/>
            <a:chOff x="1717411" y="1596826"/>
            <a:chExt cx="2175867" cy="870346"/>
          </a:xfrm>
        </p:grpSpPr>
        <p:sp>
          <p:nvSpPr>
            <p:cNvPr id="28" name="갈매기형 수장 27"/>
            <p:cNvSpPr/>
            <p:nvPr/>
          </p:nvSpPr>
          <p:spPr>
            <a:xfrm>
              <a:off x="1717411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283968" y="3040351"/>
            <a:ext cx="645689" cy="405695"/>
            <a:chOff x="1960066" y="1596826"/>
            <a:chExt cx="2175867" cy="870346"/>
          </a:xfrm>
        </p:grpSpPr>
        <p:sp>
          <p:nvSpPr>
            <p:cNvPr id="31" name="갈매기형 수장 30"/>
            <p:cNvSpPr/>
            <p:nvPr/>
          </p:nvSpPr>
          <p:spPr>
            <a:xfrm>
              <a:off x="1960066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940152" y="3023305"/>
            <a:ext cx="645689" cy="405695"/>
            <a:chOff x="2202721" y="1596826"/>
            <a:chExt cx="2175867" cy="870346"/>
          </a:xfrm>
        </p:grpSpPr>
        <p:sp>
          <p:nvSpPr>
            <p:cNvPr id="34" name="갈매기형 수장 33"/>
            <p:cNvSpPr/>
            <p:nvPr/>
          </p:nvSpPr>
          <p:spPr>
            <a:xfrm>
              <a:off x="2202721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95536" y="1199076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증명서 발급 업무 프로세스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2344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762" t="22190" r="15635" b="24207"/>
          <a:stretch/>
        </p:blipFill>
        <p:spPr>
          <a:xfrm>
            <a:off x="254286" y="1405805"/>
            <a:ext cx="8641623" cy="4000945"/>
          </a:xfrm>
          <a:prstGeom prst="rect">
            <a:avLst/>
          </a:prstGeom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휴가신청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7507" y="692696"/>
            <a:ext cx="20297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휴가신청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smtClean="0"/>
              <a:t>휴가신청을 </a:t>
            </a:r>
            <a:r>
              <a:rPr lang="ko-KR" altLang="en-US" sz="1200" dirty="0"/>
              <a:t>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5436096" y="2492896"/>
            <a:ext cx="2304256" cy="1152128"/>
          </a:xfrm>
          <a:prstGeom prst="wedgeRoundRectCallout">
            <a:avLst>
              <a:gd name="adj1" fmla="val -40245"/>
              <a:gd name="adj2" fmla="val -79692"/>
              <a:gd name="adj3" fmla="val 16667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※ </a:t>
            </a:r>
            <a:r>
              <a:rPr lang="ko-KR" altLang="en-US" sz="800" dirty="0" smtClean="0">
                <a:solidFill>
                  <a:schemeClr val="tx1"/>
                </a:solidFill>
              </a:rPr>
              <a:t>발생일수 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당해 휴가일수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   </a:t>
            </a:r>
            <a:r>
              <a:rPr lang="ko-KR" altLang="en-US" sz="800" dirty="0" smtClean="0">
                <a:solidFill>
                  <a:schemeClr val="tx1"/>
                </a:solidFill>
              </a:rPr>
              <a:t>신청일수 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전자결재 진행중인 휴가일수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 </a:t>
            </a:r>
            <a:r>
              <a:rPr lang="ko-KR" altLang="en-US" sz="800" dirty="0" smtClean="0">
                <a:solidFill>
                  <a:schemeClr val="tx1"/>
                </a:solidFill>
              </a:rPr>
              <a:t>사용일수 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전자결재 승인된 휴가일수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   </a:t>
            </a:r>
            <a:r>
              <a:rPr lang="ko-KR" altLang="en-US" sz="800" dirty="0" smtClean="0">
                <a:solidFill>
                  <a:schemeClr val="tx1"/>
                </a:solidFill>
              </a:rPr>
              <a:t>잔여일수 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전년이월 </a:t>
            </a:r>
            <a:r>
              <a:rPr lang="en-US" altLang="ko-KR" sz="800" dirty="0" smtClean="0">
                <a:solidFill>
                  <a:schemeClr val="tx1"/>
                </a:solidFill>
              </a:rPr>
              <a:t>+ </a:t>
            </a:r>
            <a:r>
              <a:rPr lang="ko-KR" altLang="en-US" sz="800" dirty="0" smtClean="0">
                <a:solidFill>
                  <a:schemeClr val="tx1"/>
                </a:solidFill>
              </a:rPr>
              <a:t>발생일수 </a:t>
            </a:r>
            <a:r>
              <a:rPr lang="en-US" altLang="ko-KR" sz="800" dirty="0" smtClean="0">
                <a:solidFill>
                  <a:schemeClr val="tx1"/>
                </a:solidFill>
              </a:rPr>
              <a:t>–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               </a:t>
            </a:r>
            <a:r>
              <a:rPr lang="ko-KR" altLang="en-US" sz="800" dirty="0" smtClean="0">
                <a:solidFill>
                  <a:schemeClr val="tx1"/>
                </a:solidFill>
              </a:rPr>
              <a:t>신청일수 </a:t>
            </a:r>
            <a:r>
              <a:rPr lang="en-US" altLang="ko-KR" sz="800" dirty="0" smtClean="0">
                <a:solidFill>
                  <a:schemeClr val="tx1"/>
                </a:solidFill>
              </a:rPr>
              <a:t>– </a:t>
            </a:r>
            <a:r>
              <a:rPr lang="ko-KR" altLang="en-US" sz="800" dirty="0" smtClean="0">
                <a:solidFill>
                  <a:schemeClr val="tx1"/>
                </a:solidFill>
              </a:rPr>
              <a:t>사용일수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※ </a:t>
            </a:r>
            <a:r>
              <a:rPr lang="ko-KR" altLang="en-US" sz="800" dirty="0" smtClean="0">
                <a:solidFill>
                  <a:schemeClr val="tx1"/>
                </a:solidFill>
              </a:rPr>
              <a:t>반려 또는 회수 처리한 휴가신청내역이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 있을 경우 잔여일수에 영향을 미치므로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 해당 신청내역은 삭제 또는 재상신하여야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 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0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444851" y="251356"/>
            <a:ext cx="3652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외근정산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&amp;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국내출장정산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59519" y="692696"/>
            <a:ext cx="287771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외근정산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국내출장정산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1124744"/>
            <a:ext cx="8568952" cy="4752528"/>
          </a:xfrm>
          <a:prstGeom prst="roundRect">
            <a:avLst>
              <a:gd name="adj" fmla="val 14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55576" y="2881536"/>
            <a:ext cx="749556" cy="1195536"/>
            <a:chOff x="1115616" y="2780928"/>
            <a:chExt cx="749556" cy="119553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780928"/>
              <a:ext cx="749556" cy="9361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24936" y="3745632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사용자</a:t>
              </a:r>
              <a:endParaRPr lang="ko-KR" altLang="en-US" sz="9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483768" y="2839725"/>
            <a:ext cx="1908212" cy="1237347"/>
            <a:chOff x="3255880" y="2762265"/>
            <a:chExt cx="1908212" cy="1237347"/>
          </a:xfrm>
        </p:grpSpPr>
        <p:sp>
          <p:nvSpPr>
            <p:cNvPr id="6" name="구름 5"/>
            <p:cNvSpPr/>
            <p:nvPr/>
          </p:nvSpPr>
          <p:spPr>
            <a:xfrm>
              <a:off x="3255880" y="2762265"/>
              <a:ext cx="1908212" cy="936104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2"/>
                  </a:solidFill>
                </a:rPr>
                <a:t>대사우</a:t>
              </a:r>
              <a:r>
                <a:rPr lang="en-US" altLang="ko-KR" sz="1200" dirty="0" smtClean="0">
                  <a:solidFill>
                    <a:schemeClr val="tx2"/>
                  </a:solidFill>
                </a:rPr>
                <a:t>(HRM)</a:t>
              </a:r>
              <a:endParaRPr lang="ko-KR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65233" y="3768780"/>
              <a:ext cx="1489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외근</a:t>
              </a:r>
              <a:r>
                <a:rPr lang="en-US" altLang="ko-KR" sz="900" dirty="0" smtClean="0"/>
                <a:t>(</a:t>
              </a:r>
              <a:r>
                <a:rPr lang="ko-KR" altLang="en-US" sz="900" dirty="0" smtClean="0"/>
                <a:t>국내출장</a:t>
              </a:r>
              <a:r>
                <a:rPr lang="en-US" altLang="ko-KR" sz="900" dirty="0" smtClean="0"/>
                <a:t>)</a:t>
              </a:r>
              <a:r>
                <a:rPr lang="ko-KR" altLang="en-US" sz="900" dirty="0" smtClean="0"/>
                <a:t>정산 등록</a:t>
              </a:r>
              <a:endParaRPr lang="ko-KR" altLang="en-US" sz="9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691680" y="3081205"/>
            <a:ext cx="645689" cy="405695"/>
            <a:chOff x="1717411" y="1596826"/>
            <a:chExt cx="2175867" cy="870346"/>
          </a:xfrm>
        </p:grpSpPr>
        <p:sp>
          <p:nvSpPr>
            <p:cNvPr id="28" name="갈매기형 수장 27"/>
            <p:cNvSpPr/>
            <p:nvPr/>
          </p:nvSpPr>
          <p:spPr>
            <a:xfrm>
              <a:off x="1717411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95536" y="1199076"/>
            <a:ext cx="3284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외근정산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국내출장정산 업무 프로세스</a:t>
            </a:r>
            <a:endParaRPr lang="ko-KR" altLang="en-US" sz="1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92080" y="2806189"/>
            <a:ext cx="1003176" cy="1270883"/>
            <a:chOff x="4994106" y="2655124"/>
            <a:chExt cx="1003176" cy="12708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106" y="2655124"/>
              <a:ext cx="1003176" cy="100317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146877" y="3695175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전자결재</a:t>
              </a:r>
              <a:endParaRPr lang="ko-KR" altLang="en-US" sz="9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572000" y="3081205"/>
            <a:ext cx="645689" cy="405695"/>
            <a:chOff x="1960066" y="1596826"/>
            <a:chExt cx="2175867" cy="870346"/>
          </a:xfrm>
        </p:grpSpPr>
        <p:sp>
          <p:nvSpPr>
            <p:cNvPr id="48" name="갈매기형 수장 47"/>
            <p:cNvSpPr/>
            <p:nvPr/>
          </p:nvSpPr>
          <p:spPr>
            <a:xfrm>
              <a:off x="1960066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</a:t>
            </a:r>
            <a:r>
              <a:rPr lang="ko-KR" altLang="en-US" sz="1200" dirty="0"/>
              <a:t>외근내역 및 경비내역을 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6374583" y="3080850"/>
            <a:ext cx="645689" cy="405695"/>
            <a:chOff x="1960066" y="1596826"/>
            <a:chExt cx="2175867" cy="870346"/>
          </a:xfrm>
        </p:grpSpPr>
        <p:sp>
          <p:nvSpPr>
            <p:cNvPr id="26" name="갈매기형 수장 25"/>
            <p:cNvSpPr/>
            <p:nvPr/>
          </p:nvSpPr>
          <p:spPr>
            <a:xfrm>
              <a:off x="1960066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128995" y="2911800"/>
            <a:ext cx="1187421" cy="1165272"/>
            <a:chOff x="7056987" y="2734248"/>
            <a:chExt cx="1187421" cy="116527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987" y="2734248"/>
              <a:ext cx="1187421" cy="850245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7443095" y="3668688"/>
              <a:ext cx="3802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/>
                <a:t>ERP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8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14684" t="22138" r="15634" b="19311"/>
          <a:stretch/>
        </p:blipFill>
        <p:spPr>
          <a:xfrm>
            <a:off x="254287" y="1410690"/>
            <a:ext cx="8638193" cy="4363636"/>
          </a:xfrm>
          <a:prstGeom prst="rect">
            <a:avLst/>
          </a:prstGeom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외근정산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7507" y="692696"/>
            <a:ext cx="20297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외근정산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smtClean="0"/>
              <a:t>외근내역 및 경비내역을 </a:t>
            </a:r>
            <a:r>
              <a:rPr lang="ko-KR" altLang="en-US" sz="1200" dirty="0"/>
              <a:t>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987824" y="853550"/>
            <a:ext cx="3240360" cy="402060"/>
          </a:xfrm>
          <a:prstGeom prst="wedgeRoundRectCallout">
            <a:avLst>
              <a:gd name="adj1" fmla="val 39950"/>
              <a:gd name="adj2" fmla="val 10031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1. </a:t>
            </a:r>
            <a:r>
              <a:rPr lang="ko-KR" altLang="en-US" sz="1100" dirty="0" smtClean="0">
                <a:solidFill>
                  <a:schemeClr val="tx1"/>
                </a:solidFill>
              </a:rPr>
              <a:t>외근정산 등록을 위해 </a:t>
            </a:r>
            <a:r>
              <a:rPr lang="en-US" altLang="ko-KR" sz="1100" dirty="0" smtClean="0">
                <a:solidFill>
                  <a:schemeClr val="tx1"/>
                </a:solidFill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누릅니다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267744" y="3017912"/>
            <a:ext cx="2785419" cy="402060"/>
          </a:xfrm>
          <a:prstGeom prst="wedgeRoundRectCallout">
            <a:avLst>
              <a:gd name="adj1" fmla="val -37539"/>
              <a:gd name="adj2" fmla="val -112900"/>
              <a:gd name="adj3" fmla="val 16667"/>
            </a:avLst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1-1. </a:t>
            </a:r>
            <a:r>
              <a:rPr lang="ko-KR" altLang="en-US" sz="900" dirty="0" smtClean="0">
                <a:solidFill>
                  <a:schemeClr val="tx1"/>
                </a:solidFill>
              </a:rPr>
              <a:t>총 소요시간 및 본인차량 이용 시 차량번호를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  </a:t>
            </a:r>
            <a:r>
              <a:rPr lang="ko-KR" altLang="en-US" sz="900" dirty="0" smtClean="0">
                <a:solidFill>
                  <a:schemeClr val="tx1"/>
                </a:solidFill>
              </a:rPr>
              <a:t>입력합니다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882008" y="3471020"/>
            <a:ext cx="3506416" cy="402060"/>
          </a:xfrm>
          <a:prstGeom prst="wedgeRoundRectCallout">
            <a:avLst>
              <a:gd name="adj1" fmla="val 39950"/>
              <a:gd name="adj2" fmla="val 10031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2. </a:t>
            </a:r>
            <a:r>
              <a:rPr lang="ko-KR" altLang="en-US" sz="1100" dirty="0" smtClean="0">
                <a:solidFill>
                  <a:schemeClr val="tx1"/>
                </a:solidFill>
              </a:rPr>
              <a:t>경비내역을 등록하기 위해 </a:t>
            </a:r>
            <a:r>
              <a:rPr lang="en-US" altLang="ko-KR" sz="1100" dirty="0" smtClean="0">
                <a:solidFill>
                  <a:schemeClr val="tx1"/>
                </a:solidFill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누릅니다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322089" y="5178759"/>
            <a:ext cx="2338144" cy="402060"/>
          </a:xfrm>
          <a:prstGeom prst="wedgeRoundRectCallout">
            <a:avLst>
              <a:gd name="adj1" fmla="val -37539"/>
              <a:gd name="adj2" fmla="val -112900"/>
              <a:gd name="adj3" fmla="val 16667"/>
            </a:avLst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2-1. </a:t>
            </a:r>
            <a:r>
              <a:rPr lang="ko-KR" altLang="en-US" sz="900" dirty="0" smtClean="0">
                <a:solidFill>
                  <a:schemeClr val="tx1"/>
                </a:solidFill>
              </a:rPr>
              <a:t>소요거리 및 경비내역을 입력합니다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      ※ </a:t>
            </a:r>
            <a:r>
              <a:rPr lang="ko-KR" altLang="en-US" sz="900" dirty="0" smtClean="0">
                <a:solidFill>
                  <a:schemeClr val="tx1"/>
                </a:solidFill>
              </a:rPr>
              <a:t>교통비 </a:t>
            </a:r>
            <a:r>
              <a:rPr lang="en-US" altLang="ko-KR" sz="900" dirty="0" smtClean="0">
                <a:solidFill>
                  <a:schemeClr val="tx1"/>
                </a:solidFill>
              </a:rPr>
              <a:t>= </a:t>
            </a:r>
            <a:r>
              <a:rPr lang="ko-KR" altLang="en-US" sz="900" dirty="0" smtClean="0">
                <a:solidFill>
                  <a:schemeClr val="tx1"/>
                </a:solidFill>
              </a:rPr>
              <a:t>소요거리 </a:t>
            </a:r>
            <a:r>
              <a:rPr lang="en-US" altLang="ko-KR" sz="900" dirty="0" smtClean="0">
                <a:solidFill>
                  <a:schemeClr val="tx1"/>
                </a:solidFill>
              </a:rPr>
              <a:t>* 260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5508104" y="1924007"/>
            <a:ext cx="3290392" cy="402060"/>
          </a:xfrm>
          <a:prstGeom prst="wedgeRoundRectCallout">
            <a:avLst>
              <a:gd name="adj1" fmla="val 5508"/>
              <a:gd name="adj2" fmla="val -13117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3. [</a:t>
            </a:r>
            <a:r>
              <a:rPr lang="ko-KR" altLang="en-US" sz="1100" dirty="0" smtClean="0">
                <a:solidFill>
                  <a:schemeClr val="tx1"/>
                </a:solidFill>
              </a:rPr>
              <a:t>저장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눌러 외근정산내역을 등록합니다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6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14684" t="22138" r="15634" b="19311"/>
          <a:stretch/>
        </p:blipFill>
        <p:spPr>
          <a:xfrm>
            <a:off x="254287" y="1410690"/>
            <a:ext cx="8638193" cy="4363636"/>
          </a:xfrm>
          <a:prstGeom prst="rect">
            <a:avLst/>
          </a:prstGeom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외근정산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7507" y="692696"/>
            <a:ext cx="20297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외근정산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smtClean="0"/>
              <a:t>외근내역 및 경비내역을 </a:t>
            </a:r>
            <a:r>
              <a:rPr lang="ko-KR" altLang="en-US" sz="1200" dirty="0"/>
              <a:t>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5076056" y="1988840"/>
            <a:ext cx="3096344" cy="402060"/>
          </a:xfrm>
          <a:prstGeom prst="wedgeRoundRectCallout">
            <a:avLst>
              <a:gd name="adj1" fmla="val 36774"/>
              <a:gd name="adj2" fmla="val -14944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4. [</a:t>
            </a:r>
            <a:r>
              <a:rPr lang="ko-KR" altLang="en-US" sz="1100" dirty="0" smtClean="0">
                <a:solidFill>
                  <a:schemeClr val="tx1"/>
                </a:solidFill>
              </a:rPr>
              <a:t>상신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눌러 전자결재 연동을 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외근정산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7507" y="692696"/>
            <a:ext cx="20297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외근정산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smtClean="0"/>
              <a:t>외근내역 및 경비내역을 </a:t>
            </a:r>
            <a:r>
              <a:rPr lang="ko-KR" altLang="en-US" sz="1200" dirty="0"/>
              <a:t>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83" t="8736" r="1347" b="11290"/>
          <a:stretch/>
        </p:blipFill>
        <p:spPr>
          <a:xfrm>
            <a:off x="2058417" y="1010925"/>
            <a:ext cx="5033863" cy="4882563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</p:pic>
      <p:sp>
        <p:nvSpPr>
          <p:cNvPr id="10" name="모서리가 둥근 사각형 설명선 9"/>
          <p:cNvSpPr/>
          <p:nvPr/>
        </p:nvSpPr>
        <p:spPr>
          <a:xfrm>
            <a:off x="1043608" y="1628800"/>
            <a:ext cx="2587216" cy="432048"/>
          </a:xfrm>
          <a:prstGeom prst="wedgeRoundRectCallout">
            <a:avLst>
              <a:gd name="adj1" fmla="val 8707"/>
              <a:gd name="adj2" fmla="val -1592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5. </a:t>
            </a:r>
            <a:r>
              <a:rPr lang="ko-KR" altLang="en-US" sz="1100" dirty="0" smtClean="0">
                <a:solidFill>
                  <a:schemeClr val="tx1"/>
                </a:solidFill>
              </a:rPr>
              <a:t>결재선 지정 후 기안 처리 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 </a:t>
            </a:r>
            <a:r>
              <a:rPr lang="en-US" altLang="ko-KR" sz="900" dirty="0" smtClean="0">
                <a:solidFill>
                  <a:schemeClr val="tx1"/>
                </a:solidFill>
              </a:rPr>
              <a:t>※ </a:t>
            </a:r>
            <a:r>
              <a:rPr lang="ko-KR" altLang="en-US" sz="900" dirty="0" smtClean="0">
                <a:solidFill>
                  <a:schemeClr val="tx1"/>
                </a:solidFill>
              </a:rPr>
              <a:t>전자결재 매뉴얼 참조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4703" t="22217" r="15654" b="20496"/>
          <a:stretch/>
        </p:blipFill>
        <p:spPr>
          <a:xfrm>
            <a:off x="254287" y="1414450"/>
            <a:ext cx="8638193" cy="4271868"/>
          </a:xfrm>
          <a:prstGeom prst="rect">
            <a:avLst/>
          </a:prstGeom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국내출장정산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51027" y="692696"/>
            <a:ext cx="228620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국내출장정산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smtClean="0"/>
              <a:t>국내출장 경비내역을 </a:t>
            </a:r>
            <a:r>
              <a:rPr lang="ko-KR" altLang="en-US" sz="1200" dirty="0"/>
              <a:t>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267744" y="792204"/>
            <a:ext cx="3240360" cy="476556"/>
          </a:xfrm>
          <a:prstGeom prst="wedgeRoundRectCallout">
            <a:avLst>
              <a:gd name="adj1" fmla="val 38774"/>
              <a:gd name="adj2" fmla="val 8832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1. </a:t>
            </a:r>
            <a:r>
              <a:rPr lang="ko-KR" altLang="en-US" sz="1100" dirty="0" smtClean="0">
                <a:solidFill>
                  <a:schemeClr val="tx1"/>
                </a:solidFill>
              </a:rPr>
              <a:t>국내출장정산 내역 등록을 위해 </a:t>
            </a:r>
            <a:r>
              <a:rPr lang="en-US" altLang="ko-KR" sz="1100" dirty="0" smtClean="0">
                <a:solidFill>
                  <a:schemeClr val="tx1"/>
                </a:solidFill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 누릅니다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043608" y="2420888"/>
            <a:ext cx="2785419" cy="402060"/>
          </a:xfrm>
          <a:prstGeom prst="wedgeRoundRectCallout">
            <a:avLst>
              <a:gd name="adj1" fmla="val -37539"/>
              <a:gd name="adj2" fmla="val -112900"/>
              <a:gd name="adj3" fmla="val 16667"/>
            </a:avLst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1-1. </a:t>
            </a:r>
            <a:r>
              <a:rPr lang="ko-KR" altLang="en-US" sz="900" dirty="0" smtClean="0">
                <a:solidFill>
                  <a:schemeClr val="tx1"/>
                </a:solidFill>
              </a:rPr>
              <a:t>출장기간 및 가지급금 내역을 입력합니다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520082" y="2915039"/>
            <a:ext cx="3506416" cy="402060"/>
          </a:xfrm>
          <a:prstGeom prst="wedgeRoundRectCallout">
            <a:avLst>
              <a:gd name="adj1" fmla="val 39950"/>
              <a:gd name="adj2" fmla="val 10031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2. </a:t>
            </a:r>
            <a:r>
              <a:rPr lang="ko-KR" altLang="en-US" sz="1100" dirty="0" smtClean="0">
                <a:solidFill>
                  <a:schemeClr val="tx1"/>
                </a:solidFill>
              </a:rPr>
              <a:t>경비내역을 등록하기 위해 </a:t>
            </a:r>
            <a:r>
              <a:rPr lang="en-US" altLang="ko-KR" sz="1100" dirty="0" smtClean="0">
                <a:solidFill>
                  <a:schemeClr val="tx1"/>
                </a:solidFill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누릅니다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639233" y="4620418"/>
            <a:ext cx="2165016" cy="680790"/>
          </a:xfrm>
          <a:prstGeom prst="wedgeRoundRectCallout">
            <a:avLst>
              <a:gd name="adj1" fmla="val -37539"/>
              <a:gd name="adj2" fmla="val -105904"/>
              <a:gd name="adj3" fmla="val 16667"/>
            </a:avLst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2-1. </a:t>
            </a:r>
            <a:r>
              <a:rPr lang="ko-KR" altLang="en-US" sz="900" dirty="0" smtClean="0">
                <a:solidFill>
                  <a:schemeClr val="tx1"/>
                </a:solidFill>
              </a:rPr>
              <a:t>거리 및 경비내역을 입력합니다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      ※ </a:t>
            </a:r>
            <a:r>
              <a:rPr lang="ko-KR" altLang="en-US" sz="900" dirty="0" smtClean="0">
                <a:solidFill>
                  <a:schemeClr val="tx1"/>
                </a:solidFill>
              </a:rPr>
              <a:t>교통비 </a:t>
            </a:r>
            <a:r>
              <a:rPr lang="en-US" altLang="ko-KR" sz="900" dirty="0" smtClean="0">
                <a:solidFill>
                  <a:schemeClr val="tx1"/>
                </a:solidFill>
              </a:rPr>
              <a:t>= </a:t>
            </a:r>
            <a:r>
              <a:rPr lang="ko-KR" altLang="en-US" sz="900" dirty="0" smtClean="0">
                <a:solidFill>
                  <a:schemeClr val="tx1"/>
                </a:solidFill>
              </a:rPr>
              <a:t>거리 </a:t>
            </a:r>
            <a:r>
              <a:rPr lang="en-US" altLang="ko-KR" sz="900" dirty="0" smtClean="0">
                <a:solidFill>
                  <a:schemeClr val="tx1"/>
                </a:solidFill>
              </a:rPr>
              <a:t>* 260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         </a:t>
            </a:r>
            <a:r>
              <a:rPr lang="ko-KR" altLang="en-US" sz="900" dirty="0" smtClean="0">
                <a:solidFill>
                  <a:schemeClr val="tx1"/>
                </a:solidFill>
              </a:rPr>
              <a:t>정액경비 </a:t>
            </a:r>
            <a:r>
              <a:rPr lang="en-US" altLang="ko-KR" sz="900" dirty="0" smtClean="0">
                <a:solidFill>
                  <a:schemeClr val="tx1"/>
                </a:solidFill>
              </a:rPr>
              <a:t>= 1</a:t>
            </a:r>
            <a:r>
              <a:rPr lang="ko-KR" altLang="en-US" sz="900" dirty="0" smtClean="0">
                <a:solidFill>
                  <a:schemeClr val="tx1"/>
                </a:solidFill>
              </a:rPr>
              <a:t>일 </a:t>
            </a:r>
            <a:r>
              <a:rPr lang="en-US" altLang="ko-KR" sz="900" dirty="0" smtClean="0">
                <a:solidFill>
                  <a:schemeClr val="tx1"/>
                </a:solidFill>
              </a:rPr>
              <a:t>30,000</a:t>
            </a:r>
            <a:r>
              <a:rPr lang="ko-KR" altLang="en-US" sz="900" dirty="0" smtClean="0">
                <a:solidFill>
                  <a:schemeClr val="tx1"/>
                </a:solidFill>
              </a:rPr>
              <a:t>원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     </a:t>
            </a:r>
            <a:r>
              <a:rPr lang="ko-KR" altLang="en-US" sz="900" dirty="0" smtClean="0">
                <a:solidFill>
                  <a:schemeClr val="tx1"/>
                </a:solidFill>
              </a:rPr>
              <a:t>자세한 내용은 규정 참조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228184" y="2240984"/>
            <a:ext cx="2880320" cy="402060"/>
          </a:xfrm>
          <a:prstGeom prst="wedgeRoundRectCallout">
            <a:avLst>
              <a:gd name="adj1" fmla="val -39797"/>
              <a:gd name="adj2" fmla="val -20698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3. [</a:t>
            </a:r>
            <a:r>
              <a:rPr lang="ko-KR" altLang="en-US" sz="1100" dirty="0" smtClean="0">
                <a:solidFill>
                  <a:schemeClr val="tx1"/>
                </a:solidFill>
              </a:rPr>
              <a:t>저장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눌러 국내출장정산내역을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 등록합니다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14703" t="22217" r="15654" b="20496"/>
          <a:stretch/>
        </p:blipFill>
        <p:spPr>
          <a:xfrm>
            <a:off x="254287" y="1414450"/>
            <a:ext cx="8638193" cy="4271868"/>
          </a:xfrm>
          <a:prstGeom prst="rect">
            <a:avLst/>
          </a:prstGeom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국내출장정산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51027" y="692696"/>
            <a:ext cx="228620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국내출장정산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smtClean="0"/>
              <a:t>국내출장 경비내역을 </a:t>
            </a:r>
            <a:r>
              <a:rPr lang="ko-KR" altLang="en-US" sz="1200" dirty="0"/>
              <a:t>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427984" y="1988840"/>
            <a:ext cx="3096344" cy="402060"/>
          </a:xfrm>
          <a:prstGeom prst="wedgeRoundRectCallout">
            <a:avLst>
              <a:gd name="adj1" fmla="val 36774"/>
              <a:gd name="adj2" fmla="val -14944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4. [</a:t>
            </a:r>
            <a:r>
              <a:rPr lang="ko-KR" altLang="en-US" sz="1100" dirty="0" smtClean="0">
                <a:solidFill>
                  <a:schemeClr val="tx1"/>
                </a:solidFill>
              </a:rPr>
              <a:t>상신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눌러 전자결재 연동을 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327" t="8515" r="3172" b="12079"/>
          <a:stretch/>
        </p:blipFill>
        <p:spPr>
          <a:xfrm>
            <a:off x="2058417" y="1012836"/>
            <a:ext cx="5033863" cy="4875794"/>
          </a:xfrm>
          <a:prstGeom prst="rect">
            <a:avLst/>
          </a:prstGeom>
          <a:ln w="15875">
            <a:solidFill>
              <a:srgbClr val="00B050"/>
            </a:solidFill>
          </a:ln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국내출장정산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51027" y="692696"/>
            <a:ext cx="228620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국내출장정산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smtClean="0"/>
              <a:t>국내출장 경비내역을 </a:t>
            </a:r>
            <a:r>
              <a:rPr lang="ko-KR" altLang="en-US" sz="1200" dirty="0"/>
              <a:t>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043608" y="1628800"/>
            <a:ext cx="2587216" cy="432048"/>
          </a:xfrm>
          <a:prstGeom prst="wedgeRoundRectCallout">
            <a:avLst>
              <a:gd name="adj1" fmla="val 8707"/>
              <a:gd name="adj2" fmla="val -1592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5. </a:t>
            </a:r>
            <a:r>
              <a:rPr lang="ko-KR" altLang="en-US" sz="1100" dirty="0" smtClean="0">
                <a:solidFill>
                  <a:schemeClr val="tx1"/>
                </a:solidFill>
              </a:rPr>
              <a:t>결재선 지정 후 기안 처리 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 </a:t>
            </a:r>
            <a:r>
              <a:rPr lang="en-US" altLang="ko-KR" sz="900" dirty="0" smtClean="0">
                <a:solidFill>
                  <a:schemeClr val="tx1"/>
                </a:solidFill>
              </a:rPr>
              <a:t>※ </a:t>
            </a:r>
            <a:r>
              <a:rPr lang="ko-KR" altLang="en-US" sz="900" dirty="0" smtClean="0">
                <a:solidFill>
                  <a:schemeClr val="tx1"/>
                </a:solidFill>
              </a:rPr>
              <a:t>전자결재 매뉴얼 참조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7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444851" y="251356"/>
            <a:ext cx="3652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해외출장계획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&amp;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정산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83939" y="692696"/>
            <a:ext cx="265329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해외출장계획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정산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1124744"/>
            <a:ext cx="8568952" cy="4752528"/>
          </a:xfrm>
          <a:prstGeom prst="roundRect">
            <a:avLst>
              <a:gd name="adj" fmla="val 14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55576" y="2967469"/>
            <a:ext cx="749556" cy="1195536"/>
            <a:chOff x="1115616" y="2780928"/>
            <a:chExt cx="749556" cy="119553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780928"/>
              <a:ext cx="749556" cy="9361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24936" y="3745632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사용자</a:t>
              </a:r>
              <a:endParaRPr lang="ko-KR" altLang="en-US" sz="9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483768" y="2213853"/>
            <a:ext cx="1908212" cy="1237347"/>
            <a:chOff x="3255880" y="2762265"/>
            <a:chExt cx="1908212" cy="1237347"/>
          </a:xfrm>
        </p:grpSpPr>
        <p:sp>
          <p:nvSpPr>
            <p:cNvPr id="6" name="구름 5"/>
            <p:cNvSpPr/>
            <p:nvPr/>
          </p:nvSpPr>
          <p:spPr>
            <a:xfrm>
              <a:off x="3255880" y="2762265"/>
              <a:ext cx="1908212" cy="936104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2"/>
                  </a:solidFill>
                </a:rPr>
                <a:t>대사우</a:t>
              </a:r>
              <a:r>
                <a:rPr lang="en-US" altLang="ko-KR" sz="1200" dirty="0" smtClean="0">
                  <a:solidFill>
                    <a:schemeClr val="tx2"/>
                  </a:solidFill>
                </a:rPr>
                <a:t>(HRM)</a:t>
              </a:r>
              <a:endParaRPr lang="ko-KR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35954" y="3768780"/>
              <a:ext cx="11480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해외출장계획 등록</a:t>
              </a:r>
              <a:endParaRPr lang="ko-KR" altLang="en-US" sz="9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 rot="20005984">
            <a:off x="1687265" y="2918934"/>
            <a:ext cx="645689" cy="405695"/>
            <a:chOff x="1717411" y="1596826"/>
            <a:chExt cx="2175867" cy="870346"/>
          </a:xfrm>
        </p:grpSpPr>
        <p:sp>
          <p:nvSpPr>
            <p:cNvPr id="28" name="갈매기형 수장 27"/>
            <p:cNvSpPr/>
            <p:nvPr/>
          </p:nvSpPr>
          <p:spPr>
            <a:xfrm>
              <a:off x="1717411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95536" y="1199076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해외출장 업무 프로세스</a:t>
            </a:r>
            <a:endParaRPr lang="ko-KR" altLang="en-US" sz="1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364088" y="2900397"/>
            <a:ext cx="1003176" cy="1270883"/>
            <a:chOff x="4994106" y="2655124"/>
            <a:chExt cx="1003176" cy="12708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106" y="2655124"/>
              <a:ext cx="1003176" cy="100317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146877" y="3695175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전자결재</a:t>
              </a:r>
              <a:endParaRPr lang="ko-KR" altLang="en-US" sz="9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 rot="1473907">
            <a:off x="4571444" y="2918934"/>
            <a:ext cx="645689" cy="405695"/>
            <a:chOff x="1960066" y="1596826"/>
            <a:chExt cx="2175867" cy="870346"/>
          </a:xfrm>
        </p:grpSpPr>
        <p:sp>
          <p:nvSpPr>
            <p:cNvPr id="48" name="갈매기형 수장 47"/>
            <p:cNvSpPr/>
            <p:nvPr/>
          </p:nvSpPr>
          <p:spPr>
            <a:xfrm>
              <a:off x="1960066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</a:t>
            </a:r>
            <a:r>
              <a:rPr lang="ko-KR" altLang="en-US" sz="1200" dirty="0"/>
              <a:t>해외출장 계획 </a:t>
            </a:r>
            <a:r>
              <a:rPr lang="en-US" altLang="ko-KR" sz="1200" dirty="0"/>
              <a:t> </a:t>
            </a:r>
            <a:r>
              <a:rPr lang="ko-KR" altLang="en-US" sz="1200" dirty="0"/>
              <a:t>및 정산내역을 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6374583" y="3260437"/>
            <a:ext cx="645689" cy="405695"/>
            <a:chOff x="1960066" y="1596826"/>
            <a:chExt cx="2175867" cy="870346"/>
          </a:xfrm>
        </p:grpSpPr>
        <p:sp>
          <p:nvSpPr>
            <p:cNvPr id="26" name="갈매기형 수장 25"/>
            <p:cNvSpPr/>
            <p:nvPr/>
          </p:nvSpPr>
          <p:spPr>
            <a:xfrm>
              <a:off x="1960066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128995" y="2997733"/>
            <a:ext cx="1187421" cy="1165272"/>
            <a:chOff x="7056987" y="2734248"/>
            <a:chExt cx="1187421" cy="116527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987" y="2734248"/>
              <a:ext cx="1187421" cy="850245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7443095" y="3668688"/>
              <a:ext cx="3802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/>
                <a:t>ERP</a:t>
              </a:r>
              <a:endParaRPr lang="ko-KR" altLang="en-US" sz="9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 rot="1473907">
            <a:off x="1691558" y="3749283"/>
            <a:ext cx="645689" cy="405695"/>
            <a:chOff x="1960066" y="1596826"/>
            <a:chExt cx="2175867" cy="870346"/>
          </a:xfrm>
        </p:grpSpPr>
        <p:sp>
          <p:nvSpPr>
            <p:cNvPr id="38" name="갈매기형 수장 37"/>
            <p:cNvSpPr/>
            <p:nvPr/>
          </p:nvSpPr>
          <p:spPr>
            <a:xfrm>
              <a:off x="1960066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  <p:grpSp>
        <p:nvGrpSpPr>
          <p:cNvPr id="40" name="그룹 39"/>
          <p:cNvGrpSpPr/>
          <p:nvPr/>
        </p:nvGrpSpPr>
        <p:grpSpPr>
          <a:xfrm rot="20005984">
            <a:off x="4557251" y="3688007"/>
            <a:ext cx="645689" cy="405695"/>
            <a:chOff x="1717411" y="1596826"/>
            <a:chExt cx="2175867" cy="870346"/>
          </a:xfrm>
        </p:grpSpPr>
        <p:sp>
          <p:nvSpPr>
            <p:cNvPr id="41" name="갈매기형 수장 40"/>
            <p:cNvSpPr/>
            <p:nvPr/>
          </p:nvSpPr>
          <p:spPr>
            <a:xfrm>
              <a:off x="1717411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83084" y="3775829"/>
            <a:ext cx="1908212" cy="1237347"/>
            <a:chOff x="3255880" y="2762265"/>
            <a:chExt cx="1908212" cy="1237347"/>
          </a:xfrm>
        </p:grpSpPr>
        <p:sp>
          <p:nvSpPr>
            <p:cNvPr id="44" name="구름 43"/>
            <p:cNvSpPr/>
            <p:nvPr/>
          </p:nvSpPr>
          <p:spPr>
            <a:xfrm>
              <a:off x="3255880" y="2762265"/>
              <a:ext cx="1908212" cy="936104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2"/>
                  </a:solidFill>
                </a:rPr>
                <a:t>대사우</a:t>
              </a:r>
              <a:r>
                <a:rPr lang="en-US" altLang="ko-KR" sz="1200" dirty="0" smtClean="0">
                  <a:solidFill>
                    <a:schemeClr val="tx2"/>
                  </a:solidFill>
                </a:rPr>
                <a:t>(HRM)</a:t>
              </a:r>
              <a:endParaRPr lang="ko-KR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35954" y="3768780"/>
              <a:ext cx="11480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해외출장정산 등록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1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9371" y="1124744"/>
            <a:ext cx="8633109" cy="4868635"/>
            <a:chOff x="259371" y="1124744"/>
            <a:chExt cx="8633109" cy="486863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/>
            <a:srcRect l="14762" t="15130" r="15655" b="33483"/>
            <a:stretch/>
          </p:blipFill>
          <p:spPr>
            <a:xfrm>
              <a:off x="262921" y="1124744"/>
              <a:ext cx="8629559" cy="3831333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/>
            <a:srcRect l="14762" t="82772" r="15655" b="3430"/>
            <a:stretch/>
          </p:blipFill>
          <p:spPr>
            <a:xfrm>
              <a:off x="259371" y="4964241"/>
              <a:ext cx="8633109" cy="1029138"/>
            </a:xfrm>
            <a:prstGeom prst="rect">
              <a:avLst/>
            </a:prstGeom>
          </p:spPr>
        </p:pic>
      </p:grpSp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해외출장계획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&amp;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정산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83939" y="692696"/>
            <a:ext cx="265329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해외출장계획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정산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smtClean="0"/>
              <a:t>해외출장 계획 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및 정산내역을 </a:t>
            </a:r>
            <a:r>
              <a:rPr lang="ko-KR" altLang="en-US" sz="1200" dirty="0"/>
              <a:t>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403648" y="778111"/>
            <a:ext cx="2952328" cy="476556"/>
          </a:xfrm>
          <a:prstGeom prst="wedgeRoundRectCallout">
            <a:avLst>
              <a:gd name="adj1" fmla="val 38774"/>
              <a:gd name="adj2" fmla="val 8832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1. </a:t>
            </a:r>
            <a:r>
              <a:rPr lang="ko-KR" altLang="en-US" sz="1100" dirty="0" smtClean="0">
                <a:solidFill>
                  <a:schemeClr val="tx1"/>
                </a:solidFill>
              </a:rPr>
              <a:t>해외출장 내역 등록을 위해 </a:t>
            </a:r>
            <a:r>
              <a:rPr lang="en-US" altLang="ko-KR" sz="1100" dirty="0" smtClean="0">
                <a:solidFill>
                  <a:schemeClr val="tx1"/>
                </a:solidFill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</a:t>
            </a:r>
            <a:r>
              <a:rPr lang="ko-KR" altLang="en-US" sz="1100" dirty="0" smtClean="0">
                <a:solidFill>
                  <a:schemeClr val="tx1"/>
                </a:solidFill>
              </a:rPr>
              <a:t>누릅니다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043608" y="2135494"/>
            <a:ext cx="2880320" cy="402060"/>
          </a:xfrm>
          <a:prstGeom prst="wedgeRoundRectCallout">
            <a:avLst>
              <a:gd name="adj1" fmla="val -37539"/>
              <a:gd name="adj2" fmla="val -112900"/>
              <a:gd name="adj3" fmla="val 16667"/>
            </a:avLst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1-1. </a:t>
            </a:r>
            <a:r>
              <a:rPr lang="ko-KR" altLang="en-US" sz="900" dirty="0" smtClean="0">
                <a:solidFill>
                  <a:schemeClr val="tx1"/>
                </a:solidFill>
              </a:rPr>
              <a:t>출장기간 및 가지급금 수령 금액을 입력합니다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899592" y="2611416"/>
            <a:ext cx="3218384" cy="402060"/>
          </a:xfrm>
          <a:prstGeom prst="wedgeRoundRectCallout">
            <a:avLst>
              <a:gd name="adj1" fmla="val 11311"/>
              <a:gd name="adj2" fmla="val 901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2. [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누른 후 방문기관을 등록합니다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5195057" y="2517912"/>
            <a:ext cx="3218384" cy="402060"/>
          </a:xfrm>
          <a:prstGeom prst="wedgeRoundRectCallout">
            <a:avLst>
              <a:gd name="adj1" fmla="val 34649"/>
              <a:gd name="adj2" fmla="val 11046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3. [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누른 후 세부일정을 등록합니다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2314736" y="5110546"/>
            <a:ext cx="2545296" cy="402060"/>
          </a:xfrm>
          <a:prstGeom prst="wedgeRoundRectCallout">
            <a:avLst>
              <a:gd name="adj1" fmla="val 7170"/>
              <a:gd name="adj2" fmla="val -9665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4. </a:t>
            </a:r>
            <a:r>
              <a:rPr lang="ko-KR" altLang="en-US" sz="1100" dirty="0" smtClean="0">
                <a:solidFill>
                  <a:schemeClr val="tx1"/>
                </a:solidFill>
              </a:rPr>
              <a:t>가지급금 신청 내역을 입력합니다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6478057" y="5442765"/>
            <a:ext cx="2545296" cy="402060"/>
          </a:xfrm>
          <a:prstGeom prst="wedgeRoundRectCallout">
            <a:avLst>
              <a:gd name="adj1" fmla="val 8132"/>
              <a:gd name="adj2" fmla="val -10883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5.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환율표를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캡쳐하여</a:t>
            </a:r>
            <a:r>
              <a:rPr lang="ko-KR" altLang="en-US" sz="1100" dirty="0" smtClean="0">
                <a:solidFill>
                  <a:schemeClr val="tx1"/>
                </a:solidFill>
              </a:rPr>
              <a:t> 첨부합니다</a:t>
            </a:r>
            <a:r>
              <a:rPr lang="en-US" altLang="ko-KR" sz="110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702" t="22007" r="15595" b="24612"/>
          <a:stretch/>
        </p:blipFill>
        <p:spPr>
          <a:xfrm>
            <a:off x="323528" y="1533443"/>
            <a:ext cx="8536994" cy="3930566"/>
          </a:xfrm>
          <a:prstGeom prst="rect">
            <a:avLst/>
          </a:prstGeom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증명서 발급신청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22786" y="692696"/>
            <a:ext cx="24144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인사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증명서발급신청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5805264"/>
            <a:ext cx="85689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5871405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각종 증명서를 온라인으로 발급 요청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발급하는 서비스입니다</a:t>
            </a:r>
            <a:r>
              <a:rPr lang="en-US" altLang="ko-KR" sz="12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발급 가능 증명서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재직증명서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경력증명서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원천징수부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원천징수영수증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갑근세납세필영수증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퇴직증명서</a:t>
            </a:r>
            <a:endParaRPr lang="ko-KR" altLang="en-US" sz="12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215719" y="874029"/>
            <a:ext cx="3481436" cy="482476"/>
          </a:xfrm>
          <a:prstGeom prst="wedgeRoundRectCallout">
            <a:avLst>
              <a:gd name="adj1" fmla="val 58554"/>
              <a:gd name="adj2" fmla="val 10623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1. </a:t>
            </a:r>
            <a:r>
              <a:rPr lang="ko-KR" altLang="en-US" sz="1100" dirty="0" smtClean="0">
                <a:solidFill>
                  <a:schemeClr val="tx1"/>
                </a:solidFill>
              </a:rPr>
              <a:t>증명서 발급신청을 위해 </a:t>
            </a:r>
            <a:r>
              <a:rPr lang="en-US" altLang="ko-KR" sz="1100" dirty="0" smtClean="0">
                <a:solidFill>
                  <a:schemeClr val="tx1"/>
                </a:solidFill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누릅니다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1692" y="2188916"/>
            <a:ext cx="8496944" cy="936104"/>
          </a:xfrm>
          <a:prstGeom prst="roundRect">
            <a:avLst>
              <a:gd name="adj" fmla="val 3440"/>
            </a:avLst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123728" y="3299911"/>
            <a:ext cx="3024336" cy="398875"/>
          </a:xfrm>
          <a:prstGeom prst="wedgeRoundRectCallout">
            <a:avLst>
              <a:gd name="adj1" fmla="val 37076"/>
              <a:gd name="adj2" fmla="val -17092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2. </a:t>
            </a:r>
            <a:r>
              <a:rPr lang="ko-KR" altLang="en-US" sz="1100" dirty="0" smtClean="0">
                <a:solidFill>
                  <a:schemeClr val="tx1"/>
                </a:solidFill>
              </a:rPr>
              <a:t>증명서구분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용도 등을 선택 입력합니다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5962523" y="2060848"/>
            <a:ext cx="2800148" cy="428311"/>
          </a:xfrm>
          <a:prstGeom prst="wedgeRoundRectCallout">
            <a:avLst>
              <a:gd name="adj1" fmla="val 4023"/>
              <a:gd name="adj2" fmla="val -1208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3. [</a:t>
            </a:r>
            <a:r>
              <a:rPr lang="ko-KR" altLang="en-US" sz="1100" dirty="0" smtClean="0">
                <a:solidFill>
                  <a:schemeClr val="tx1"/>
                </a:solidFill>
              </a:rPr>
              <a:t>저장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눌러 증명서 발급신청을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 완료합니다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4703" t="22217" r="15654" b="20496"/>
          <a:stretch/>
        </p:blipFill>
        <p:spPr>
          <a:xfrm>
            <a:off x="254287" y="1414450"/>
            <a:ext cx="8638193" cy="4271868"/>
          </a:xfrm>
          <a:prstGeom prst="rect">
            <a:avLst/>
          </a:prstGeom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해외출장계획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&amp;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정산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83939" y="692696"/>
            <a:ext cx="265329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해외출장계획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정산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smtClean="0"/>
              <a:t>외근내역 및 경비내역을 </a:t>
            </a:r>
            <a:r>
              <a:rPr lang="ko-KR" altLang="en-US" sz="1200" dirty="0"/>
              <a:t>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267744" y="792204"/>
            <a:ext cx="3240360" cy="476556"/>
          </a:xfrm>
          <a:prstGeom prst="wedgeRoundRectCallout">
            <a:avLst>
              <a:gd name="adj1" fmla="val 38774"/>
              <a:gd name="adj2" fmla="val 8832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1. </a:t>
            </a:r>
            <a:r>
              <a:rPr lang="ko-KR" altLang="en-US" sz="1100" dirty="0" smtClean="0">
                <a:solidFill>
                  <a:schemeClr val="tx1"/>
                </a:solidFill>
              </a:rPr>
              <a:t>국내출장정산 내역 등록을 위해 </a:t>
            </a:r>
            <a:r>
              <a:rPr lang="en-US" altLang="ko-KR" sz="1100" dirty="0" smtClean="0">
                <a:solidFill>
                  <a:schemeClr val="tx1"/>
                </a:solidFill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 누릅니다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043608" y="2420888"/>
            <a:ext cx="2785419" cy="402060"/>
          </a:xfrm>
          <a:prstGeom prst="wedgeRoundRectCallout">
            <a:avLst>
              <a:gd name="adj1" fmla="val -37539"/>
              <a:gd name="adj2" fmla="val -112900"/>
              <a:gd name="adj3" fmla="val 16667"/>
            </a:avLst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1-1. </a:t>
            </a:r>
            <a:r>
              <a:rPr lang="ko-KR" altLang="en-US" sz="900" dirty="0" smtClean="0">
                <a:solidFill>
                  <a:schemeClr val="tx1"/>
                </a:solidFill>
              </a:rPr>
              <a:t>출장기간 및 가지급금 내역을 입력합니다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520082" y="2915039"/>
            <a:ext cx="3506416" cy="402060"/>
          </a:xfrm>
          <a:prstGeom prst="wedgeRoundRectCallout">
            <a:avLst>
              <a:gd name="adj1" fmla="val 39950"/>
              <a:gd name="adj2" fmla="val 10031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2. </a:t>
            </a:r>
            <a:r>
              <a:rPr lang="ko-KR" altLang="en-US" sz="1100" dirty="0" smtClean="0">
                <a:solidFill>
                  <a:schemeClr val="tx1"/>
                </a:solidFill>
              </a:rPr>
              <a:t>경비내역을 등록하기 위해 </a:t>
            </a:r>
            <a:r>
              <a:rPr lang="en-US" altLang="ko-KR" sz="1100" dirty="0" smtClean="0">
                <a:solidFill>
                  <a:schemeClr val="tx1"/>
                </a:solidFill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누릅니다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639233" y="4620418"/>
            <a:ext cx="2165016" cy="680790"/>
          </a:xfrm>
          <a:prstGeom prst="wedgeRoundRectCallout">
            <a:avLst>
              <a:gd name="adj1" fmla="val -37539"/>
              <a:gd name="adj2" fmla="val -105904"/>
              <a:gd name="adj3" fmla="val 16667"/>
            </a:avLst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2-1. </a:t>
            </a:r>
            <a:r>
              <a:rPr lang="ko-KR" altLang="en-US" sz="900" dirty="0" smtClean="0">
                <a:solidFill>
                  <a:schemeClr val="tx1"/>
                </a:solidFill>
              </a:rPr>
              <a:t>거리 및 경비내역을 입력합니다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      ※ </a:t>
            </a:r>
            <a:r>
              <a:rPr lang="ko-KR" altLang="en-US" sz="900" dirty="0" smtClean="0">
                <a:solidFill>
                  <a:schemeClr val="tx1"/>
                </a:solidFill>
              </a:rPr>
              <a:t>교통비 </a:t>
            </a:r>
            <a:r>
              <a:rPr lang="en-US" altLang="ko-KR" sz="900" dirty="0" smtClean="0">
                <a:solidFill>
                  <a:schemeClr val="tx1"/>
                </a:solidFill>
              </a:rPr>
              <a:t>= </a:t>
            </a:r>
            <a:r>
              <a:rPr lang="ko-KR" altLang="en-US" sz="900" dirty="0" smtClean="0">
                <a:solidFill>
                  <a:schemeClr val="tx1"/>
                </a:solidFill>
              </a:rPr>
              <a:t>거리 </a:t>
            </a:r>
            <a:r>
              <a:rPr lang="en-US" altLang="ko-KR" sz="900" dirty="0" smtClean="0">
                <a:solidFill>
                  <a:schemeClr val="tx1"/>
                </a:solidFill>
              </a:rPr>
              <a:t>* 260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         </a:t>
            </a:r>
            <a:r>
              <a:rPr lang="ko-KR" altLang="en-US" sz="900" dirty="0" smtClean="0">
                <a:solidFill>
                  <a:schemeClr val="tx1"/>
                </a:solidFill>
              </a:rPr>
              <a:t>정액경비 </a:t>
            </a:r>
            <a:r>
              <a:rPr lang="en-US" altLang="ko-KR" sz="900" dirty="0" smtClean="0">
                <a:solidFill>
                  <a:schemeClr val="tx1"/>
                </a:solidFill>
              </a:rPr>
              <a:t>= 1</a:t>
            </a:r>
            <a:r>
              <a:rPr lang="ko-KR" altLang="en-US" sz="900" dirty="0" smtClean="0">
                <a:solidFill>
                  <a:schemeClr val="tx1"/>
                </a:solidFill>
              </a:rPr>
              <a:t>일 </a:t>
            </a:r>
            <a:r>
              <a:rPr lang="en-US" altLang="ko-KR" sz="900" dirty="0" smtClean="0">
                <a:solidFill>
                  <a:schemeClr val="tx1"/>
                </a:solidFill>
              </a:rPr>
              <a:t>30,000</a:t>
            </a:r>
            <a:r>
              <a:rPr lang="ko-KR" altLang="en-US" sz="900" dirty="0" smtClean="0">
                <a:solidFill>
                  <a:schemeClr val="tx1"/>
                </a:solidFill>
              </a:rPr>
              <a:t>원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     </a:t>
            </a:r>
            <a:r>
              <a:rPr lang="ko-KR" altLang="en-US" sz="900" dirty="0" smtClean="0">
                <a:solidFill>
                  <a:schemeClr val="tx1"/>
                </a:solidFill>
              </a:rPr>
              <a:t>자세한 내용은 규정 참조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228184" y="2240984"/>
            <a:ext cx="2880320" cy="402060"/>
          </a:xfrm>
          <a:prstGeom prst="wedgeRoundRectCallout">
            <a:avLst>
              <a:gd name="adj1" fmla="val -39797"/>
              <a:gd name="adj2" fmla="val -20698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3. [</a:t>
            </a:r>
            <a:r>
              <a:rPr lang="ko-KR" altLang="en-US" sz="1100" dirty="0" smtClean="0">
                <a:solidFill>
                  <a:schemeClr val="tx1"/>
                </a:solidFill>
              </a:rPr>
              <a:t>저장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눌러 국내출장정산내역을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 등록합니다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4683" t="15048" r="15635" b="3564"/>
          <a:stretch/>
        </p:blipFill>
        <p:spPr>
          <a:xfrm>
            <a:off x="257523" y="1414450"/>
            <a:ext cx="8634957" cy="60632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4762" t="82772" r="15655" b="3430"/>
          <a:stretch/>
        </p:blipFill>
        <p:spPr>
          <a:xfrm>
            <a:off x="262921" y="6453336"/>
            <a:ext cx="8629559" cy="10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4703" t="22217" r="15654" b="20496"/>
          <a:stretch/>
        </p:blipFill>
        <p:spPr>
          <a:xfrm>
            <a:off x="254287" y="1414450"/>
            <a:ext cx="8638193" cy="4271868"/>
          </a:xfrm>
          <a:prstGeom prst="rect">
            <a:avLst/>
          </a:prstGeom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해외출장계획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&amp;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정산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83939" y="692696"/>
            <a:ext cx="265329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해외출장계획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정산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smtClean="0"/>
              <a:t>외근내역 및 경비내역을 </a:t>
            </a:r>
            <a:r>
              <a:rPr lang="ko-KR" altLang="en-US" sz="1200" dirty="0"/>
              <a:t>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267744" y="792204"/>
            <a:ext cx="3240360" cy="476556"/>
          </a:xfrm>
          <a:prstGeom prst="wedgeRoundRectCallout">
            <a:avLst>
              <a:gd name="adj1" fmla="val 38774"/>
              <a:gd name="adj2" fmla="val 8832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1. </a:t>
            </a:r>
            <a:r>
              <a:rPr lang="ko-KR" altLang="en-US" sz="1100" dirty="0" smtClean="0">
                <a:solidFill>
                  <a:schemeClr val="tx1"/>
                </a:solidFill>
              </a:rPr>
              <a:t>국내출장정산 내역 등록을 위해 </a:t>
            </a:r>
            <a:r>
              <a:rPr lang="en-US" altLang="ko-KR" sz="1100" dirty="0" smtClean="0">
                <a:solidFill>
                  <a:schemeClr val="tx1"/>
                </a:solidFill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 누릅니다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043608" y="2420888"/>
            <a:ext cx="2785419" cy="402060"/>
          </a:xfrm>
          <a:prstGeom prst="wedgeRoundRectCallout">
            <a:avLst>
              <a:gd name="adj1" fmla="val -37539"/>
              <a:gd name="adj2" fmla="val -112900"/>
              <a:gd name="adj3" fmla="val 16667"/>
            </a:avLst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1-1. </a:t>
            </a:r>
            <a:r>
              <a:rPr lang="ko-KR" altLang="en-US" sz="900" dirty="0" smtClean="0">
                <a:solidFill>
                  <a:schemeClr val="tx1"/>
                </a:solidFill>
              </a:rPr>
              <a:t>출장기간 및 가지급금 내역을 입력합니다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520082" y="2915039"/>
            <a:ext cx="3506416" cy="402060"/>
          </a:xfrm>
          <a:prstGeom prst="wedgeRoundRectCallout">
            <a:avLst>
              <a:gd name="adj1" fmla="val 39950"/>
              <a:gd name="adj2" fmla="val 10031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2. </a:t>
            </a:r>
            <a:r>
              <a:rPr lang="ko-KR" altLang="en-US" sz="1100" dirty="0" smtClean="0">
                <a:solidFill>
                  <a:schemeClr val="tx1"/>
                </a:solidFill>
              </a:rPr>
              <a:t>경비내역을 등록하기 위해 </a:t>
            </a:r>
            <a:r>
              <a:rPr lang="en-US" altLang="ko-KR" sz="1100" dirty="0" smtClean="0">
                <a:solidFill>
                  <a:schemeClr val="tx1"/>
                </a:solidFill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누릅니다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639233" y="4620418"/>
            <a:ext cx="2165016" cy="680790"/>
          </a:xfrm>
          <a:prstGeom prst="wedgeRoundRectCallout">
            <a:avLst>
              <a:gd name="adj1" fmla="val -37539"/>
              <a:gd name="adj2" fmla="val -105904"/>
              <a:gd name="adj3" fmla="val 16667"/>
            </a:avLst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2-1. </a:t>
            </a:r>
            <a:r>
              <a:rPr lang="ko-KR" altLang="en-US" sz="900" dirty="0" smtClean="0">
                <a:solidFill>
                  <a:schemeClr val="tx1"/>
                </a:solidFill>
              </a:rPr>
              <a:t>거리 및 경비내역을 입력합니다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      ※ </a:t>
            </a:r>
            <a:r>
              <a:rPr lang="ko-KR" altLang="en-US" sz="900" dirty="0" smtClean="0">
                <a:solidFill>
                  <a:schemeClr val="tx1"/>
                </a:solidFill>
              </a:rPr>
              <a:t>교통비 </a:t>
            </a:r>
            <a:r>
              <a:rPr lang="en-US" altLang="ko-KR" sz="900" dirty="0" smtClean="0">
                <a:solidFill>
                  <a:schemeClr val="tx1"/>
                </a:solidFill>
              </a:rPr>
              <a:t>= </a:t>
            </a:r>
            <a:r>
              <a:rPr lang="ko-KR" altLang="en-US" sz="900" dirty="0" smtClean="0">
                <a:solidFill>
                  <a:schemeClr val="tx1"/>
                </a:solidFill>
              </a:rPr>
              <a:t>거리 </a:t>
            </a:r>
            <a:r>
              <a:rPr lang="en-US" altLang="ko-KR" sz="900" dirty="0" smtClean="0">
                <a:solidFill>
                  <a:schemeClr val="tx1"/>
                </a:solidFill>
              </a:rPr>
              <a:t>* 260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         </a:t>
            </a:r>
            <a:r>
              <a:rPr lang="ko-KR" altLang="en-US" sz="900" dirty="0" smtClean="0">
                <a:solidFill>
                  <a:schemeClr val="tx1"/>
                </a:solidFill>
              </a:rPr>
              <a:t>정액경비 </a:t>
            </a:r>
            <a:r>
              <a:rPr lang="en-US" altLang="ko-KR" sz="900" dirty="0" smtClean="0">
                <a:solidFill>
                  <a:schemeClr val="tx1"/>
                </a:solidFill>
              </a:rPr>
              <a:t>= 1</a:t>
            </a:r>
            <a:r>
              <a:rPr lang="ko-KR" altLang="en-US" sz="900" dirty="0" smtClean="0">
                <a:solidFill>
                  <a:schemeClr val="tx1"/>
                </a:solidFill>
              </a:rPr>
              <a:t>일 </a:t>
            </a:r>
            <a:r>
              <a:rPr lang="en-US" altLang="ko-KR" sz="900" dirty="0" smtClean="0">
                <a:solidFill>
                  <a:schemeClr val="tx1"/>
                </a:solidFill>
              </a:rPr>
              <a:t>30,000</a:t>
            </a:r>
            <a:r>
              <a:rPr lang="ko-KR" altLang="en-US" sz="900" dirty="0" smtClean="0">
                <a:solidFill>
                  <a:schemeClr val="tx1"/>
                </a:solidFill>
              </a:rPr>
              <a:t>원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     </a:t>
            </a:r>
            <a:r>
              <a:rPr lang="ko-KR" altLang="en-US" sz="900" dirty="0" smtClean="0">
                <a:solidFill>
                  <a:schemeClr val="tx1"/>
                </a:solidFill>
              </a:rPr>
              <a:t>자세한 내용은 규정 참조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228184" y="2240984"/>
            <a:ext cx="2880320" cy="402060"/>
          </a:xfrm>
          <a:prstGeom prst="wedgeRoundRectCallout">
            <a:avLst>
              <a:gd name="adj1" fmla="val -39797"/>
              <a:gd name="adj2" fmla="val -20698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3. [</a:t>
            </a:r>
            <a:r>
              <a:rPr lang="ko-KR" altLang="en-US" sz="1100" dirty="0" smtClean="0">
                <a:solidFill>
                  <a:schemeClr val="tx1"/>
                </a:solidFill>
              </a:rPr>
              <a:t>저장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눌러 국내출장정산내역을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 등록합니다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4683" t="15048" r="15635" b="3564"/>
          <a:stretch/>
        </p:blipFill>
        <p:spPr>
          <a:xfrm>
            <a:off x="257523" y="1414450"/>
            <a:ext cx="8634957" cy="60632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4762" t="15130" r="15655" b="3431"/>
          <a:stretch/>
        </p:blipFill>
        <p:spPr>
          <a:xfrm>
            <a:off x="262921" y="1410138"/>
            <a:ext cx="8629559" cy="60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558" t="8507" r="4171" b="3089"/>
          <a:stretch/>
        </p:blipFill>
        <p:spPr>
          <a:xfrm>
            <a:off x="2483768" y="1010925"/>
            <a:ext cx="4494364" cy="4904942"/>
          </a:xfrm>
          <a:prstGeom prst="rect">
            <a:avLst/>
          </a:prstGeom>
          <a:ln w="15875">
            <a:solidFill>
              <a:srgbClr val="00B050"/>
            </a:solidFill>
          </a:ln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해외출장계획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&amp;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정산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83940" y="692696"/>
            <a:ext cx="26532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해외출장계획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정산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smtClean="0"/>
              <a:t>외근내역 및 경비내역을 </a:t>
            </a:r>
            <a:r>
              <a:rPr lang="ko-KR" altLang="en-US" sz="1200" dirty="0"/>
              <a:t>등록하며 전자결재를 통해 승인을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408720" y="1628800"/>
            <a:ext cx="2587216" cy="432048"/>
          </a:xfrm>
          <a:prstGeom prst="wedgeRoundRectCallout">
            <a:avLst>
              <a:gd name="adj1" fmla="val 8707"/>
              <a:gd name="adj2" fmla="val -1592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4. </a:t>
            </a:r>
            <a:r>
              <a:rPr lang="ko-KR" altLang="en-US" sz="1100" dirty="0" smtClean="0">
                <a:solidFill>
                  <a:schemeClr val="tx1"/>
                </a:solidFill>
              </a:rPr>
              <a:t>결재선 지정 후 기안 처리 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 </a:t>
            </a:r>
            <a:r>
              <a:rPr lang="en-US" altLang="ko-KR" sz="900" dirty="0" smtClean="0">
                <a:solidFill>
                  <a:schemeClr val="tx1"/>
                </a:solidFill>
              </a:rPr>
              <a:t>※ </a:t>
            </a:r>
            <a:r>
              <a:rPr lang="ko-KR" altLang="en-US" sz="900" dirty="0" smtClean="0">
                <a:solidFill>
                  <a:schemeClr val="tx1"/>
                </a:solidFill>
              </a:rPr>
              <a:t>전자결재 매뉴얼 참조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14767" t="22117" r="15654" b="24724"/>
          <a:stretch/>
        </p:blipFill>
        <p:spPr>
          <a:xfrm>
            <a:off x="323528" y="1539962"/>
            <a:ext cx="8514581" cy="3910831"/>
          </a:xfrm>
          <a:prstGeom prst="rect">
            <a:avLst/>
          </a:prstGeom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증명서 발급신청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22786" y="692696"/>
            <a:ext cx="24144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인사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증명서발급신청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5805264"/>
            <a:ext cx="85689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5871405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각종 증명서를 온라인으로 발급 요청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발급하는 서비스입니다</a:t>
            </a:r>
            <a:r>
              <a:rPr lang="en-US" altLang="ko-KR" sz="12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발급 가능 증명서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재직증명서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경력증명서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원천징수부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원천징수영수증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갑근세납세필영수증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퇴직증명서</a:t>
            </a:r>
            <a:endParaRPr lang="ko-KR" altLang="en-US" sz="12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11560" y="4491610"/>
            <a:ext cx="3024336" cy="398875"/>
          </a:xfrm>
          <a:prstGeom prst="wedgeRoundRectCallout">
            <a:avLst>
              <a:gd name="adj1" fmla="val 37076"/>
              <a:gd name="adj2" fmla="val -17092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4. </a:t>
            </a:r>
            <a:r>
              <a:rPr lang="ko-KR" altLang="en-US" sz="1100" dirty="0" smtClean="0">
                <a:solidFill>
                  <a:schemeClr val="tx1"/>
                </a:solidFill>
              </a:rPr>
              <a:t>신청 완료 후 신청이력 화면에 신청내역이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 조회됩니다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791210" y="4314421"/>
            <a:ext cx="2364966" cy="698755"/>
          </a:xfrm>
          <a:prstGeom prst="wedgeRoundRectCallout">
            <a:avLst>
              <a:gd name="adj1" fmla="val -46176"/>
              <a:gd name="adj2" fmla="val -146681"/>
              <a:gd name="adj3" fmla="val 16667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※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인사팀의</a:t>
            </a:r>
            <a:r>
              <a:rPr lang="ko-KR" altLang="en-US" sz="800" dirty="0" smtClean="0">
                <a:solidFill>
                  <a:schemeClr val="tx1"/>
                </a:solidFill>
              </a:rPr>
              <a:t> 증명서 발급 담당자가 승인을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  </a:t>
            </a:r>
            <a:r>
              <a:rPr lang="ko-KR" altLang="en-US" sz="800" dirty="0" smtClean="0">
                <a:solidFill>
                  <a:schemeClr val="tx1"/>
                </a:solidFill>
              </a:rPr>
              <a:t> 하게 되면 승인상태가 </a:t>
            </a:r>
            <a:r>
              <a:rPr lang="en-US" altLang="ko-KR" sz="800" dirty="0" smtClean="0">
                <a:solidFill>
                  <a:schemeClr val="tx1"/>
                </a:solidFill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</a:rPr>
              <a:t>신청</a:t>
            </a:r>
            <a:r>
              <a:rPr lang="en-US" altLang="ko-KR" sz="800" dirty="0" smtClean="0">
                <a:solidFill>
                  <a:schemeClr val="tx1"/>
                </a:solidFill>
              </a:rPr>
              <a:t>]</a:t>
            </a:r>
            <a:r>
              <a:rPr lang="ko-KR" altLang="en-US" sz="800" dirty="0" smtClean="0">
                <a:solidFill>
                  <a:schemeClr val="tx1"/>
                </a:solidFill>
              </a:rPr>
              <a:t>에서 </a:t>
            </a:r>
            <a:r>
              <a:rPr lang="en-US" altLang="ko-KR" sz="800" dirty="0" smtClean="0">
                <a:solidFill>
                  <a:schemeClr val="tx1"/>
                </a:solidFill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</a:rPr>
              <a:t>승인</a:t>
            </a:r>
            <a:r>
              <a:rPr lang="en-US" altLang="ko-KR" sz="800" dirty="0" smtClean="0">
                <a:solidFill>
                  <a:schemeClr val="tx1"/>
                </a:solidFill>
              </a:rPr>
              <a:t>]</a:t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   </a:t>
            </a:r>
            <a:r>
              <a:rPr lang="ko-KR" altLang="en-US" sz="800" dirty="0" smtClean="0">
                <a:solidFill>
                  <a:schemeClr val="tx1"/>
                </a:solidFill>
              </a:rPr>
              <a:t>으로 변경이 </a:t>
            </a:r>
            <a:r>
              <a:rPr lang="ko-KR" altLang="en-US" sz="800" dirty="0" smtClean="0">
                <a:solidFill>
                  <a:schemeClr val="tx1"/>
                </a:solidFill>
              </a:rPr>
              <a:t>되며 수령방법이 </a:t>
            </a:r>
            <a:r>
              <a:rPr lang="en-US" altLang="ko-KR" sz="800" dirty="0" smtClean="0">
                <a:solidFill>
                  <a:schemeClr val="tx1"/>
                </a:solidFill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</a:rPr>
              <a:t>직접출력</a:t>
            </a:r>
            <a:r>
              <a:rPr lang="en-US" altLang="ko-KR" sz="800" dirty="0" smtClean="0">
                <a:solidFill>
                  <a:schemeClr val="tx1"/>
                </a:solidFill>
              </a:rPr>
              <a:t>]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 경우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발급 신청한 </a:t>
            </a:r>
            <a:r>
              <a:rPr lang="ko-KR" altLang="en-US" sz="800" dirty="0" smtClean="0">
                <a:solidFill>
                  <a:schemeClr val="tx1"/>
                </a:solidFill>
              </a:rPr>
              <a:t>증명서를 </a:t>
            </a:r>
            <a:r>
              <a:rPr lang="en-US" altLang="ko-KR" sz="800" dirty="0" smtClean="0">
                <a:solidFill>
                  <a:schemeClr val="tx1"/>
                </a:solidFill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</a:rPr>
              <a:t>출력</a:t>
            </a:r>
            <a:r>
              <a:rPr lang="en-US" altLang="ko-KR" sz="800" dirty="0" smtClean="0">
                <a:solidFill>
                  <a:schemeClr val="tx1"/>
                </a:solidFill>
              </a:rPr>
              <a:t>]</a:t>
            </a:r>
            <a:r>
              <a:rPr lang="ko-KR" altLang="en-US" sz="800" dirty="0" smtClean="0">
                <a:solidFill>
                  <a:schemeClr val="tx1"/>
                </a:solidFill>
              </a:rPr>
              <a:t>버튼을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통해 출력할 수 있습니다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580818" y="3738372"/>
            <a:ext cx="783269" cy="443155"/>
            <a:chOff x="4580819" y="4090957"/>
            <a:chExt cx="783269" cy="443155"/>
          </a:xfrm>
        </p:grpSpPr>
        <p:sp>
          <p:nvSpPr>
            <p:cNvPr id="18" name="모서리가 둥근 사각형 설명선 17"/>
            <p:cNvSpPr/>
            <p:nvPr/>
          </p:nvSpPr>
          <p:spPr>
            <a:xfrm>
              <a:off x="4580819" y="4090957"/>
              <a:ext cx="783269" cy="443155"/>
            </a:xfrm>
            <a:prstGeom prst="wedgeRoundRectCallout">
              <a:avLst>
                <a:gd name="adj1" fmla="val -133608"/>
                <a:gd name="adj2" fmla="val -83491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56302" t="46227" r="37841" b="48419"/>
            <a:stretch/>
          </p:blipFill>
          <p:spPr>
            <a:xfrm>
              <a:off x="4616317" y="4117179"/>
              <a:ext cx="714895" cy="3929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22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652120" y="251356"/>
            <a:ext cx="34452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급여명세서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&amp;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연간급여내역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1278" y="692696"/>
            <a:ext cx="300595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급여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급여명세서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연간급여내역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1124744"/>
            <a:ext cx="8568952" cy="4752528"/>
          </a:xfrm>
          <a:prstGeom prst="roundRect">
            <a:avLst>
              <a:gd name="adj" fmla="val 14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979712" y="2859030"/>
            <a:ext cx="1063112" cy="1362058"/>
            <a:chOff x="1032286" y="2780928"/>
            <a:chExt cx="1063112" cy="136205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780928"/>
              <a:ext cx="749556" cy="9361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32286" y="3773654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급여계산</a:t>
              </a:r>
              <a:r>
                <a:rPr lang="en-US" altLang="ko-KR" sz="900" dirty="0" smtClean="0"/>
                <a:t>&amp;</a:t>
              </a:r>
              <a:r>
                <a:rPr lang="ko-KR" altLang="en-US" sz="900" dirty="0" smtClean="0"/>
                <a:t>확정</a:t>
              </a:r>
              <a:endParaRPr lang="en-US" altLang="ko-KR" sz="900" dirty="0" smtClean="0"/>
            </a:p>
            <a:p>
              <a:pPr algn="ctr"/>
              <a:r>
                <a:rPr lang="en-US" altLang="ko-KR" sz="900" dirty="0" smtClean="0"/>
                <a:t>(</a:t>
              </a:r>
              <a:r>
                <a:rPr lang="ko-KR" altLang="en-US" sz="900" dirty="0" smtClean="0"/>
                <a:t>인사관리시스템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328084" y="2859030"/>
            <a:ext cx="1908212" cy="1237347"/>
            <a:chOff x="3255880" y="2762265"/>
            <a:chExt cx="1908212" cy="1237347"/>
          </a:xfrm>
        </p:grpSpPr>
        <p:sp>
          <p:nvSpPr>
            <p:cNvPr id="6" name="구름 5"/>
            <p:cNvSpPr/>
            <p:nvPr/>
          </p:nvSpPr>
          <p:spPr>
            <a:xfrm>
              <a:off x="3255880" y="2762265"/>
              <a:ext cx="1908212" cy="936104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2"/>
                  </a:solidFill>
                </a:rPr>
                <a:t>대사우</a:t>
              </a:r>
              <a:r>
                <a:rPr lang="en-US" altLang="ko-KR" sz="1200" dirty="0" smtClean="0">
                  <a:solidFill>
                    <a:schemeClr val="tx2"/>
                  </a:solidFill>
                </a:rPr>
                <a:t>(HRM)</a:t>
              </a:r>
              <a:endParaRPr lang="ko-KR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86820" y="3768780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급여조회</a:t>
              </a:r>
              <a:endParaRPr lang="ko-KR" altLang="en-US" sz="9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815916" y="3212389"/>
            <a:ext cx="645689" cy="405695"/>
            <a:chOff x="1717411" y="1596826"/>
            <a:chExt cx="2175867" cy="870346"/>
          </a:xfrm>
        </p:grpSpPr>
        <p:sp>
          <p:nvSpPr>
            <p:cNvPr id="28" name="갈매기형 수장 27"/>
            <p:cNvSpPr/>
            <p:nvPr/>
          </p:nvSpPr>
          <p:spPr>
            <a:xfrm>
              <a:off x="1717411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95536" y="1199076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급여명세서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연간급여내역</a:t>
            </a:r>
            <a:endParaRPr lang="ko-KR" altLang="en-US" sz="14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연도별 급여 내역을 급여 항목별로 조회하는 서비스입니다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11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14683" t="22090" r="15396" b="24120"/>
          <a:stretch/>
        </p:blipFill>
        <p:spPr>
          <a:xfrm>
            <a:off x="1043608" y="1426585"/>
            <a:ext cx="7848872" cy="36300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급여명세서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79267" y="692696"/>
            <a:ext cx="21579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급여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급여명세서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연도별 급여 내역을 급여 항목별로 조회하는 서비스입니다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608004" y="1099090"/>
            <a:ext cx="3024336" cy="463582"/>
          </a:xfrm>
          <a:prstGeom prst="wedgeRoundRectCallout">
            <a:avLst>
              <a:gd name="adj1" fmla="val 49359"/>
              <a:gd name="adj2" fmla="val 10891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100" dirty="0" smtClean="0">
                <a:solidFill>
                  <a:schemeClr val="tx1"/>
                </a:solidFill>
              </a:rPr>
              <a:t>조회할 연도를 입력한 후 </a:t>
            </a:r>
            <a:r>
              <a:rPr lang="en-US" altLang="ko-KR" sz="1100" dirty="0" smtClean="0">
                <a:solidFill>
                  <a:schemeClr val="tx1"/>
                </a:solidFill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</a:rPr>
              <a:t>실행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</a:t>
            </a:r>
            <a:r>
              <a:rPr lang="en-US" altLang="ko-KR" sz="1100" dirty="0">
                <a:solidFill>
                  <a:schemeClr val="tx1"/>
                </a:solidFill>
              </a:rPr>
              <a:t/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 smtClean="0">
                <a:solidFill>
                  <a:schemeClr val="tx1"/>
                </a:solidFill>
              </a:rPr>
              <a:t>누릅니다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4683" t="22090" r="15555" b="24031"/>
          <a:stretch/>
        </p:blipFill>
        <p:spPr>
          <a:xfrm>
            <a:off x="323528" y="2216117"/>
            <a:ext cx="7848872" cy="3644338"/>
          </a:xfrm>
          <a:prstGeom prst="rect">
            <a:avLst/>
          </a:prstGeom>
          <a:ln w="15875">
            <a:solidFill>
              <a:srgbClr val="00B050"/>
            </a:solidFill>
          </a:ln>
        </p:spPr>
      </p:pic>
      <p:sp>
        <p:nvSpPr>
          <p:cNvPr id="16" name="모서리가 둥근 사각형 설명선 15"/>
          <p:cNvSpPr/>
          <p:nvPr/>
        </p:nvSpPr>
        <p:spPr>
          <a:xfrm>
            <a:off x="4608004" y="3212976"/>
            <a:ext cx="2778697" cy="589735"/>
          </a:xfrm>
          <a:prstGeom prst="wedgeRoundRectCallout">
            <a:avLst>
              <a:gd name="adj1" fmla="val -37296"/>
              <a:gd name="adj2" fmla="val -10594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2. </a:t>
            </a:r>
            <a:r>
              <a:rPr lang="ko-KR" altLang="en-US" sz="1100" dirty="0" smtClean="0">
                <a:solidFill>
                  <a:schemeClr val="tx1"/>
                </a:solidFill>
              </a:rPr>
              <a:t>월별 급여 목록이 조회가 되며 라인을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 선택하면 하단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지급내역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</a:rPr>
              <a:t>에 급여 상세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 항목이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조회됩니다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786960" y="1982490"/>
            <a:ext cx="504056" cy="17597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3" idx="1"/>
            <a:endCxn id="10" idx="0"/>
          </p:cNvCxnSpPr>
          <p:nvPr/>
        </p:nvCxnSpPr>
        <p:spPr>
          <a:xfrm rot="10800000" flipV="1">
            <a:off x="4247964" y="2070477"/>
            <a:ext cx="3538996" cy="145640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683" t="22091" r="15317" b="24354"/>
          <a:stretch/>
        </p:blipFill>
        <p:spPr>
          <a:xfrm>
            <a:off x="1043608" y="1426585"/>
            <a:ext cx="7892220" cy="3630025"/>
          </a:xfrm>
          <a:prstGeom prst="rect">
            <a:avLst/>
          </a:prstGeom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연간급여내역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51027" y="692696"/>
            <a:ext cx="228620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급여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연간급여내역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연도별 급여 내역을 급여 항목별로 조회하는 서비스입니다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608004" y="1099090"/>
            <a:ext cx="3024336" cy="463582"/>
          </a:xfrm>
          <a:prstGeom prst="wedgeRoundRectCallout">
            <a:avLst>
              <a:gd name="adj1" fmla="val 49359"/>
              <a:gd name="adj2" fmla="val 10891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100" dirty="0" smtClean="0">
                <a:solidFill>
                  <a:schemeClr val="tx1"/>
                </a:solidFill>
              </a:rPr>
              <a:t>조회할 연도를 입력한 후 </a:t>
            </a:r>
            <a:r>
              <a:rPr lang="en-US" altLang="ko-KR" sz="1100" dirty="0" smtClean="0">
                <a:solidFill>
                  <a:schemeClr val="tx1"/>
                </a:solidFill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</a:rPr>
              <a:t>실행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</a:t>
            </a:r>
            <a:r>
              <a:rPr lang="en-US" altLang="ko-KR" sz="1100" dirty="0">
                <a:solidFill>
                  <a:schemeClr val="tx1"/>
                </a:solidFill>
              </a:rPr>
              <a:t/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 smtClean="0">
                <a:solidFill>
                  <a:schemeClr val="tx1"/>
                </a:solidFill>
              </a:rPr>
              <a:t>누릅니다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608004" y="3212977"/>
            <a:ext cx="2916324" cy="360040"/>
          </a:xfrm>
          <a:prstGeom prst="wedgeRoundRectCallout">
            <a:avLst>
              <a:gd name="adj1" fmla="val -39582"/>
              <a:gd name="adj2" fmla="val -14033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2. </a:t>
            </a:r>
            <a:r>
              <a:rPr lang="ko-KR" altLang="en-US" sz="1100" dirty="0" smtClean="0">
                <a:solidFill>
                  <a:schemeClr val="tx1"/>
                </a:solidFill>
              </a:rPr>
              <a:t>항목별</a:t>
            </a:r>
            <a:r>
              <a:rPr lang="en-US" altLang="ko-KR" sz="1100" dirty="0" smtClean="0">
                <a:solidFill>
                  <a:schemeClr val="tx1"/>
                </a:solidFill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</a:rPr>
              <a:t>월별 급여 목록이 조회가 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809820" y="1982490"/>
            <a:ext cx="504056" cy="17597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3" idx="1"/>
          </p:cNvCxnSpPr>
          <p:nvPr/>
        </p:nvCxnSpPr>
        <p:spPr>
          <a:xfrm rot="10800000" flipV="1">
            <a:off x="4270824" y="2070477"/>
            <a:ext cx="3538996" cy="145640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23528" y="2222067"/>
            <a:ext cx="7854386" cy="3624075"/>
            <a:chOff x="323528" y="2222067"/>
            <a:chExt cx="7854386" cy="36240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14702" t="22091" r="15536" b="24368"/>
            <a:stretch/>
          </p:blipFill>
          <p:spPr>
            <a:xfrm>
              <a:off x="323528" y="2222067"/>
              <a:ext cx="7854386" cy="3624075"/>
            </a:xfrm>
            <a:prstGeom prst="rect">
              <a:avLst/>
            </a:prstGeom>
            <a:ln w="15875">
              <a:solidFill>
                <a:srgbClr val="00B050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966837" y="5263761"/>
              <a:ext cx="513582" cy="104598"/>
            </a:xfrm>
            <a:prstGeom prst="rect">
              <a:avLst/>
            </a:prstGeom>
            <a:solidFill>
              <a:srgbClr val="FBE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63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특근신청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7507" y="692696"/>
            <a:ext cx="20297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특근신청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1124744"/>
            <a:ext cx="8568952" cy="4752528"/>
          </a:xfrm>
          <a:prstGeom prst="roundRect">
            <a:avLst>
              <a:gd name="adj" fmla="val 14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928546" y="2511108"/>
            <a:ext cx="749556" cy="1195536"/>
            <a:chOff x="1115616" y="2780928"/>
            <a:chExt cx="749556" cy="119553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780928"/>
              <a:ext cx="749556" cy="9361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24936" y="3745632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사용자</a:t>
              </a:r>
              <a:endParaRPr lang="ko-KR" altLang="en-US" sz="9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722218" y="1700808"/>
            <a:ext cx="1908212" cy="1237347"/>
            <a:chOff x="3255880" y="2762265"/>
            <a:chExt cx="1908212" cy="1237347"/>
          </a:xfrm>
        </p:grpSpPr>
        <p:sp>
          <p:nvSpPr>
            <p:cNvPr id="6" name="구름 5"/>
            <p:cNvSpPr/>
            <p:nvPr/>
          </p:nvSpPr>
          <p:spPr>
            <a:xfrm>
              <a:off x="3255880" y="2762265"/>
              <a:ext cx="1908212" cy="936104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2"/>
                  </a:solidFill>
                </a:rPr>
                <a:t>대사우</a:t>
              </a:r>
              <a:r>
                <a:rPr lang="en-US" altLang="ko-KR" sz="1200" dirty="0" smtClean="0">
                  <a:solidFill>
                    <a:schemeClr val="tx2"/>
                  </a:solidFill>
                </a:rPr>
                <a:t>(HRM)</a:t>
              </a:r>
              <a:endParaRPr lang="ko-KR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31329" y="3768780"/>
              <a:ext cx="9573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특근 신청 등록</a:t>
              </a:r>
              <a:endParaRPr lang="ko-KR" altLang="en-US" sz="9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 rot="19682420">
            <a:off x="1956355" y="2469271"/>
            <a:ext cx="645689" cy="405695"/>
            <a:chOff x="1717411" y="1596826"/>
            <a:chExt cx="2175867" cy="870346"/>
          </a:xfrm>
        </p:grpSpPr>
        <p:sp>
          <p:nvSpPr>
            <p:cNvPr id="28" name="갈매기형 수장 27"/>
            <p:cNvSpPr/>
            <p:nvPr/>
          </p:nvSpPr>
          <p:spPr>
            <a:xfrm>
              <a:off x="1717411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95536" y="1199076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특근신청 업무 프로세스</a:t>
            </a:r>
            <a:endParaRPr lang="ko-KR" altLang="en-US" sz="1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71470" y="2439356"/>
            <a:ext cx="1003176" cy="1270883"/>
            <a:chOff x="4994106" y="2655124"/>
            <a:chExt cx="1003176" cy="12708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106" y="2655124"/>
              <a:ext cx="1003176" cy="100317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146877" y="3695175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전자결재</a:t>
              </a:r>
              <a:endParaRPr lang="ko-KR" altLang="en-US" sz="9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722217" y="3538268"/>
            <a:ext cx="1908212" cy="1237347"/>
            <a:chOff x="3255880" y="2762265"/>
            <a:chExt cx="1908212" cy="1237347"/>
          </a:xfrm>
        </p:grpSpPr>
        <p:sp>
          <p:nvSpPr>
            <p:cNvPr id="39" name="구름 38"/>
            <p:cNvSpPr/>
            <p:nvPr/>
          </p:nvSpPr>
          <p:spPr>
            <a:xfrm>
              <a:off x="3255880" y="2762265"/>
              <a:ext cx="1908212" cy="936104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2"/>
                  </a:solidFill>
                </a:rPr>
                <a:t>대사우</a:t>
              </a:r>
              <a:r>
                <a:rPr lang="en-US" altLang="ko-KR" sz="1200" dirty="0" smtClean="0">
                  <a:solidFill>
                    <a:schemeClr val="tx2"/>
                  </a:solidFill>
                </a:rPr>
                <a:t>(HRM)</a:t>
              </a:r>
              <a:endParaRPr lang="ko-KR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1329" y="3768780"/>
              <a:ext cx="9573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특근 보고 등록</a:t>
              </a:r>
              <a:endParaRPr lang="ko-KR" altLang="en-US" sz="9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 rot="1436979">
            <a:off x="1985978" y="3272964"/>
            <a:ext cx="645689" cy="405695"/>
            <a:chOff x="1960066" y="1596826"/>
            <a:chExt cx="2175867" cy="870346"/>
          </a:xfrm>
        </p:grpSpPr>
        <p:sp>
          <p:nvSpPr>
            <p:cNvPr id="42" name="갈매기형 수장 41"/>
            <p:cNvSpPr/>
            <p:nvPr/>
          </p:nvSpPr>
          <p:spPr>
            <a:xfrm>
              <a:off x="1960066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  <p:grpSp>
        <p:nvGrpSpPr>
          <p:cNvPr id="44" name="그룹 43"/>
          <p:cNvGrpSpPr/>
          <p:nvPr/>
        </p:nvGrpSpPr>
        <p:grpSpPr>
          <a:xfrm rot="19682420">
            <a:off x="4780840" y="3160808"/>
            <a:ext cx="645689" cy="405695"/>
            <a:chOff x="1717411" y="1596826"/>
            <a:chExt cx="2175867" cy="870346"/>
          </a:xfrm>
        </p:grpSpPr>
        <p:sp>
          <p:nvSpPr>
            <p:cNvPr id="45" name="갈매기형 수장 44"/>
            <p:cNvSpPr/>
            <p:nvPr/>
          </p:nvSpPr>
          <p:spPr>
            <a:xfrm>
              <a:off x="1717411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  <p:grpSp>
        <p:nvGrpSpPr>
          <p:cNvPr id="47" name="그룹 46"/>
          <p:cNvGrpSpPr/>
          <p:nvPr/>
        </p:nvGrpSpPr>
        <p:grpSpPr>
          <a:xfrm rot="1436979">
            <a:off x="4770821" y="2489764"/>
            <a:ext cx="645689" cy="405695"/>
            <a:chOff x="1960066" y="1596826"/>
            <a:chExt cx="2175867" cy="870346"/>
          </a:xfrm>
        </p:grpSpPr>
        <p:sp>
          <p:nvSpPr>
            <p:cNvPr id="48" name="갈매기형 수장 47"/>
            <p:cNvSpPr/>
            <p:nvPr/>
          </p:nvSpPr>
          <p:spPr>
            <a:xfrm>
              <a:off x="1960066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특근 내역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사전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사후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등록하여 전자결재에 </a:t>
            </a:r>
            <a:r>
              <a:rPr lang="ko-KR" altLang="en-US" sz="1200" dirty="0" err="1" smtClean="0"/>
              <a:t>자동등록합니다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52" name="그룹 51"/>
          <p:cNvGrpSpPr/>
          <p:nvPr/>
        </p:nvGrpSpPr>
        <p:grpSpPr>
          <a:xfrm rot="19833480">
            <a:off x="1975571" y="4194197"/>
            <a:ext cx="645689" cy="405695"/>
            <a:chOff x="1717411" y="1596826"/>
            <a:chExt cx="2175867" cy="870346"/>
          </a:xfrm>
        </p:grpSpPr>
        <p:sp>
          <p:nvSpPr>
            <p:cNvPr id="53" name="갈매기형 수장 52"/>
            <p:cNvSpPr/>
            <p:nvPr/>
          </p:nvSpPr>
          <p:spPr>
            <a:xfrm>
              <a:off x="1717411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99592" y="4336153"/>
            <a:ext cx="923244" cy="1109071"/>
            <a:chOff x="1777266" y="3899624"/>
            <a:chExt cx="923244" cy="1109071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7266" y="3899624"/>
              <a:ext cx="923244" cy="923244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1989420" y="4777863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근태기</a:t>
              </a:r>
              <a:endParaRPr lang="ko-KR" altLang="en-US" sz="9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7460685" y="2511108"/>
            <a:ext cx="1063112" cy="1453944"/>
            <a:chOff x="1048813" y="2780928"/>
            <a:chExt cx="1063112" cy="1453944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780928"/>
              <a:ext cx="749556" cy="936104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1048813" y="3727041"/>
              <a:ext cx="106311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급여 담당자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급여반영</a:t>
              </a:r>
              <a:endParaRPr lang="en-US" altLang="ko-KR" sz="900" dirty="0" smtClean="0"/>
            </a:p>
            <a:p>
              <a:pPr algn="ctr"/>
              <a:r>
                <a:rPr lang="en-US" altLang="ko-KR" sz="900" dirty="0" smtClean="0"/>
                <a:t>(</a:t>
              </a:r>
              <a:r>
                <a:rPr lang="ko-KR" altLang="en-US" sz="900" dirty="0" smtClean="0"/>
                <a:t>인사관리시스템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629195" y="2817818"/>
            <a:ext cx="645689" cy="405695"/>
            <a:chOff x="1960066" y="1596826"/>
            <a:chExt cx="2175867" cy="870346"/>
          </a:xfrm>
        </p:grpSpPr>
        <p:sp>
          <p:nvSpPr>
            <p:cNvPr id="60" name="갈매기형 수장 59"/>
            <p:cNvSpPr/>
            <p:nvPr/>
          </p:nvSpPr>
          <p:spPr>
            <a:xfrm>
              <a:off x="1960066" y="1596826"/>
              <a:ext cx="2175867" cy="870346"/>
            </a:xfrm>
            <a:prstGeom prst="chevron">
              <a:avLst/>
            </a:prstGeom>
            <a:solidFill>
              <a:schemeClr val="accent1">
                <a:hueOff val="0"/>
                <a:satOff val="0"/>
                <a:lumOff val="0"/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갈매기형 수장 4"/>
            <p:cNvSpPr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9418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14715" t="22082" r="15571" b="23661"/>
          <a:stretch/>
        </p:blipFill>
        <p:spPr>
          <a:xfrm>
            <a:off x="1043608" y="1424254"/>
            <a:ext cx="7831520" cy="3664362"/>
          </a:xfrm>
          <a:prstGeom prst="rect">
            <a:avLst/>
          </a:prstGeom>
        </p:spPr>
      </p:pic>
      <p:sp>
        <p:nvSpPr>
          <p:cNvPr id="4" name="Text Box 481"/>
          <p:cNvSpPr txBox="1">
            <a:spLocks noChangeArrowheads="1"/>
          </p:cNvSpPr>
          <p:nvPr/>
        </p:nvSpPr>
        <p:spPr bwMode="auto">
          <a:xfrm>
            <a:off x="113655" y="138197"/>
            <a:ext cx="63316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800" b="1" dirty="0" smtClean="0">
                <a:solidFill>
                  <a:srgbClr val="92D050"/>
                </a:solidFill>
                <a:latin typeface="+mn-ea"/>
              </a:rPr>
              <a:t>기능 설명</a:t>
            </a:r>
            <a:endParaRPr lang="en-US" altLang="ko-KR" sz="2800" b="1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5" name="Text Box 481"/>
          <p:cNvSpPr txBox="1">
            <a:spLocks noChangeArrowheads="1"/>
          </p:cNvSpPr>
          <p:nvPr/>
        </p:nvSpPr>
        <p:spPr bwMode="auto">
          <a:xfrm>
            <a:off x="5976365" y="251356"/>
            <a:ext cx="312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SzPct val="50000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특근신청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7507" y="692696"/>
            <a:ext cx="20297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대사우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(HRM) 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 </a:t>
            </a:r>
            <a:r>
              <a:rPr lang="en-US" altLang="ko-KR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특근신청</a:t>
            </a:r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6021288"/>
            <a:ext cx="85689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6070421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특근 내역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사전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사후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등록하여 전자결재에 </a:t>
            </a:r>
            <a:r>
              <a:rPr lang="ko-KR" altLang="en-US" sz="1200" dirty="0" err="1" smtClean="0"/>
              <a:t>자동등록합니다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69557" y="1449197"/>
            <a:ext cx="504056" cy="17597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3" idx="1"/>
            <a:endCxn id="15" idx="0"/>
          </p:cNvCxnSpPr>
          <p:nvPr/>
        </p:nvCxnSpPr>
        <p:spPr>
          <a:xfrm rot="10800000" flipV="1">
            <a:off x="3870641" y="1537183"/>
            <a:ext cx="998917" cy="790453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31547" t="21960" r="32441" b="42871"/>
          <a:stretch/>
        </p:blipFill>
        <p:spPr>
          <a:xfrm>
            <a:off x="1907704" y="2327637"/>
            <a:ext cx="3925872" cy="2304931"/>
          </a:xfrm>
          <a:prstGeom prst="rect">
            <a:avLst/>
          </a:prstGeom>
          <a:ln w="15875">
            <a:solidFill>
              <a:srgbClr val="00B050"/>
            </a:solidFill>
          </a:ln>
        </p:spPr>
      </p:pic>
      <p:sp>
        <p:nvSpPr>
          <p:cNvPr id="16" name="모서리가 둥근 사각형 설명선 15"/>
          <p:cNvSpPr/>
          <p:nvPr/>
        </p:nvSpPr>
        <p:spPr>
          <a:xfrm>
            <a:off x="2051056" y="3861048"/>
            <a:ext cx="2916324" cy="360040"/>
          </a:xfrm>
          <a:prstGeom prst="wedgeRoundRectCallout">
            <a:avLst>
              <a:gd name="adj1" fmla="val -44808"/>
              <a:gd name="adj2" fmla="val -13240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2. </a:t>
            </a:r>
            <a:r>
              <a:rPr lang="ko-KR" altLang="en-US" sz="1100" dirty="0" smtClean="0">
                <a:solidFill>
                  <a:schemeClr val="tx1"/>
                </a:solidFill>
              </a:rPr>
              <a:t>근무자를 선택 후 </a:t>
            </a:r>
            <a:r>
              <a:rPr lang="en-US" altLang="ko-KR" sz="1100" dirty="0" smtClean="0">
                <a:solidFill>
                  <a:schemeClr val="tx1"/>
                </a:solidFill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</a:rPr>
              <a:t>확인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 누릅니다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123728" y="820900"/>
            <a:ext cx="3024336" cy="463582"/>
          </a:xfrm>
          <a:prstGeom prst="wedgeRoundRectCallout">
            <a:avLst>
              <a:gd name="adj1" fmla="val 41800"/>
              <a:gd name="adj2" fmla="val 8014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100" dirty="0" smtClean="0">
                <a:solidFill>
                  <a:schemeClr val="tx1"/>
                </a:solidFill>
              </a:rPr>
              <a:t>특근신청을 등록하기 위해 </a:t>
            </a:r>
            <a:r>
              <a:rPr lang="en-US" altLang="ko-KR" sz="1100" dirty="0" smtClean="0">
                <a:solidFill>
                  <a:schemeClr val="tx1"/>
                </a:solidFill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</a:t>
            </a:r>
            <a:r>
              <a:rPr lang="en-US" altLang="ko-KR" sz="1100" dirty="0" smtClean="0">
                <a:solidFill>
                  <a:schemeClr val="tx1"/>
                </a:solidFill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</a:rPr>
              <a:t>버튼을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ko-KR" altLang="en-US" sz="1100" dirty="0" smtClean="0">
                <a:solidFill>
                  <a:schemeClr val="tx1"/>
                </a:solidFill>
              </a:rPr>
              <a:t>누릅니다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1490</Words>
  <Application>Microsoft Office PowerPoint</Application>
  <PresentationFormat>화면 슬라이드 쇼(4:3)</PresentationFormat>
  <Paragraphs>263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Wooyoung Kim</cp:lastModifiedBy>
  <cp:revision>562</cp:revision>
  <dcterms:created xsi:type="dcterms:W3CDTF">2006-10-05T04:04:58Z</dcterms:created>
  <dcterms:modified xsi:type="dcterms:W3CDTF">2014-01-06T12:16:13Z</dcterms:modified>
</cp:coreProperties>
</file>