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5148072"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hyperlink" Target="tes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 Id="rId3"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94960" cy="310896"/>
          </a:xfrm>
          <a:prstGeom prst="rect">
            <a:avLst/>
          </a:prstGeom>
          <a:noFill/>
        </p:spPr>
        <p:txBody>
          <a:bodyPr wrap="square" anchor="ctr">
            <a:spAutoFit/>
          </a:bodyPr>
          <a:lstStyle/>
          <a:p>
            <a:pPr algn="l"/>
            <a:r>
              <a:rPr sz="1400" b="1">
                <a:solidFill>
                  <a:srgbClr val="FFFFFF"/>
                </a:solidFill>
              </a:rPr>
              <a:t>TỔNG QUAN THẢO LUẬN VỀ SHB VÀ ĐỐI THỦ</a:t>
            </a:r>
          </a:p>
        </p:txBody>
      </p:sp>
      <p:sp>
        <p:nvSpPr>
          <p:cNvPr id="8" name="Rounded Rectangle 7"/>
          <p:cNvSpPr/>
          <p:nvPr/>
        </p:nvSpPr>
        <p:spPr>
          <a:xfrm>
            <a:off x="64008" y="822960"/>
            <a:ext cx="4215384" cy="2304288"/>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toàn ngành ghi nhận giảm 44% so với tuần trước, với tổng thảo luận là 39,701 thảo luận.
    Techcombank vươn lên dẫn đầu với 32% thị phần, nổi bật với minigame Đại sứ Inspire chặng 3 và đề cập ban lãnh đạo ông Hồ Hùng Anh - Chủ tịch Techcombank thuộc tốp 3 tỷ phú Việt.
    VPBank ghi nhận giảm mạnh thị phần so với tuần trước, do sức hút từ nội dung công bố nghệ sĩ đã thu hẹp đáng kể, tiếp nối bằng choỗi chương trình săn vé sự kiện VPBank Kstar Spark2025 được quan tâm cao như sold-out pre-sale, cách săn vé. Chiến dịch Super Sinh Lời cũng được duy trì lượng nhiệt với choỗi live Podcast “Money Gym”.
    Ngoài ra, Vietcombank và MBBank cũng thu hút nhiều quan tâm đối với sự kiện hợp tác với chuỗi bán lẻ như FPT Retail và Viettel Store triển khai mô hình đại lý thanh toán.</a:t>
            </a:r>
          </a:p>
        </p:txBody>
      </p:sp>
      <p:pic>
        <p:nvPicPr>
          <p:cNvPr id="9" name="Picture 8" descr="doughnut_side_by_side.png"/>
          <p:cNvPicPr>
            <a:picLocks noChangeAspect="1"/>
          </p:cNvPicPr>
          <p:nvPr/>
        </p:nvPicPr>
        <p:blipFill>
          <a:blip r:embed="rId2"/>
          <a:stretch>
            <a:fillRect/>
          </a:stretch>
        </p:blipFill>
        <p:spPr>
          <a:xfrm>
            <a:off x="4334256" y="987552"/>
            <a:ext cx="4270248" cy="2304288"/>
          </a:xfrm>
          <a:prstGeom prst="rect">
            <a:avLst/>
          </a:prstGeom>
        </p:spPr>
      </p:pic>
      <p:sp>
        <p:nvSpPr>
          <p:cNvPr id="10" name="Rectangle 9"/>
          <p:cNvSpPr/>
          <p:nvPr/>
        </p:nvSpPr>
        <p:spPr>
          <a:xfrm>
            <a:off x="5330952" y="886968"/>
            <a:ext cx="2743200" cy="219456"/>
          </a:xfrm>
          <a:prstGeom prst="rect">
            <a:avLst/>
          </a:prstGeom>
          <a:solidFill>
            <a:srgbClr val="0070C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b="1">
                <a:solidFill>
                  <a:srgbClr val="FFFFFF"/>
                </a:solidFill>
              </a:rPr>
              <a:t>THỊ PHẦN THẢO LUẬN CỦA SHB VÀ ĐỐI THỦ</a:t>
            </a:r>
          </a:p>
        </p:txBody>
      </p:sp>
      <p:sp>
        <p:nvSpPr>
          <p:cNvPr id="11" name="Rounded Rectangle 10"/>
          <p:cNvSpPr/>
          <p:nvPr/>
        </p:nvSpPr>
        <p:spPr>
          <a:xfrm>
            <a:off x="128016" y="3191256"/>
            <a:ext cx="8869680" cy="1901952"/>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2" name="Picture 11" descr="stacked_bar_chart.png"/>
          <p:cNvPicPr>
            <a:picLocks noChangeAspect="1"/>
          </p:cNvPicPr>
          <p:nvPr/>
        </p:nvPicPr>
        <p:blipFill>
          <a:blip r:embed="rId3"/>
          <a:stretch>
            <a:fillRect/>
          </a:stretch>
        </p:blipFill>
        <p:spPr>
          <a:xfrm>
            <a:off x="265176" y="3264408"/>
            <a:ext cx="8449056" cy="1618488"/>
          </a:xfrm>
          <a:prstGeom prst="rect">
            <a:avLst/>
          </a:prstGeom>
        </p:spPr>
      </p:pic>
      <p:sp>
        <p:nvSpPr>
          <p:cNvPr id="13" name="Rectangle 12"/>
          <p:cNvSpPr/>
          <p:nvPr/>
        </p:nvSpPr>
        <p:spPr>
          <a:xfrm>
            <a:off x="374904" y="3246120"/>
            <a:ext cx="3200400" cy="201168"/>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700" b="1">
                <a:solidFill>
                  <a:srgbClr val="FFFFFF"/>
                </a:solidFill>
              </a:rPr>
              <a:t>KÊNH THẢO LUẬN VỀ SHB VÀ CÁC NGÂN HÀNG ĐỐI THỦ</a:t>
            </a:r>
          </a:p>
        </p:txBody>
      </p:sp>
      <p:pic>
        <p:nvPicPr>
          <p:cNvPr id="14" name="Picture 13" descr="SHB.png"/>
          <p:cNvPicPr>
            <a:picLocks noChangeAspect="1"/>
          </p:cNvPicPr>
          <p:nvPr/>
        </p:nvPicPr>
        <p:blipFill>
          <a:blip r:embed="rId4"/>
          <a:stretch>
            <a:fillRect/>
          </a:stretch>
        </p:blipFill>
        <p:spPr>
          <a:xfrm>
            <a:off x="534924" y="4901184"/>
            <a:ext cx="393192" cy="109728"/>
          </a:xfrm>
          <a:prstGeom prst="rect">
            <a:avLst/>
          </a:prstGeom>
        </p:spPr>
      </p:pic>
      <p:pic>
        <p:nvPicPr>
          <p:cNvPr id="15" name="Picture 14" descr="ACBBank.png"/>
          <p:cNvPicPr>
            <a:picLocks noChangeAspect="1"/>
          </p:cNvPicPr>
          <p:nvPr/>
        </p:nvPicPr>
        <p:blipFill>
          <a:blip r:embed="rId5"/>
          <a:stretch>
            <a:fillRect/>
          </a:stretch>
        </p:blipFill>
        <p:spPr>
          <a:xfrm>
            <a:off x="1645920" y="4901184"/>
            <a:ext cx="274320" cy="109728"/>
          </a:xfrm>
          <a:prstGeom prst="rect">
            <a:avLst/>
          </a:prstGeom>
        </p:spPr>
      </p:pic>
      <p:pic>
        <p:nvPicPr>
          <p:cNvPr id="16" name="Picture 15" descr="MBBank.png"/>
          <p:cNvPicPr>
            <a:picLocks noChangeAspect="1"/>
          </p:cNvPicPr>
          <p:nvPr/>
        </p:nvPicPr>
        <p:blipFill>
          <a:blip r:embed="rId6"/>
          <a:stretch>
            <a:fillRect/>
          </a:stretch>
        </p:blipFill>
        <p:spPr>
          <a:xfrm>
            <a:off x="2683764" y="4901184"/>
            <a:ext cx="301752" cy="146304"/>
          </a:xfrm>
          <a:prstGeom prst="rect">
            <a:avLst/>
          </a:prstGeom>
        </p:spPr>
      </p:pic>
      <p:pic>
        <p:nvPicPr>
          <p:cNvPr id="17" name="Picture 16" descr="MSB.png"/>
          <p:cNvPicPr>
            <a:picLocks noChangeAspect="1"/>
          </p:cNvPicPr>
          <p:nvPr/>
        </p:nvPicPr>
        <p:blipFill>
          <a:blip r:embed="rId7"/>
          <a:stretch>
            <a:fillRect/>
          </a:stretch>
        </p:blipFill>
        <p:spPr>
          <a:xfrm>
            <a:off x="3639312" y="4901184"/>
            <a:ext cx="493776" cy="109728"/>
          </a:xfrm>
          <a:prstGeom prst="rect">
            <a:avLst/>
          </a:prstGeom>
        </p:spPr>
      </p:pic>
      <p:pic>
        <p:nvPicPr>
          <p:cNvPr id="18" name="Picture 17" descr="Sacombank.png"/>
          <p:cNvPicPr>
            <a:picLocks noChangeAspect="1"/>
          </p:cNvPicPr>
          <p:nvPr/>
        </p:nvPicPr>
        <p:blipFill>
          <a:blip r:embed="rId8"/>
          <a:stretch>
            <a:fillRect/>
          </a:stretch>
        </p:blipFill>
        <p:spPr>
          <a:xfrm>
            <a:off x="4645152" y="4901184"/>
            <a:ext cx="585216" cy="128016"/>
          </a:xfrm>
          <a:prstGeom prst="rect">
            <a:avLst/>
          </a:prstGeom>
        </p:spPr>
      </p:pic>
      <p:pic>
        <p:nvPicPr>
          <p:cNvPr id="19" name="Picture 18" descr="Techcombank.png"/>
          <p:cNvPicPr>
            <a:picLocks noChangeAspect="1"/>
          </p:cNvPicPr>
          <p:nvPr/>
        </p:nvPicPr>
        <p:blipFill>
          <a:blip r:embed="rId9"/>
          <a:stretch>
            <a:fillRect/>
          </a:stretch>
        </p:blipFill>
        <p:spPr>
          <a:xfrm>
            <a:off x="5628132" y="4901184"/>
            <a:ext cx="722376" cy="201168"/>
          </a:xfrm>
          <a:prstGeom prst="rect">
            <a:avLst/>
          </a:prstGeom>
        </p:spPr>
      </p:pic>
      <p:pic>
        <p:nvPicPr>
          <p:cNvPr id="20" name="Picture 19" descr="Vietcombank.png"/>
          <p:cNvPicPr>
            <a:picLocks noChangeAspect="1"/>
          </p:cNvPicPr>
          <p:nvPr/>
        </p:nvPicPr>
        <p:blipFill>
          <a:blip r:embed="rId10"/>
          <a:stretch>
            <a:fillRect/>
          </a:stretch>
        </p:blipFill>
        <p:spPr>
          <a:xfrm>
            <a:off x="6748272" y="4901184"/>
            <a:ext cx="585216" cy="146304"/>
          </a:xfrm>
          <a:prstGeom prst="rect">
            <a:avLst/>
          </a:prstGeom>
        </p:spPr>
      </p:pic>
      <p:pic>
        <p:nvPicPr>
          <p:cNvPr id="21" name="Picture 20" descr="VPBank.png"/>
          <p:cNvPicPr>
            <a:picLocks noChangeAspect="1"/>
          </p:cNvPicPr>
          <p:nvPr/>
        </p:nvPicPr>
        <p:blipFill>
          <a:blip r:embed="rId11"/>
          <a:stretch>
            <a:fillRect/>
          </a:stretch>
        </p:blipFill>
        <p:spPr>
          <a:xfrm>
            <a:off x="7840980" y="4901184"/>
            <a:ext cx="502920" cy="9144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SẮC THÁI THẢO LUẬN CỦA SHB VÀ ĐỐI THỦ</a:t>
            </a:r>
          </a:p>
        </p:txBody>
      </p:sp>
      <p:sp>
        <p:nvSpPr>
          <p:cNvPr id="8" name="Rounded Rectangle 7"/>
          <p:cNvSpPr/>
          <p:nvPr/>
        </p:nvSpPr>
        <p:spPr>
          <a:xfrm>
            <a:off x="128016" y="877824"/>
            <a:ext cx="8979408" cy="1271016"/>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tích cực của các ngân hàng tăng 13% so với tuần trước. Lượng tích cực đạt kỷ lục tại Techcombank, sau đó là VPBank nhờ sức hút của nhóm bài đăng tương fanpage như minigame Đại sứ Inspire chặng 3 và live Podcast “Money Gym”.
Tổng thảo luận tiêu cực tuần này tiếp tục tăng 112% so với tuần trước. Techcombank và VPBank cũng là các ngân hàng ghi nhận tiêu cực đáng chú ý. VPBank sở hữu lượng lớn phàn nàn về việc săn vé Pre-sale khi thông báo Sold-out được công bố. Nhiều người dung phản ánh thanh toán thất bại nhưng vẫn trừ tiền, đòi ngân hàng trả lại tiền. Link săn vé cũng gặp nhiều trục trặc từ phía người sử dụng, khiến họ không thể truy cập thao tác săn vé. Tại Techcombank cũng gặp trường hợp tương tự về việc săn vé concert “Anh Trai” từ vòng quay trúng lớn trên app Techcombank Mobile.</a:t>
            </a:r>
          </a:p>
        </p:txBody>
      </p:sp>
      <p:sp>
        <p:nvSpPr>
          <p:cNvPr id="9" name="Rounded Rectangle 8"/>
          <p:cNvSpPr/>
          <p:nvPr/>
        </p:nvSpPr>
        <p:spPr>
          <a:xfrm>
            <a:off x="128016" y="2304288"/>
            <a:ext cx="8906256" cy="2615184"/>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sentiment_stacked_bar_chart.png"/>
          <p:cNvPicPr>
            <a:picLocks noChangeAspect="1"/>
          </p:cNvPicPr>
          <p:nvPr/>
        </p:nvPicPr>
        <p:blipFill>
          <a:blip r:embed="rId2"/>
          <a:stretch>
            <a:fillRect/>
          </a:stretch>
        </p:blipFill>
        <p:spPr>
          <a:xfrm>
            <a:off x="128016" y="2286000"/>
            <a:ext cx="8769096" cy="2286000"/>
          </a:xfrm>
          <a:prstGeom prst="rect">
            <a:avLst/>
          </a:prstGeom>
        </p:spPr>
      </p:pic>
      <p:pic>
        <p:nvPicPr>
          <p:cNvPr id="11" name="Picture 10" descr="logo.png"/>
          <p:cNvPicPr>
            <a:picLocks noChangeAspect="1"/>
          </p:cNvPicPr>
          <p:nvPr/>
        </p:nvPicPr>
        <p:blipFill>
          <a:blip r:embed="rId3"/>
          <a:stretch>
            <a:fillRect/>
          </a:stretch>
        </p:blipFill>
        <p:spPr>
          <a:xfrm>
            <a:off x="457200" y="4581144"/>
            <a:ext cx="8065008" cy="21945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94960" cy="310896"/>
          </a:xfrm>
          <a:prstGeom prst="rect">
            <a:avLst/>
          </a:prstGeom>
          <a:noFill/>
        </p:spPr>
        <p:txBody>
          <a:bodyPr wrap="square" anchor="ctr">
            <a:spAutoFit/>
          </a:bodyPr>
          <a:lstStyle/>
          <a:p>
            <a:pPr algn="l"/>
            <a:r>
              <a:rPr sz="1400" b="1">
                <a:solidFill>
                  <a:srgbClr val="FFFFFF"/>
                </a:solidFill>
              </a:rPr>
              <a:t>NỘI DUNG THẢO LUẬN NỔI BẬT VỀ SHB VÀ ĐỐI THỦ</a:t>
            </a:r>
          </a:p>
        </p:txBody>
      </p:sp>
      <p:sp>
        <p:nvSpPr>
          <p:cNvPr id="8" name="Rounded Rectangle 7"/>
          <p:cNvSpPr/>
          <p:nvPr/>
        </p:nvSpPr>
        <p:spPr>
          <a:xfrm>
            <a:off x="128016" y="813816"/>
            <a:ext cx="8979408" cy="1097280"/>
          </a:xfrm>
          <a:prstGeom prst="roundRect">
            <a:avLst>
              <a:gd name="adj" fmla="val 10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Hoạt động fanpage tạo thảo luận tích cực nổi bật tại các ngân hàng Techcombank và VPBank nhờ hoạt động tương tác xúc tiến chiến dịch như minigame và livestream. Cùng với đó, choỗi hoạt động săn vé sự kiện cũng ghi nhận bàn luận sôi nổi.
Thảo luận tiêu cực của tuần vẫn xoay quanh lỗi hệ thống săn vé sự kiện trên ứng dụng và website chiến dịch, tiêu biểu đến từ VPBank và Techcombank.</a:t>
            </a:r>
          </a:p>
        </p:txBody>
      </p:sp>
      <p:pic>
        <p:nvPicPr>
          <p:cNvPr id="9" name="Picture 8" descr="horizontal_bar.png"/>
          <p:cNvPicPr>
            <a:picLocks noChangeAspect="1"/>
          </p:cNvPicPr>
          <p:nvPr/>
        </p:nvPicPr>
        <p:blipFill>
          <a:blip r:embed="rId2"/>
          <a:stretch>
            <a:fillRect/>
          </a:stretch>
        </p:blipFill>
        <p:spPr>
          <a:xfrm>
            <a:off x="201168" y="2020824"/>
            <a:ext cx="8979408" cy="3127248"/>
          </a:xfrm>
          <a:prstGeom prst="rect">
            <a:avLst/>
          </a:prstGeom>
        </p:spPr>
      </p:pic>
      <p:pic>
        <p:nvPicPr>
          <p:cNvPr id="10" name="Picture 9" descr="logo-slide3.png"/>
          <p:cNvPicPr>
            <a:picLocks noChangeAspect="1"/>
          </p:cNvPicPr>
          <p:nvPr/>
        </p:nvPicPr>
        <p:blipFill>
          <a:blip r:embed="rId3"/>
          <a:stretch>
            <a:fillRect/>
          </a:stretch>
        </p:blipFill>
        <p:spPr>
          <a:xfrm>
            <a:off x="1463040" y="1920240"/>
            <a:ext cx="7232904" cy="246888"/>
          </a:xfrm>
          <a:prstGeom prst="rect">
            <a:avLst/>
          </a:prstGeom>
        </p:spPr>
      </p:pic>
      <p:sp>
        <p:nvSpPr>
          <p:cNvPr id="11" name="Rectangle 10"/>
          <p:cNvSpPr/>
          <p:nvPr/>
        </p:nvSpPr>
        <p:spPr>
          <a:xfrm>
            <a:off x="146304" y="218541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BAN LÃNH ĐẠO</a:t>
            </a:r>
          </a:p>
        </p:txBody>
      </p:sp>
      <p:sp>
        <p:nvSpPr>
          <p:cNvPr id="12" name="Rectangle 11"/>
          <p:cNvSpPr/>
          <p:nvPr/>
        </p:nvSpPr>
        <p:spPr>
          <a:xfrm>
            <a:off x="146304" y="2441448"/>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CHI NHÁNH LIÊN DOANH</a:t>
            </a:r>
          </a:p>
        </p:txBody>
      </p:sp>
      <p:sp>
        <p:nvSpPr>
          <p:cNvPr id="13" name="Rectangle 12"/>
          <p:cNvSpPr/>
          <p:nvPr/>
        </p:nvSpPr>
        <p:spPr>
          <a:xfrm>
            <a:off x="146304" y="2697480"/>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CHIẾN DỊCH &amp; SỰ KIỆN</a:t>
            </a:r>
          </a:p>
        </p:txBody>
      </p:sp>
      <p:sp>
        <p:nvSpPr>
          <p:cNvPr id="14" name="Rectangle 13"/>
          <p:cNvSpPr/>
          <p:nvPr/>
        </p:nvSpPr>
        <p:spPr>
          <a:xfrm>
            <a:off x="146304" y="2953512"/>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CHỨNG KHOÁN</a:t>
            </a:r>
          </a:p>
        </p:txBody>
      </p:sp>
      <p:sp>
        <p:nvSpPr>
          <p:cNvPr id="15" name="Rectangle 14"/>
          <p:cNvSpPr/>
          <p:nvPr/>
        </p:nvSpPr>
        <p:spPr>
          <a:xfrm>
            <a:off x="146304" y="3209544"/>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DỊCH VỤ KHÁCH HÀNG</a:t>
            </a:r>
          </a:p>
        </p:txBody>
      </p:sp>
      <p:sp>
        <p:nvSpPr>
          <p:cNvPr id="16" name="Rectangle 15"/>
          <p:cNvSpPr/>
          <p:nvPr/>
        </p:nvSpPr>
        <p:spPr>
          <a:xfrm>
            <a:off x="146304" y="346557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HOẠT ĐỘNG FANPAGE</a:t>
            </a:r>
          </a:p>
        </p:txBody>
      </p:sp>
      <p:sp>
        <p:nvSpPr>
          <p:cNvPr id="17" name="Rectangle 16"/>
          <p:cNvSpPr/>
          <p:nvPr/>
        </p:nvSpPr>
        <p:spPr>
          <a:xfrm>
            <a:off x="146304" y="3721608"/>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NHÂN SỰ &amp; TUYỂN DỤNG</a:t>
            </a:r>
          </a:p>
        </p:txBody>
      </p:sp>
      <p:sp>
        <p:nvSpPr>
          <p:cNvPr id="18" name="Rectangle 17"/>
          <p:cNvSpPr/>
          <p:nvPr/>
        </p:nvSpPr>
        <p:spPr>
          <a:xfrm>
            <a:off x="146304" y="3977640"/>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DỊCH VỤ CÁ NHÂN</a:t>
            </a:r>
          </a:p>
        </p:txBody>
      </p:sp>
      <p:sp>
        <p:nvSpPr>
          <p:cNvPr id="19" name="Rectangle 18"/>
          <p:cNvSpPr/>
          <p:nvPr/>
        </p:nvSpPr>
        <p:spPr>
          <a:xfrm>
            <a:off x="146304" y="4233672"/>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DỊCH VỤ DOANH NGHIỆP</a:t>
            </a:r>
          </a:p>
        </p:txBody>
      </p:sp>
      <p:sp>
        <p:nvSpPr>
          <p:cNvPr id="20" name="Rectangle 19"/>
          <p:cNvSpPr/>
          <p:nvPr/>
        </p:nvSpPr>
        <p:spPr>
          <a:xfrm>
            <a:off x="146304" y="4489704"/>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SẢN PHẨM THẺ</a:t>
            </a:r>
          </a:p>
        </p:txBody>
      </p:sp>
      <p:sp>
        <p:nvSpPr>
          <p:cNvPr id="21" name="Rectangle 20"/>
          <p:cNvSpPr/>
          <p:nvPr/>
        </p:nvSpPr>
        <p:spPr>
          <a:xfrm>
            <a:off x="146304" y="4745736"/>
            <a:ext cx="1078992" cy="182880"/>
          </a:xfrm>
          <a:prstGeom prst="rect">
            <a:avLst/>
          </a:prstGeom>
          <a:solidFill>
            <a:srgbClr val="FEDB6A"/>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550" b="1">
                <a:solidFill>
                  <a:srgbClr val="000000"/>
                </a:solidFill>
              </a:rPr>
              <a:t>THƯƠNG HIỆU CHUNG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5303520" cy="310896"/>
          </a:xfrm>
          <a:prstGeom prst="rect">
            <a:avLst/>
          </a:prstGeom>
          <a:noFill/>
        </p:spPr>
        <p:txBody>
          <a:bodyPr wrap="square" anchor="ctr">
            <a:spAutoFit/>
          </a:bodyPr>
          <a:lstStyle/>
          <a:p>
            <a:pPr algn="l"/>
            <a:r>
              <a:rPr sz="1400" b="1">
                <a:solidFill>
                  <a:srgbClr val="FFFFFF"/>
                </a:solidFill>
              </a:rPr>
              <a:t>TỔNG HỢP CHỦ ĐỀ NỔI BẬT VỀ CÁC NGÂN HÀNG</a:t>
            </a:r>
          </a:p>
        </p:txBody>
      </p:sp>
      <p:sp>
        <p:nvSpPr>
          <p:cNvPr id="8" name="Rectangle 7"/>
          <p:cNvSpPr/>
          <p:nvPr/>
        </p:nvSpPr>
        <p:spPr>
          <a:xfrm>
            <a:off x="2816352" y="868680"/>
            <a:ext cx="3319272" cy="283464"/>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FFFFFF"/>
                </a:solidFill>
              </a:rPr>
              <a:t>TOP CÁC BÀI ĐĂNG TƯƠNG TÁC CAO NHẤT</a:t>
            </a:r>
          </a:p>
        </p:txBody>
      </p:sp>
      <p:pic>
        <p:nvPicPr>
          <p:cNvPr id="9" name="Picture 8" descr="grid_with_dashed_lines.png"/>
          <p:cNvPicPr>
            <a:picLocks noChangeAspect="1"/>
          </p:cNvPicPr>
          <p:nvPr/>
        </p:nvPicPr>
        <p:blipFill>
          <a:blip r:embed="rId2"/>
          <a:stretch>
            <a:fillRect/>
          </a:stretch>
        </p:blipFill>
        <p:spPr>
          <a:xfrm>
            <a:off x="384048" y="1709928"/>
            <a:ext cx="8668512" cy="3026664"/>
          </a:xfrm>
          <a:prstGeom prst="rect">
            <a:avLst/>
          </a:prstGeom>
        </p:spPr>
      </p:pic>
      <p:pic>
        <p:nvPicPr>
          <p:cNvPr id="10" name="Picture 9" descr="logo-slide4.png"/>
          <p:cNvPicPr>
            <a:picLocks noChangeAspect="1"/>
          </p:cNvPicPr>
          <p:nvPr/>
        </p:nvPicPr>
        <p:blipFill>
          <a:blip r:embed="rId3"/>
          <a:stretch>
            <a:fillRect/>
          </a:stretch>
        </p:blipFill>
        <p:spPr>
          <a:xfrm>
            <a:off x="685800" y="1389888"/>
            <a:ext cx="7991856" cy="320040"/>
          </a:xfrm>
          <a:prstGeom prst="rect">
            <a:avLst/>
          </a:prstGeom>
        </p:spPr>
      </p:pic>
      <p:sp>
        <p:nvSpPr>
          <p:cNvPr id="11" name="Rectangle 10"/>
          <p:cNvSpPr/>
          <p:nvPr/>
        </p:nvSpPr>
        <p:spPr>
          <a:xfrm>
            <a:off x="27432" y="2167128"/>
            <a:ext cx="320040" cy="219456"/>
          </a:xfrm>
          <a:prstGeom prst="rect">
            <a:avLst/>
          </a:prstGeom>
          <a:solidFill>
            <a:srgbClr val="854086"/>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1</a:t>
            </a:r>
          </a:p>
        </p:txBody>
      </p:sp>
      <p:sp>
        <p:nvSpPr>
          <p:cNvPr id="12" name="Rectangle 11"/>
          <p:cNvSpPr/>
          <p:nvPr/>
        </p:nvSpPr>
        <p:spPr>
          <a:xfrm>
            <a:off x="27432" y="3145536"/>
            <a:ext cx="320040" cy="219456"/>
          </a:xfrm>
          <a:prstGeom prst="rect">
            <a:avLst/>
          </a:prstGeom>
          <a:solidFill>
            <a:srgbClr val="DDD9C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2</a:t>
            </a:r>
          </a:p>
        </p:txBody>
      </p:sp>
      <p:sp>
        <p:nvSpPr>
          <p:cNvPr id="13" name="Rectangle 12"/>
          <p:cNvSpPr/>
          <p:nvPr/>
        </p:nvSpPr>
        <p:spPr>
          <a:xfrm>
            <a:off x="27432" y="4123944"/>
            <a:ext cx="320040" cy="219456"/>
          </a:xfrm>
          <a:prstGeom prst="rect">
            <a:avLst/>
          </a:prstGeom>
          <a:solidFill>
            <a:srgbClr val="DDD9C3"/>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800">
                <a:solidFill>
                  <a:srgbClr val="FFFFFF"/>
                </a:solidFill>
              </a:rPr>
              <a:t>3</a:t>
            </a:r>
          </a:p>
        </p:txBody>
      </p:sp>
      <p:sp>
        <p:nvSpPr>
          <p:cNvPr id="14" name="TextBox 13"/>
          <p:cNvSpPr txBox="1"/>
          <p:nvPr/>
        </p:nvSpPr>
        <p:spPr>
          <a:xfrm>
            <a:off x="384048"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15" name="TextBox 14"/>
          <p:cNvSpPr txBox="1"/>
          <p:nvPr/>
        </p:nvSpPr>
        <p:spPr>
          <a:xfrm>
            <a:off x="1463040"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16" name="TextBox 15"/>
          <p:cNvSpPr txBox="1"/>
          <p:nvPr/>
        </p:nvSpPr>
        <p:spPr>
          <a:xfrm>
            <a:off x="2542032"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17" name="TextBox 16"/>
          <p:cNvSpPr txBox="1"/>
          <p:nvPr/>
        </p:nvSpPr>
        <p:spPr>
          <a:xfrm>
            <a:off x="3621024"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18" name="TextBox 17"/>
          <p:cNvSpPr txBox="1"/>
          <p:nvPr/>
        </p:nvSpPr>
        <p:spPr>
          <a:xfrm>
            <a:off x="4700016"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19" name="TextBox 18"/>
          <p:cNvSpPr txBox="1"/>
          <p:nvPr/>
        </p:nvSpPr>
        <p:spPr>
          <a:xfrm>
            <a:off x="5779008"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0" name="TextBox 19"/>
          <p:cNvSpPr txBox="1"/>
          <p:nvPr/>
        </p:nvSpPr>
        <p:spPr>
          <a:xfrm>
            <a:off x="6858000"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1" name="TextBox 20"/>
          <p:cNvSpPr txBox="1"/>
          <p:nvPr/>
        </p:nvSpPr>
        <p:spPr>
          <a:xfrm>
            <a:off x="7936992" y="1700784"/>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2" name="TextBox 21"/>
          <p:cNvSpPr txBox="1"/>
          <p:nvPr/>
        </p:nvSpPr>
        <p:spPr>
          <a:xfrm>
            <a:off x="384048"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3" name="TextBox 22"/>
          <p:cNvSpPr txBox="1"/>
          <p:nvPr/>
        </p:nvSpPr>
        <p:spPr>
          <a:xfrm>
            <a:off x="1463040"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4" name="TextBox 23"/>
          <p:cNvSpPr txBox="1"/>
          <p:nvPr/>
        </p:nvSpPr>
        <p:spPr>
          <a:xfrm>
            <a:off x="2542032"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5" name="TextBox 24"/>
          <p:cNvSpPr txBox="1"/>
          <p:nvPr/>
        </p:nvSpPr>
        <p:spPr>
          <a:xfrm>
            <a:off x="3621024"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6" name="TextBox 25"/>
          <p:cNvSpPr txBox="1"/>
          <p:nvPr/>
        </p:nvSpPr>
        <p:spPr>
          <a:xfrm>
            <a:off x="4700016"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7" name="TextBox 26"/>
          <p:cNvSpPr txBox="1"/>
          <p:nvPr/>
        </p:nvSpPr>
        <p:spPr>
          <a:xfrm>
            <a:off x="5779008"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8" name="TextBox 27"/>
          <p:cNvSpPr txBox="1"/>
          <p:nvPr/>
        </p:nvSpPr>
        <p:spPr>
          <a:xfrm>
            <a:off x="6858000"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29" name="TextBox 28"/>
          <p:cNvSpPr txBox="1"/>
          <p:nvPr/>
        </p:nvSpPr>
        <p:spPr>
          <a:xfrm>
            <a:off x="7936992" y="2715768"/>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0" name="TextBox 29"/>
          <p:cNvSpPr txBox="1"/>
          <p:nvPr/>
        </p:nvSpPr>
        <p:spPr>
          <a:xfrm>
            <a:off x="384048"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1" name="TextBox 30"/>
          <p:cNvSpPr txBox="1"/>
          <p:nvPr/>
        </p:nvSpPr>
        <p:spPr>
          <a:xfrm>
            <a:off x="1463040"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2" name="TextBox 31"/>
          <p:cNvSpPr txBox="1"/>
          <p:nvPr/>
        </p:nvSpPr>
        <p:spPr>
          <a:xfrm>
            <a:off x="2542032"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3" name="TextBox 32"/>
          <p:cNvSpPr txBox="1"/>
          <p:nvPr/>
        </p:nvSpPr>
        <p:spPr>
          <a:xfrm>
            <a:off x="3621024"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4" name="TextBox 33"/>
          <p:cNvSpPr txBox="1"/>
          <p:nvPr/>
        </p:nvSpPr>
        <p:spPr>
          <a:xfrm>
            <a:off x="4700016"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5" name="TextBox 34"/>
          <p:cNvSpPr txBox="1"/>
          <p:nvPr/>
        </p:nvSpPr>
        <p:spPr>
          <a:xfrm>
            <a:off x="5779008"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6" name="TextBox 35"/>
          <p:cNvSpPr txBox="1"/>
          <p:nvPr/>
        </p:nvSpPr>
        <p:spPr>
          <a:xfrm>
            <a:off x="6858000"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
        <p:nvSpPr>
          <p:cNvPr id="37" name="TextBox 36"/>
          <p:cNvSpPr txBox="1"/>
          <p:nvPr/>
        </p:nvSpPr>
        <p:spPr>
          <a:xfrm>
            <a:off x="7936992" y="3730752"/>
            <a:ext cx="1078992" cy="1014984"/>
          </a:xfrm>
          <a:prstGeom prst="rect">
            <a:avLst/>
          </a:prstGeom>
          <a:noFill/>
        </p:spPr>
        <p:txBody>
          <a:bodyPr wrap="square" anchor="ctr">
            <a:spAutoFit/>
          </a:bodyPr>
          <a:lstStyle/>
          <a:p>
            <a:pPr algn="ctr"/>
            <a:r>
              <a:rPr sz="800">
                <a:solidFill>
                  <a:srgbClr val="000000"/>
                </a:solidFill>
              </a:rPr>
              <a:t>Ưu đãi thẻ visa mua vé K-STAR SPARK IN VIETNAM 2025</a:t>
            </a:r>
            <a:r>
              <a:rPr sz="800" u="dash">
                <a:solidFill>
                  <a:srgbClr val="FEDB6A"/>
                </a:solidFill>
                <a:hlinkClick r:id="rId4"/>
              </a:rPr>
              <a:t> (URL)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SO SÁNH THẢO LUẬN</a:t>
            </a:r>
          </a:p>
        </p:txBody>
      </p:sp>
      <p:sp>
        <p:nvSpPr>
          <p:cNvPr id="4" name="Rounded Rectangle 3"/>
          <p:cNvSpPr/>
          <p:nvPr/>
        </p:nvSpPr>
        <p:spPr>
          <a:xfrm>
            <a:off x="5001768"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TỔNG QUAN THẢO LUẬN VỀ SHB</a:t>
            </a:r>
          </a:p>
        </p:txBody>
      </p:sp>
      <p:sp>
        <p:nvSpPr>
          <p:cNvPr id="8" name="TextBox 7"/>
          <p:cNvSpPr txBox="1"/>
          <p:nvPr/>
        </p:nvSpPr>
        <p:spPr>
          <a:xfrm>
            <a:off x="0" y="1014984"/>
            <a:ext cx="9144000" cy="941832"/>
          </a:xfrm>
          <a:prstGeom prst="rect">
            <a:avLst/>
          </a:prstGeom>
          <a:noFill/>
        </p:spPr>
        <p:txBody>
          <a:bodyPr wrap="square" anchor="ctr">
            <a:spAutoFit/>
          </a:bodyPr>
          <a:lstStyle/>
          <a:p>
            <a:pPr algn="l"/>
            <a:r>
              <a:rPr sz="900">
                <a:solidFill>
                  <a:srgbClr val="000000"/>
                </a:solidFill>
              </a:rPr>
              <a:t>Tổng thảo luận của SHB giảm 22% so với tuần trước với mức tổng là 3,476 thảo luận.
Facebook sở hữu thị phần dẫn đầu với hơn 57%, theo sau là News với 25,6%. Facebook và News đóng vai trò chủ lực truyền thông các tuyến nội dung về phần trăm cổ tức và danh sách cổ đông ngân hàng SHB. Ngoài ra, nhóm đối tác cộng đồng của ngân hàng vẫn duy trì vai trò truyền thông thương hiệu quan trọng, tiêu điểm của tuần là giải thưởng “Ngân hàng Tốt nhất cho khách hàng Khu vực công tại Việt Nam năm 2025”.
Trong khi đó, kênh Tiktok đứng thứ 3 với 10,6% thị phần, ghi nhận lượng lớn đề cập về ban lãnh đạo Bầu Hiển.
    </a:t>
            </a:r>
          </a:p>
        </p:txBody>
      </p:sp>
      <p:sp>
        <p:nvSpPr>
          <p:cNvPr id="9" name="Rectangle 8"/>
          <p:cNvSpPr/>
          <p:nvPr/>
        </p:nvSpPr>
        <p:spPr>
          <a:xfrm>
            <a:off x="0" y="2267712"/>
            <a:ext cx="9144000" cy="2715768"/>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doughnut_chart.png"/>
          <p:cNvPicPr>
            <a:picLocks noChangeAspect="1"/>
          </p:cNvPicPr>
          <p:nvPr/>
        </p:nvPicPr>
        <p:blipFill>
          <a:blip r:embed="rId2"/>
          <a:stretch>
            <a:fillRect/>
          </a:stretch>
        </p:blipFill>
        <p:spPr>
          <a:xfrm>
            <a:off x="274320" y="2322576"/>
            <a:ext cx="8421624" cy="2615184"/>
          </a:xfrm>
          <a:prstGeom prst="rect">
            <a:avLst/>
          </a:prstGeom>
        </p:spPr>
      </p:pic>
      <p:sp>
        <p:nvSpPr>
          <p:cNvPr id="11" name="Rectangle 10"/>
          <p:cNvSpPr/>
          <p:nvPr/>
        </p:nvSpPr>
        <p:spPr>
          <a:xfrm>
            <a:off x="2898648" y="2249424"/>
            <a:ext cx="3172968" cy="365760"/>
          </a:xfrm>
          <a:prstGeom prst="rect">
            <a:avLst/>
          </a:prstGeom>
          <a:solidFill>
            <a:srgbClr val="F692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900" b="1">
                <a:solidFill>
                  <a:srgbClr val="FFFFFF"/>
                </a:solidFill>
              </a:rPr>
              <a:t>TỈ TRỌNG THẢO LUẬN TRÊN CÁC KÊNH TRỰC TUYẾN VÀ SẮC THÁI THẢO LUẬN CỦA SHB</a:t>
            </a:r>
          </a:p>
        </p:txBody>
      </p:sp>
      <p:sp>
        <p:nvSpPr>
          <p:cNvPr id="12" name="TextBox 11"/>
          <p:cNvSpPr txBox="1"/>
          <p:nvPr/>
        </p:nvSpPr>
        <p:spPr>
          <a:xfrm>
            <a:off x="1335024" y="4498848"/>
            <a:ext cx="1865376" cy="402336"/>
          </a:xfrm>
          <a:prstGeom prst="rect">
            <a:avLst/>
          </a:prstGeom>
          <a:noFill/>
        </p:spPr>
        <p:txBody>
          <a:bodyPr wrap="square" anchor="ctr">
            <a:spAutoFit/>
          </a:bodyPr>
          <a:lstStyle/>
          <a:p>
            <a:pPr algn="ctr"/>
            <a:r>
              <a:rPr sz="1000" b="1" i="1">
                <a:solidFill>
                  <a:srgbClr val="000000"/>
                </a:solidFill>
              </a:rPr>
              <a:t>Tuần này</a:t>
            </a:r>
          </a:p>
        </p:txBody>
      </p:sp>
      <p:sp>
        <p:nvSpPr>
          <p:cNvPr id="13" name="TextBox 12"/>
          <p:cNvSpPr txBox="1"/>
          <p:nvPr/>
        </p:nvSpPr>
        <p:spPr>
          <a:xfrm>
            <a:off x="5724144" y="4498848"/>
            <a:ext cx="1865376" cy="402336"/>
          </a:xfrm>
          <a:prstGeom prst="rect">
            <a:avLst/>
          </a:prstGeom>
          <a:noFill/>
        </p:spPr>
        <p:txBody>
          <a:bodyPr wrap="square" anchor="ctr">
            <a:spAutoFit/>
          </a:bodyPr>
          <a:lstStyle/>
          <a:p>
            <a:pPr algn="ctr"/>
            <a:r>
              <a:rPr sz="1000" i="1">
                <a:solidFill>
                  <a:srgbClr val="C4BD97"/>
                </a:solidFill>
              </a:rPr>
              <a:t>Tuần trước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2112264"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a:t>
            </a:r>
          </a:p>
        </p:txBody>
      </p:sp>
      <p:sp>
        <p:nvSpPr>
          <p:cNvPr id="3" name="Rounded Rectangle 2"/>
          <p:cNvSpPr/>
          <p:nvPr/>
        </p:nvSpPr>
        <p:spPr>
          <a:xfrm>
            <a:off x="3557016" y="118872"/>
            <a:ext cx="1428292" cy="182880"/>
          </a:xfrm>
          <a:prstGeom prst="roundRect">
            <a:avLst>
              <a:gd name="adj" fmla="val 50000"/>
            </a:avLst>
          </a:prstGeom>
          <a:solidFill>
            <a:srgbClr val="FFF3CD"/>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9C5BCD"/>
                </a:solidFill>
              </a:rPr>
              <a:t>SO SÁNH THẢO LUẬN</a:t>
            </a:r>
          </a:p>
        </p:txBody>
      </p:sp>
      <p:sp>
        <p:nvSpPr>
          <p:cNvPr id="4" name="Rounded Rectangle 3"/>
          <p:cNvSpPr/>
          <p:nvPr/>
        </p:nvSpPr>
        <p:spPr>
          <a:xfrm>
            <a:off x="5131612" y="118872"/>
            <a:ext cx="1298448" cy="182880"/>
          </a:xfrm>
          <a:prstGeom prst="roundRect">
            <a:avLst>
              <a:gd name="adj" fmla="val 50000"/>
            </a:avLst>
          </a:prstGeom>
          <a:solidFill>
            <a:srgbClr val="DCDCDC"/>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sz="600">
                <a:solidFill>
                  <a:srgbClr val="C6C6C6"/>
                </a:solidFill>
              </a:rPr>
              <a:t>TÓM TẮT THẢO LUẬN</a:t>
            </a:r>
          </a:p>
        </p:txBody>
      </p:sp>
      <p:sp>
        <p:nvSpPr>
          <p:cNvPr id="5" name="Rectangle 4"/>
          <p:cNvSpPr/>
          <p:nvPr/>
        </p:nvSpPr>
        <p:spPr>
          <a:xfrm>
            <a:off x="0" y="420624"/>
            <a:ext cx="9144000" cy="356616"/>
          </a:xfrm>
          <a:prstGeom prst="rect">
            <a:avLst/>
          </a:prstGeom>
          <a:gradFill flip="none" rotWithShape="1">
            <a:gsLst>
              <a:gs pos="0">
                <a:srgbClr val="7030A0"/>
              </a:gs>
              <a:gs pos="32000">
                <a:srgbClr val="F69200"/>
              </a:gs>
              <a:gs pos="60000">
                <a:srgbClr val="FEC300"/>
              </a:gs>
              <a:gs pos="100000">
                <a:srgbClr val="FFFFFF"/>
              </a:gs>
            </a:gsLst>
            <a:lin ang="0" scaled="1"/>
          </a:gra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20040" y="411480"/>
            <a:ext cx="704088" cy="365760"/>
          </a:xfrm>
          <a:prstGeom prst="roundRect">
            <a:avLst>
              <a:gd name="adj" fmla="val 50000"/>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75488" y="448056"/>
            <a:ext cx="4581144" cy="310896"/>
          </a:xfrm>
          <a:prstGeom prst="rect">
            <a:avLst/>
          </a:prstGeom>
          <a:noFill/>
        </p:spPr>
        <p:txBody>
          <a:bodyPr wrap="square" anchor="ctr">
            <a:spAutoFit/>
          </a:bodyPr>
          <a:lstStyle/>
          <a:p>
            <a:pPr algn="l"/>
            <a:r>
              <a:rPr sz="1400" b="1">
                <a:solidFill>
                  <a:srgbClr val="FFFFFF"/>
                </a:solidFill>
              </a:rPr>
              <a:t>SẮC THÁI THẢO LUẬN CỦA SHB VÀ ĐỐI THỦ</a:t>
            </a:r>
          </a:p>
        </p:txBody>
      </p:sp>
      <p:sp>
        <p:nvSpPr>
          <p:cNvPr id="8" name="Rounded Rectangle 7"/>
          <p:cNvSpPr/>
          <p:nvPr/>
        </p:nvSpPr>
        <p:spPr>
          <a:xfrm>
            <a:off x="128016" y="877824"/>
            <a:ext cx="8979408" cy="1271016"/>
          </a:xfrm>
          <a:prstGeom prst="roundRect">
            <a:avLst>
              <a:gd name="adj" fmla="val 5000"/>
            </a:avLst>
          </a:prstGeom>
          <a:solidFill>
            <a:srgbClr val="FFF3CD"/>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l"/>
            <a:r>
              <a:rPr sz="900">
                <a:solidFill>
                  <a:srgbClr val="000000"/>
                </a:solidFill>
              </a:rPr>
              <a:t>Tổng thảo luận tích cực của các ngân hàng tăng 13% so với tuần trước. Lượng tích cực đạt kỷ lục tại Techcombank, sau đó là VPBank nhờ sức hút của nhóm bài đăng tương fanpage như minigame Đại sứ Inspire chặng 3 và live Podcast “Money Gym”.
Tổng thảo luận tiêu cực tuần này tiếp tục tăng 112% so với tuần trước. Techcombank và VPBank cũng là các ngân hàng ghi nhận tiêu cực đáng chú ý. VPBank sở hữu lượng lớn phàn nàn về việc săn vé Pre-sale khi thông báo Sold-out được công bố. Nhiều người dung phản ánh thanh toán thất bại nhưng vẫn trừ tiền, đòi ngân hàng trả lại tiền. Link săn vé cũng gặp nhiều trục trặc từ phía người sử dụng, khiến họ không thể truy cập thao tác săn vé. Tại Techcombank cũng gặp trường hợp tương tự về việc săn vé concert “Anh Trai” từ vòng quay trúng lớn trên app Techcombank Mobile.</a:t>
            </a:r>
          </a:p>
        </p:txBody>
      </p:sp>
      <p:sp>
        <p:nvSpPr>
          <p:cNvPr id="9" name="Rounded Rectangle 8"/>
          <p:cNvSpPr/>
          <p:nvPr/>
        </p:nvSpPr>
        <p:spPr>
          <a:xfrm>
            <a:off x="128016" y="2304288"/>
            <a:ext cx="8906256" cy="2615184"/>
          </a:xfrm>
          <a:prstGeom prst="roundRect">
            <a:avLst>
              <a:gd name="adj" fmla="val 5000"/>
            </a:avLst>
          </a:prstGeom>
          <a:solidFill>
            <a:srgbClr val="FFFFFF"/>
          </a:solidFill>
          <a:ln>
            <a:solidFill>
              <a:srgbClr val="E3E3E3"/>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test.png"/>
          <p:cNvPicPr>
            <a:picLocks noChangeAspect="1"/>
          </p:cNvPicPr>
          <p:nvPr/>
        </p:nvPicPr>
        <p:blipFill>
          <a:blip r:embed="rId2"/>
          <a:stretch>
            <a:fillRect/>
          </a:stretch>
        </p:blipFill>
        <p:spPr>
          <a:xfrm>
            <a:off x="128016" y="2286000"/>
            <a:ext cx="8769096" cy="2286000"/>
          </a:xfrm>
          <a:prstGeom prst="rect">
            <a:avLst/>
          </a:prstGeom>
        </p:spPr>
      </p:pic>
      <p:pic>
        <p:nvPicPr>
          <p:cNvPr id="11" name="Picture 10" descr="logo.png"/>
          <p:cNvPicPr>
            <a:picLocks noChangeAspect="1"/>
          </p:cNvPicPr>
          <p:nvPr/>
        </p:nvPicPr>
        <p:blipFill>
          <a:blip r:embed="rId3"/>
          <a:stretch>
            <a:fillRect/>
          </a:stretch>
        </p:blipFill>
        <p:spPr>
          <a:xfrm>
            <a:off x="457200" y="4581144"/>
            <a:ext cx="8065008" cy="2194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