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71" r:id="rId3"/>
    <p:sldId id="287" r:id="rId4"/>
    <p:sldId id="272" r:id="rId5"/>
    <p:sldId id="273" r:id="rId6"/>
    <p:sldId id="274" r:id="rId7"/>
    <p:sldId id="275" r:id="rId8"/>
    <p:sldId id="276" r:id="rId9"/>
    <p:sldId id="277" r:id="rId10"/>
    <p:sldId id="278" r:id="rId11"/>
    <p:sldId id="279" r:id="rId12"/>
    <p:sldId id="280" r:id="rId13"/>
    <p:sldId id="281" r:id="rId14"/>
    <p:sldId id="282" r:id="rId15"/>
    <p:sldId id="283" r:id="rId16"/>
    <p:sldId id="270" r:id="rId17"/>
  </p:sldIdLst>
  <p:sldSz cx="9144000" cy="5143500" type="screen16x9"/>
  <p:notesSz cx="6858000" cy="9144000"/>
  <p:embeddedFontLst>
    <p:embeddedFont>
      <p:font typeface="Montserrat" panose="00000500000000000000" pitchFamily="2" charset="0"/>
      <p:regular r:id="rId19"/>
      <p:bold r:id="rId20"/>
      <p:italic r:id="rId21"/>
      <p:boldItalic r:id="rId22"/>
    </p:embeddedFont>
    <p:embeddedFont>
      <p:font typeface="Open Sans" panose="020B060603050402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102"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5414c2f9ae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5414c2f9ae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34755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5414c2f9ae_0_1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5414c2f9ae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29730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5414c2f9ae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5414c2f9ae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94009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5414c2f9ae_0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5414c2f9ae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99848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5414c2f9ae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5414c2f9ae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88002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5414c2f9ae_0_1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5414c2f9ae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87486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5414c2f9ae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5414c2f9ae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15414c2f9a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15414c2f9a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2669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5414c2f9ae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5414c2f9ae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6408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5414c2f9ae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5414c2f9ae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6713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5414c2f9ae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5414c2f9ae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39697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5414c2f9ae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5414c2f9ae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22752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5414c2f9ae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5414c2f9ae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55078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5414c2f9ae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5414c2f9ae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7363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5414c2f9ae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5414c2f9ae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0410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907850" y="2171825"/>
            <a:ext cx="72582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latin typeface="Open Sans"/>
                <a:ea typeface="Open Sans"/>
                <a:cs typeface="Open Sans"/>
                <a:sym typeface="Open Sans"/>
              </a:rPr>
              <a:t>Google Data Analytics Capstone Challenge 1</a:t>
            </a:r>
            <a:endParaRPr sz="1800">
              <a:latin typeface="Open Sans"/>
              <a:ea typeface="Open Sans"/>
              <a:cs typeface="Open Sans"/>
              <a:sym typeface="Open Sans"/>
            </a:endParaRPr>
          </a:p>
        </p:txBody>
      </p:sp>
      <p:sp>
        <p:nvSpPr>
          <p:cNvPr id="55" name="Google Shape;55;p13"/>
          <p:cNvSpPr txBox="1"/>
          <p:nvPr/>
        </p:nvSpPr>
        <p:spPr>
          <a:xfrm>
            <a:off x="907850" y="1577075"/>
            <a:ext cx="73998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200" b="1">
                <a:solidFill>
                  <a:schemeClr val="accent1"/>
                </a:solidFill>
                <a:latin typeface="Open Sans"/>
                <a:ea typeface="Open Sans"/>
                <a:cs typeface="Open Sans"/>
                <a:sym typeface="Open Sans"/>
              </a:rPr>
              <a:t>Cyclistic bike-share analysis</a:t>
            </a:r>
            <a:endParaRPr sz="3200" b="1">
              <a:solidFill>
                <a:schemeClr val="accent1"/>
              </a:solidFill>
              <a:latin typeface="Open Sans"/>
              <a:ea typeface="Open Sans"/>
              <a:cs typeface="Open Sans"/>
              <a:sym typeface="Open Sans"/>
            </a:endParaRPr>
          </a:p>
        </p:txBody>
      </p:sp>
      <p:sp>
        <p:nvSpPr>
          <p:cNvPr id="56" name="Google Shape;56;p13"/>
          <p:cNvSpPr/>
          <p:nvPr/>
        </p:nvSpPr>
        <p:spPr>
          <a:xfrm>
            <a:off x="1020225" y="3335400"/>
            <a:ext cx="951000" cy="357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txBox="1"/>
          <p:nvPr/>
        </p:nvSpPr>
        <p:spPr>
          <a:xfrm>
            <a:off x="907850" y="2676650"/>
            <a:ext cx="59130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i="1">
                <a:latin typeface="Open Sans"/>
                <a:ea typeface="Open Sans"/>
                <a:cs typeface="Open Sans"/>
                <a:sym typeface="Open Sans"/>
              </a:rPr>
              <a:t>Presented by: </a:t>
            </a:r>
            <a:r>
              <a:rPr lang="en" sz="1200" i="1">
                <a:latin typeface="Open Sans"/>
                <a:ea typeface="Open Sans"/>
                <a:cs typeface="Open Sans"/>
                <a:sym typeface="Open Sans"/>
              </a:rPr>
              <a:t>Quang Huy Vu</a:t>
            </a:r>
            <a:endParaRPr sz="1200" i="1">
              <a:latin typeface="Open Sans"/>
              <a:ea typeface="Open Sans"/>
              <a:cs typeface="Open Sans"/>
              <a:sym typeface="Open Sans"/>
            </a:endParaRPr>
          </a:p>
          <a:p>
            <a:pPr marL="0" lvl="0" indent="0" algn="l" rtl="0">
              <a:spcBef>
                <a:spcPts val="0"/>
              </a:spcBef>
              <a:spcAft>
                <a:spcPts val="0"/>
              </a:spcAft>
              <a:buNone/>
            </a:pPr>
            <a:r>
              <a:rPr lang="en" sz="1200" b="1" i="1">
                <a:latin typeface="Open Sans"/>
                <a:ea typeface="Open Sans"/>
                <a:cs typeface="Open Sans"/>
                <a:sym typeface="Open Sans"/>
              </a:rPr>
              <a:t>Data:</a:t>
            </a:r>
            <a:r>
              <a:rPr lang="en" sz="1200" i="1">
                <a:latin typeface="Open Sans"/>
                <a:ea typeface="Open Sans"/>
                <a:cs typeface="Open Sans"/>
                <a:sym typeface="Open Sans"/>
              </a:rPr>
              <a:t> from September 2021 to August 2022</a:t>
            </a:r>
            <a:endParaRPr sz="1200" i="1">
              <a:latin typeface="Open Sans"/>
              <a:ea typeface="Open Sans"/>
              <a:cs typeface="Open Sans"/>
              <a:sym typeface="Open Sans"/>
            </a:endParaRPr>
          </a:p>
        </p:txBody>
      </p:sp>
      <p:sp>
        <p:nvSpPr>
          <p:cNvPr id="58" name="Google Shape;58;p13"/>
          <p:cNvSpPr/>
          <p:nvPr/>
        </p:nvSpPr>
        <p:spPr>
          <a:xfrm rot="-5400000">
            <a:off x="-2567125" y="2549900"/>
            <a:ext cx="5152800" cy="528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1"/>
          <p:cNvSpPr/>
          <p:nvPr/>
        </p:nvSpPr>
        <p:spPr>
          <a:xfrm rot="-5400000">
            <a:off x="-2567125" y="2549900"/>
            <a:ext cx="5152800" cy="52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1"/>
          <p:cNvSpPr txBox="1"/>
          <p:nvPr/>
        </p:nvSpPr>
        <p:spPr>
          <a:xfrm>
            <a:off x="572725" y="2061025"/>
            <a:ext cx="3438600" cy="1559700"/>
          </a:xfrm>
          <a:prstGeom prst="rect">
            <a:avLst/>
          </a:prstGeom>
          <a:noFill/>
          <a:ln>
            <a:noFill/>
          </a:ln>
        </p:spPr>
        <p:txBody>
          <a:bodyPr spcFirstLastPara="1" wrap="square" lIns="91425" tIns="91425" rIns="91425" bIns="91425" anchor="t" anchorCtr="0">
            <a:spAutoFit/>
          </a:bodyPr>
          <a:lstStyle/>
          <a:p>
            <a:pPr marL="457200" lvl="0" indent="-304800" algn="just" rtl="0">
              <a:lnSpc>
                <a:spcPct val="115000"/>
              </a:lnSpc>
              <a:spcBef>
                <a:spcPts val="0"/>
              </a:spcBef>
              <a:spcAft>
                <a:spcPts val="0"/>
              </a:spcAft>
              <a:buSzPts val="1200"/>
              <a:buFont typeface="Open Sans"/>
              <a:buChar char="●"/>
            </a:pPr>
            <a:r>
              <a:rPr lang="en" sz="1200" b="1">
                <a:solidFill>
                  <a:srgbClr val="6AA84F"/>
                </a:solidFill>
                <a:latin typeface="Open Sans"/>
                <a:ea typeface="Open Sans"/>
                <a:cs typeface="Open Sans"/>
                <a:sym typeface="Open Sans"/>
              </a:rPr>
              <a:t>Casual users</a:t>
            </a:r>
            <a:r>
              <a:rPr lang="en" sz="1200">
                <a:latin typeface="Open Sans"/>
                <a:ea typeface="Open Sans"/>
                <a:cs typeface="Open Sans"/>
                <a:sym typeface="Open Sans"/>
              </a:rPr>
              <a:t> make rides from </a:t>
            </a:r>
            <a:r>
              <a:rPr lang="en" sz="1200" b="1">
                <a:latin typeface="Open Sans"/>
                <a:ea typeface="Open Sans"/>
                <a:cs typeface="Open Sans"/>
                <a:sym typeface="Open Sans"/>
              </a:rPr>
              <a:t>12 PM </a:t>
            </a:r>
            <a:r>
              <a:rPr lang="en" sz="1200">
                <a:solidFill>
                  <a:schemeClr val="dk1"/>
                </a:solidFill>
                <a:latin typeface="Open Sans"/>
                <a:ea typeface="Open Sans"/>
                <a:cs typeface="Open Sans"/>
                <a:sym typeface="Open Sans"/>
              </a:rPr>
              <a:t>(time they leave from home/lunch) </a:t>
            </a:r>
            <a:r>
              <a:rPr lang="en" sz="1200">
                <a:latin typeface="Open Sans"/>
                <a:ea typeface="Open Sans"/>
                <a:cs typeface="Open Sans"/>
                <a:sym typeface="Open Sans"/>
              </a:rPr>
              <a:t>to</a:t>
            </a:r>
            <a:r>
              <a:rPr lang="en" sz="1200" b="1">
                <a:latin typeface="Open Sans"/>
                <a:ea typeface="Open Sans"/>
                <a:cs typeface="Open Sans"/>
                <a:sym typeface="Open Sans"/>
              </a:rPr>
              <a:t> 7 PM </a:t>
            </a:r>
            <a:r>
              <a:rPr lang="en" sz="1200">
                <a:latin typeface="Open Sans"/>
                <a:ea typeface="Open Sans"/>
                <a:cs typeface="Open Sans"/>
                <a:sym typeface="Open Sans"/>
              </a:rPr>
              <a:t>(time they leave for home/dinner) </a:t>
            </a:r>
            <a:endParaRPr sz="1200">
              <a:latin typeface="Open Sans"/>
              <a:ea typeface="Open Sans"/>
              <a:cs typeface="Open Sans"/>
              <a:sym typeface="Open Sans"/>
            </a:endParaRPr>
          </a:p>
          <a:p>
            <a:pPr marL="457200" lvl="0" indent="-304800" algn="just" rtl="0">
              <a:lnSpc>
                <a:spcPct val="115000"/>
              </a:lnSpc>
              <a:spcBef>
                <a:spcPts val="1000"/>
              </a:spcBef>
              <a:spcAft>
                <a:spcPts val="1000"/>
              </a:spcAft>
              <a:buSzPts val="1200"/>
              <a:buFont typeface="Open Sans"/>
              <a:buChar char="●"/>
            </a:pPr>
            <a:r>
              <a:rPr lang="en" sz="1200" b="1">
                <a:solidFill>
                  <a:schemeClr val="accent1"/>
                </a:solidFill>
                <a:latin typeface="Open Sans"/>
                <a:ea typeface="Open Sans"/>
                <a:cs typeface="Open Sans"/>
                <a:sym typeface="Open Sans"/>
              </a:rPr>
              <a:t>Member users </a:t>
            </a:r>
            <a:r>
              <a:rPr lang="en" sz="1200">
                <a:solidFill>
                  <a:schemeClr val="dk1"/>
                </a:solidFill>
                <a:latin typeface="Open Sans"/>
                <a:ea typeface="Open Sans"/>
                <a:cs typeface="Open Sans"/>
                <a:sym typeface="Open Sans"/>
              </a:rPr>
              <a:t>peak ride time is </a:t>
            </a:r>
            <a:r>
              <a:rPr lang="en" sz="1200" b="1">
                <a:solidFill>
                  <a:schemeClr val="dk1"/>
                </a:solidFill>
                <a:latin typeface="Open Sans"/>
                <a:ea typeface="Open Sans"/>
                <a:cs typeface="Open Sans"/>
                <a:sym typeface="Open Sans"/>
              </a:rPr>
              <a:t>8 AM </a:t>
            </a:r>
            <a:r>
              <a:rPr lang="en" sz="1200">
                <a:solidFill>
                  <a:schemeClr val="dk1"/>
                </a:solidFill>
                <a:latin typeface="Open Sans"/>
                <a:ea typeface="Open Sans"/>
                <a:cs typeface="Open Sans"/>
                <a:sym typeface="Open Sans"/>
              </a:rPr>
              <a:t>(time they leave for work) and </a:t>
            </a:r>
            <a:r>
              <a:rPr lang="en" sz="1200" b="1">
                <a:solidFill>
                  <a:schemeClr val="dk1"/>
                </a:solidFill>
                <a:latin typeface="Open Sans"/>
                <a:ea typeface="Open Sans"/>
                <a:cs typeface="Open Sans"/>
                <a:sym typeface="Open Sans"/>
              </a:rPr>
              <a:t>5 PM</a:t>
            </a:r>
            <a:r>
              <a:rPr lang="en" sz="1200">
                <a:solidFill>
                  <a:schemeClr val="dk1"/>
                </a:solidFill>
                <a:latin typeface="Open Sans"/>
                <a:ea typeface="Open Sans"/>
                <a:cs typeface="Open Sans"/>
                <a:sym typeface="Open Sans"/>
              </a:rPr>
              <a:t> (time they leave from work).</a:t>
            </a:r>
            <a:endParaRPr sz="1200" b="1">
              <a:latin typeface="Open Sans"/>
              <a:ea typeface="Open Sans"/>
              <a:cs typeface="Open Sans"/>
              <a:sym typeface="Open Sans"/>
            </a:endParaRPr>
          </a:p>
        </p:txBody>
      </p:sp>
      <p:pic>
        <p:nvPicPr>
          <p:cNvPr id="132" name="Google Shape;132;p21"/>
          <p:cNvPicPr preferRelativeResize="0"/>
          <p:nvPr/>
        </p:nvPicPr>
        <p:blipFill>
          <a:blip r:embed="rId3">
            <a:alphaModFix/>
          </a:blip>
          <a:stretch>
            <a:fillRect/>
          </a:stretch>
        </p:blipFill>
        <p:spPr>
          <a:xfrm>
            <a:off x="5901775" y="4220938"/>
            <a:ext cx="1941050" cy="382325"/>
          </a:xfrm>
          <a:prstGeom prst="rect">
            <a:avLst/>
          </a:prstGeom>
          <a:noFill/>
          <a:ln>
            <a:noFill/>
          </a:ln>
        </p:spPr>
      </p:pic>
      <p:sp>
        <p:nvSpPr>
          <p:cNvPr id="133" name="Google Shape;133;p21"/>
          <p:cNvSpPr txBox="1"/>
          <p:nvPr/>
        </p:nvSpPr>
        <p:spPr>
          <a:xfrm>
            <a:off x="456675" y="1200000"/>
            <a:ext cx="50331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accent1"/>
                </a:solidFill>
                <a:latin typeface="Open Sans"/>
                <a:ea typeface="Open Sans"/>
                <a:cs typeface="Open Sans"/>
                <a:sym typeface="Open Sans"/>
              </a:rPr>
              <a:t>Casual vs member users</a:t>
            </a:r>
            <a:endParaRPr sz="1800" b="1">
              <a:solidFill>
                <a:schemeClr val="accent1"/>
              </a:solidFill>
              <a:latin typeface="Open Sans"/>
              <a:ea typeface="Open Sans"/>
              <a:cs typeface="Open Sans"/>
              <a:sym typeface="Open Sans"/>
            </a:endParaRPr>
          </a:p>
          <a:p>
            <a:pPr marL="0" lvl="0" indent="0" algn="l" rtl="0">
              <a:spcBef>
                <a:spcPts val="0"/>
              </a:spcBef>
              <a:spcAft>
                <a:spcPts val="0"/>
              </a:spcAft>
              <a:buNone/>
            </a:pPr>
            <a:r>
              <a:rPr lang="en" sz="1800" b="1">
                <a:solidFill>
                  <a:schemeClr val="accent1"/>
                </a:solidFill>
                <a:latin typeface="Open Sans"/>
                <a:ea typeface="Open Sans"/>
                <a:cs typeface="Open Sans"/>
                <a:sym typeface="Open Sans"/>
              </a:rPr>
              <a:t>About hour of the day</a:t>
            </a:r>
            <a:endParaRPr sz="1800" b="1">
              <a:solidFill>
                <a:schemeClr val="accent1"/>
              </a:solidFill>
              <a:latin typeface="Open Sans"/>
              <a:ea typeface="Open Sans"/>
              <a:cs typeface="Open Sans"/>
              <a:sym typeface="Open Sans"/>
            </a:endParaRPr>
          </a:p>
        </p:txBody>
      </p:sp>
      <p:pic>
        <p:nvPicPr>
          <p:cNvPr id="134" name="Google Shape;134;p21"/>
          <p:cNvPicPr preferRelativeResize="0"/>
          <p:nvPr/>
        </p:nvPicPr>
        <p:blipFill>
          <a:blip r:embed="rId4">
            <a:alphaModFix/>
          </a:blip>
          <a:stretch>
            <a:fillRect/>
          </a:stretch>
        </p:blipFill>
        <p:spPr>
          <a:xfrm>
            <a:off x="4011425" y="844125"/>
            <a:ext cx="5132575" cy="3228851"/>
          </a:xfrm>
          <a:prstGeom prst="rect">
            <a:avLst/>
          </a:prstGeom>
          <a:noFill/>
          <a:ln>
            <a:noFill/>
          </a:ln>
        </p:spPr>
      </p:pic>
    </p:spTree>
    <p:extLst>
      <p:ext uri="{BB962C8B-B14F-4D97-AF65-F5344CB8AC3E}">
        <p14:creationId xmlns:p14="http://schemas.microsoft.com/office/powerpoint/2010/main" val="4168385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2"/>
          <p:cNvSpPr/>
          <p:nvPr/>
        </p:nvSpPr>
        <p:spPr>
          <a:xfrm rot="-5400000">
            <a:off x="-2567125" y="2549900"/>
            <a:ext cx="5152800" cy="52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2"/>
          <p:cNvSpPr txBox="1"/>
          <p:nvPr/>
        </p:nvSpPr>
        <p:spPr>
          <a:xfrm>
            <a:off x="572725" y="2061025"/>
            <a:ext cx="3438600" cy="1559700"/>
          </a:xfrm>
          <a:prstGeom prst="rect">
            <a:avLst/>
          </a:prstGeom>
          <a:noFill/>
          <a:ln>
            <a:noFill/>
          </a:ln>
        </p:spPr>
        <p:txBody>
          <a:bodyPr spcFirstLastPara="1" wrap="square" lIns="91425" tIns="91425" rIns="91425" bIns="91425" anchor="t" anchorCtr="0">
            <a:spAutoFit/>
          </a:bodyPr>
          <a:lstStyle/>
          <a:p>
            <a:pPr marL="457200" lvl="0" indent="-304800" algn="just" rtl="0">
              <a:lnSpc>
                <a:spcPct val="115000"/>
              </a:lnSpc>
              <a:spcBef>
                <a:spcPts val="0"/>
              </a:spcBef>
              <a:spcAft>
                <a:spcPts val="0"/>
              </a:spcAft>
              <a:buSzPts val="1200"/>
              <a:buFont typeface="Open Sans"/>
              <a:buChar char="●"/>
            </a:pPr>
            <a:r>
              <a:rPr lang="en" sz="1200" b="1">
                <a:solidFill>
                  <a:srgbClr val="6AA84F"/>
                </a:solidFill>
                <a:latin typeface="Open Sans"/>
                <a:ea typeface="Open Sans"/>
                <a:cs typeface="Open Sans"/>
                <a:sym typeface="Open Sans"/>
              </a:rPr>
              <a:t>Casual users</a:t>
            </a:r>
            <a:r>
              <a:rPr lang="en" sz="1200">
                <a:latin typeface="Open Sans"/>
                <a:ea typeface="Open Sans"/>
                <a:cs typeface="Open Sans"/>
                <a:sym typeface="Open Sans"/>
              </a:rPr>
              <a:t> start their rides mostly from areas of entertainment/leisure: parks, museums, harbors, and aquariums.  </a:t>
            </a:r>
            <a:endParaRPr sz="1200">
              <a:latin typeface="Open Sans"/>
              <a:ea typeface="Open Sans"/>
              <a:cs typeface="Open Sans"/>
              <a:sym typeface="Open Sans"/>
            </a:endParaRPr>
          </a:p>
          <a:p>
            <a:pPr marL="457200" lvl="0" indent="-304800" algn="just" rtl="0">
              <a:lnSpc>
                <a:spcPct val="115000"/>
              </a:lnSpc>
              <a:spcBef>
                <a:spcPts val="1000"/>
              </a:spcBef>
              <a:spcAft>
                <a:spcPts val="1000"/>
              </a:spcAft>
              <a:buSzPts val="1200"/>
              <a:buFont typeface="Open Sans"/>
              <a:buChar char="●"/>
            </a:pPr>
            <a:r>
              <a:rPr lang="en" sz="1200" b="1">
                <a:solidFill>
                  <a:schemeClr val="accent1"/>
                </a:solidFill>
                <a:latin typeface="Open Sans"/>
                <a:ea typeface="Open Sans"/>
                <a:cs typeface="Open Sans"/>
                <a:sym typeface="Open Sans"/>
              </a:rPr>
              <a:t>Member users </a:t>
            </a:r>
            <a:r>
              <a:rPr lang="en" sz="1200">
                <a:solidFill>
                  <a:schemeClr val="dk1"/>
                </a:solidFill>
                <a:latin typeface="Open Sans"/>
                <a:ea typeface="Open Sans"/>
                <a:cs typeface="Open Sans"/>
                <a:sym typeface="Open Sans"/>
              </a:rPr>
              <a:t>start their rides mostly from residential areas.</a:t>
            </a:r>
            <a:endParaRPr sz="1200" b="1">
              <a:latin typeface="Open Sans"/>
              <a:ea typeface="Open Sans"/>
              <a:cs typeface="Open Sans"/>
              <a:sym typeface="Open Sans"/>
            </a:endParaRPr>
          </a:p>
        </p:txBody>
      </p:sp>
      <p:sp>
        <p:nvSpPr>
          <p:cNvPr id="141" name="Google Shape;141;p22"/>
          <p:cNvSpPr txBox="1"/>
          <p:nvPr/>
        </p:nvSpPr>
        <p:spPr>
          <a:xfrm>
            <a:off x="456675" y="1200000"/>
            <a:ext cx="50331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accent1"/>
                </a:solidFill>
                <a:latin typeface="Open Sans"/>
                <a:ea typeface="Open Sans"/>
                <a:cs typeface="Open Sans"/>
                <a:sym typeface="Open Sans"/>
              </a:rPr>
              <a:t>Casual vs member users</a:t>
            </a:r>
            <a:endParaRPr sz="1800" b="1">
              <a:solidFill>
                <a:schemeClr val="accent1"/>
              </a:solidFill>
              <a:latin typeface="Open Sans"/>
              <a:ea typeface="Open Sans"/>
              <a:cs typeface="Open Sans"/>
              <a:sym typeface="Open Sans"/>
            </a:endParaRPr>
          </a:p>
          <a:p>
            <a:pPr marL="0" lvl="0" indent="0" algn="l" rtl="0">
              <a:spcBef>
                <a:spcPts val="0"/>
              </a:spcBef>
              <a:spcAft>
                <a:spcPts val="0"/>
              </a:spcAft>
              <a:buNone/>
            </a:pPr>
            <a:r>
              <a:rPr lang="en" sz="1800" b="1">
                <a:solidFill>
                  <a:schemeClr val="accent1"/>
                </a:solidFill>
                <a:latin typeface="Open Sans"/>
                <a:ea typeface="Open Sans"/>
                <a:cs typeface="Open Sans"/>
                <a:sym typeface="Open Sans"/>
              </a:rPr>
              <a:t>About start station locations</a:t>
            </a:r>
            <a:endParaRPr sz="1800" b="1">
              <a:solidFill>
                <a:schemeClr val="accent1"/>
              </a:solidFill>
              <a:latin typeface="Open Sans"/>
              <a:ea typeface="Open Sans"/>
              <a:cs typeface="Open Sans"/>
              <a:sym typeface="Open Sans"/>
            </a:endParaRPr>
          </a:p>
        </p:txBody>
      </p:sp>
      <p:pic>
        <p:nvPicPr>
          <p:cNvPr id="142" name="Google Shape;142;p22"/>
          <p:cNvPicPr preferRelativeResize="0"/>
          <p:nvPr/>
        </p:nvPicPr>
        <p:blipFill>
          <a:blip r:embed="rId3">
            <a:alphaModFix/>
          </a:blip>
          <a:stretch>
            <a:fillRect/>
          </a:stretch>
        </p:blipFill>
        <p:spPr>
          <a:xfrm>
            <a:off x="4036525" y="755475"/>
            <a:ext cx="5033101" cy="3588463"/>
          </a:xfrm>
          <a:prstGeom prst="rect">
            <a:avLst/>
          </a:prstGeom>
          <a:noFill/>
          <a:ln>
            <a:noFill/>
          </a:ln>
        </p:spPr>
      </p:pic>
    </p:spTree>
    <p:extLst>
      <p:ext uri="{BB962C8B-B14F-4D97-AF65-F5344CB8AC3E}">
        <p14:creationId xmlns:p14="http://schemas.microsoft.com/office/powerpoint/2010/main" val="1600935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3"/>
          <p:cNvSpPr/>
          <p:nvPr/>
        </p:nvSpPr>
        <p:spPr>
          <a:xfrm rot="-5400000">
            <a:off x="-2567125" y="2549900"/>
            <a:ext cx="5152800" cy="52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3"/>
          <p:cNvSpPr txBox="1"/>
          <p:nvPr/>
        </p:nvSpPr>
        <p:spPr>
          <a:xfrm>
            <a:off x="572725" y="1343100"/>
            <a:ext cx="8028900" cy="3245987"/>
          </a:xfrm>
          <a:prstGeom prst="rect">
            <a:avLst/>
          </a:prstGeom>
          <a:noFill/>
          <a:ln>
            <a:noFill/>
          </a:ln>
        </p:spPr>
        <p:txBody>
          <a:bodyPr spcFirstLastPara="1" wrap="square" lIns="91425" tIns="91425" rIns="91425" bIns="91425" anchor="t" anchorCtr="0">
            <a:spAutoFit/>
          </a:bodyPr>
          <a:lstStyle/>
          <a:p>
            <a:pPr marL="457200" lvl="0" indent="-304800" algn="just" rtl="0">
              <a:lnSpc>
                <a:spcPct val="115000"/>
              </a:lnSpc>
              <a:spcBef>
                <a:spcPts val="600"/>
              </a:spcBef>
              <a:spcAft>
                <a:spcPts val="0"/>
              </a:spcAft>
              <a:buClr>
                <a:schemeClr val="dk1"/>
              </a:buClr>
              <a:buSzPts val="1200"/>
              <a:buFont typeface="Open Sans"/>
              <a:buChar char="●"/>
            </a:pPr>
            <a:r>
              <a:rPr lang="en" sz="1200" b="1" dirty="0">
                <a:solidFill>
                  <a:schemeClr val="dk1"/>
                </a:solidFill>
                <a:latin typeface="Open Sans"/>
                <a:ea typeface="Open Sans"/>
                <a:cs typeface="Open Sans"/>
                <a:sym typeface="Open Sans"/>
              </a:rPr>
              <a:t>Docked and electric bikes</a:t>
            </a:r>
            <a:r>
              <a:rPr lang="en" sz="1200" dirty="0">
                <a:solidFill>
                  <a:schemeClr val="dk1"/>
                </a:solidFill>
                <a:latin typeface="Open Sans"/>
                <a:ea typeface="Open Sans"/>
                <a:cs typeface="Open Sans"/>
                <a:sym typeface="Open Sans"/>
              </a:rPr>
              <a:t> are favorite for </a:t>
            </a:r>
            <a:r>
              <a:rPr lang="en" sz="1200" b="1" dirty="0">
                <a:solidFill>
                  <a:srgbClr val="6AA84F"/>
                </a:solidFill>
                <a:latin typeface="Open Sans"/>
                <a:ea typeface="Open Sans"/>
                <a:cs typeface="Open Sans"/>
                <a:sym typeface="Open Sans"/>
              </a:rPr>
              <a:t>casual users</a:t>
            </a:r>
            <a:r>
              <a:rPr lang="en" sz="1200" dirty="0">
                <a:solidFill>
                  <a:schemeClr val="dk1"/>
                </a:solidFill>
                <a:latin typeface="Open Sans"/>
                <a:ea typeface="Open Sans"/>
                <a:cs typeface="Open Sans"/>
                <a:sym typeface="Open Sans"/>
              </a:rPr>
              <a:t>. They tend to use bike-share services to commute between popular city attractions or home to city attractions and vice versa. And since destinations are city attractions, </a:t>
            </a:r>
            <a:r>
              <a:rPr lang="en" sz="1200" b="1" dirty="0">
                <a:solidFill>
                  <a:schemeClr val="dk1"/>
                </a:solidFill>
                <a:latin typeface="Open Sans"/>
                <a:ea typeface="Open Sans"/>
                <a:cs typeface="Open Sans"/>
                <a:sym typeface="Open Sans"/>
              </a:rPr>
              <a:t>shopping partnerships</a:t>
            </a:r>
            <a:r>
              <a:rPr lang="en" sz="1200" dirty="0">
                <a:solidFill>
                  <a:schemeClr val="dk1"/>
                </a:solidFill>
                <a:latin typeface="Open Sans"/>
                <a:ea typeface="Open Sans"/>
                <a:cs typeface="Open Sans"/>
                <a:sym typeface="Open Sans"/>
              </a:rPr>
              <a:t> or </a:t>
            </a:r>
            <a:r>
              <a:rPr lang="en" sz="1200" b="1" dirty="0">
                <a:solidFill>
                  <a:schemeClr val="dk1"/>
                </a:solidFill>
                <a:latin typeface="Open Sans"/>
                <a:ea typeface="Open Sans"/>
                <a:cs typeface="Open Sans"/>
                <a:sym typeface="Open Sans"/>
              </a:rPr>
              <a:t>ride-rewarding loyalty programs for shopping </a:t>
            </a:r>
            <a:r>
              <a:rPr lang="en" sz="1200" dirty="0">
                <a:solidFill>
                  <a:schemeClr val="dk1"/>
                </a:solidFill>
                <a:latin typeface="Open Sans"/>
                <a:ea typeface="Open Sans"/>
                <a:cs typeface="Open Sans"/>
                <a:sym typeface="Open Sans"/>
              </a:rPr>
              <a:t>can be considered.</a:t>
            </a:r>
          </a:p>
          <a:p>
            <a:pPr marL="457200" lvl="0" indent="-304800" algn="just" rtl="0">
              <a:lnSpc>
                <a:spcPct val="115000"/>
              </a:lnSpc>
              <a:spcBef>
                <a:spcPts val="600"/>
              </a:spcBef>
              <a:spcAft>
                <a:spcPts val="0"/>
              </a:spcAft>
              <a:buClr>
                <a:schemeClr val="dk1"/>
              </a:buClr>
              <a:buSzPts val="1200"/>
              <a:buFont typeface="Open Sans"/>
              <a:buChar char="●"/>
            </a:pPr>
            <a:r>
              <a:rPr lang="en" sz="1200" dirty="0">
                <a:solidFill>
                  <a:schemeClr val="dk1"/>
                </a:solidFill>
                <a:latin typeface="Open Sans"/>
                <a:ea typeface="Open Sans"/>
                <a:cs typeface="Open Sans"/>
                <a:sym typeface="Open Sans"/>
              </a:rPr>
              <a:t>Attraction sites receive traffic from </a:t>
            </a:r>
            <a:r>
              <a:rPr lang="en" sz="1200" b="1" dirty="0">
                <a:solidFill>
                  <a:schemeClr val="dk1"/>
                </a:solidFill>
                <a:latin typeface="Open Sans"/>
                <a:ea typeface="Open Sans"/>
                <a:cs typeface="Open Sans"/>
                <a:sym typeface="Open Sans"/>
              </a:rPr>
              <a:t>review sites like Yelp or ticketing portals </a:t>
            </a:r>
            <a:r>
              <a:rPr lang="en" sz="1200" dirty="0">
                <a:solidFill>
                  <a:schemeClr val="dk1"/>
                </a:solidFill>
                <a:latin typeface="Open Sans"/>
                <a:ea typeface="Open Sans"/>
                <a:cs typeface="Open Sans"/>
                <a:sym typeface="Open Sans"/>
              </a:rPr>
              <a:t>to increase sales. </a:t>
            </a:r>
            <a:endParaRPr sz="1200" dirty="0">
              <a:solidFill>
                <a:schemeClr val="dk1"/>
              </a:solidFill>
              <a:latin typeface="Open Sans"/>
              <a:ea typeface="Open Sans"/>
              <a:cs typeface="Open Sans"/>
              <a:sym typeface="Open Sans"/>
            </a:endParaRPr>
          </a:p>
          <a:p>
            <a:pPr marL="457200" lvl="0" indent="-304800" algn="just" rtl="0">
              <a:lnSpc>
                <a:spcPct val="115000"/>
              </a:lnSpc>
              <a:spcBef>
                <a:spcPts val="600"/>
              </a:spcBef>
              <a:spcAft>
                <a:spcPts val="0"/>
              </a:spcAft>
              <a:buClr>
                <a:schemeClr val="dk1"/>
              </a:buClr>
              <a:buSzPts val="1200"/>
              <a:buFont typeface="Open Sans"/>
              <a:buChar char="●"/>
            </a:pPr>
            <a:r>
              <a:rPr lang="en" sz="1200" b="1" dirty="0">
                <a:solidFill>
                  <a:srgbClr val="6AA84F"/>
                </a:solidFill>
                <a:latin typeface="Open Sans"/>
                <a:ea typeface="Open Sans"/>
                <a:cs typeface="Open Sans"/>
                <a:sym typeface="Open Sans"/>
              </a:rPr>
              <a:t>Casual users </a:t>
            </a:r>
            <a:r>
              <a:rPr lang="en" sz="1200" dirty="0">
                <a:solidFill>
                  <a:schemeClr val="dk1"/>
                </a:solidFill>
                <a:latin typeface="Open Sans"/>
                <a:ea typeface="Open Sans"/>
                <a:cs typeface="Open Sans"/>
                <a:sym typeface="Open Sans"/>
              </a:rPr>
              <a:t>spend more time riding. As service fees for electric bikes are charged by the time used and unlock fees for docked bikes, </a:t>
            </a:r>
            <a:r>
              <a:rPr lang="en" sz="1200" b="1" dirty="0">
                <a:solidFill>
                  <a:schemeClr val="dk1"/>
                </a:solidFill>
                <a:latin typeface="Open Sans"/>
                <a:ea typeface="Open Sans"/>
                <a:cs typeface="Open Sans"/>
                <a:sym typeface="Open Sans"/>
              </a:rPr>
              <a:t>fee structure adjustments</a:t>
            </a:r>
            <a:r>
              <a:rPr lang="en" sz="1200" dirty="0">
                <a:solidFill>
                  <a:schemeClr val="dk1"/>
                </a:solidFill>
                <a:latin typeface="Open Sans"/>
                <a:ea typeface="Open Sans"/>
                <a:cs typeface="Open Sans"/>
                <a:sym typeface="Open Sans"/>
              </a:rPr>
              <a:t> should be considered. </a:t>
            </a:r>
            <a:endParaRPr sz="1200" dirty="0">
              <a:solidFill>
                <a:schemeClr val="dk1"/>
              </a:solidFill>
              <a:latin typeface="Open Sans"/>
              <a:ea typeface="Open Sans"/>
              <a:cs typeface="Open Sans"/>
              <a:sym typeface="Open Sans"/>
            </a:endParaRPr>
          </a:p>
          <a:p>
            <a:pPr marL="457200" lvl="0" indent="-304800" algn="just" rtl="0">
              <a:lnSpc>
                <a:spcPct val="115000"/>
              </a:lnSpc>
              <a:spcBef>
                <a:spcPts val="600"/>
              </a:spcBef>
              <a:spcAft>
                <a:spcPts val="0"/>
              </a:spcAft>
              <a:buClr>
                <a:schemeClr val="dk1"/>
              </a:buClr>
              <a:buSzPts val="1200"/>
              <a:buFont typeface="Open Sans"/>
              <a:buChar char="●"/>
            </a:pPr>
            <a:r>
              <a:rPr lang="en" sz="1200" b="1" dirty="0">
                <a:solidFill>
                  <a:schemeClr val="dk1"/>
                </a:solidFill>
                <a:latin typeface="Open Sans"/>
                <a:ea typeface="Open Sans"/>
                <a:cs typeface="Open Sans"/>
                <a:sym typeface="Open Sans"/>
              </a:rPr>
              <a:t>Peak season </a:t>
            </a:r>
            <a:r>
              <a:rPr lang="en" sz="1200" dirty="0">
                <a:solidFill>
                  <a:schemeClr val="dk1"/>
                </a:solidFill>
                <a:latin typeface="Open Sans"/>
                <a:ea typeface="Open Sans"/>
                <a:cs typeface="Open Sans"/>
                <a:sym typeface="Open Sans"/>
              </a:rPr>
              <a:t>is from </a:t>
            </a:r>
            <a:r>
              <a:rPr lang="en" sz="1200" b="1" dirty="0">
                <a:solidFill>
                  <a:schemeClr val="dk1"/>
                </a:solidFill>
                <a:latin typeface="Open Sans"/>
                <a:ea typeface="Open Sans"/>
                <a:cs typeface="Open Sans"/>
                <a:sym typeface="Open Sans"/>
              </a:rPr>
              <a:t>May to October</a:t>
            </a:r>
            <a:r>
              <a:rPr lang="en" sz="1200" dirty="0">
                <a:solidFill>
                  <a:schemeClr val="dk1"/>
                </a:solidFill>
                <a:latin typeface="Open Sans"/>
                <a:ea typeface="Open Sans"/>
                <a:cs typeface="Open Sans"/>
                <a:sym typeface="Open Sans"/>
              </a:rPr>
              <a:t> - a great season to promote and convert casual users to annual members as both the number of rides and total ride time peaked, especially for entertaining activities like visiting harbor, parks, museums, and aquariums. As bike-share service does not require long periods of advanced booking, lagged time planning might not be necessary.</a:t>
            </a:r>
            <a:endParaRPr sz="1200" dirty="0">
              <a:solidFill>
                <a:schemeClr val="dk1"/>
              </a:solidFill>
              <a:latin typeface="Open Sans"/>
              <a:ea typeface="Open Sans"/>
              <a:cs typeface="Open Sans"/>
              <a:sym typeface="Open Sans"/>
            </a:endParaRPr>
          </a:p>
          <a:p>
            <a:pPr marL="0" lvl="0" indent="0" algn="l" rtl="0">
              <a:lnSpc>
                <a:spcPct val="115000"/>
              </a:lnSpc>
              <a:spcBef>
                <a:spcPts val="600"/>
              </a:spcBef>
              <a:spcAft>
                <a:spcPts val="1000"/>
              </a:spcAft>
              <a:buNone/>
            </a:pPr>
            <a:endParaRPr sz="1200" dirty="0">
              <a:solidFill>
                <a:schemeClr val="dk1"/>
              </a:solidFill>
              <a:latin typeface="Open Sans"/>
              <a:ea typeface="Open Sans"/>
              <a:cs typeface="Open Sans"/>
              <a:sym typeface="Open Sans"/>
            </a:endParaRPr>
          </a:p>
        </p:txBody>
      </p:sp>
      <p:sp>
        <p:nvSpPr>
          <p:cNvPr id="149" name="Google Shape;149;p23"/>
          <p:cNvSpPr txBox="1"/>
          <p:nvPr/>
        </p:nvSpPr>
        <p:spPr>
          <a:xfrm>
            <a:off x="456675" y="881400"/>
            <a:ext cx="7698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accent1"/>
                </a:solidFill>
                <a:latin typeface="Open Sans"/>
                <a:ea typeface="Open Sans"/>
                <a:cs typeface="Open Sans"/>
                <a:sym typeface="Open Sans"/>
              </a:rPr>
              <a:t>From the differences, some insights are:</a:t>
            </a:r>
            <a:endParaRPr sz="1800" b="1">
              <a:solidFill>
                <a:schemeClr val="accent1"/>
              </a:solidFill>
              <a:latin typeface="Open Sans"/>
              <a:ea typeface="Open Sans"/>
              <a:cs typeface="Open Sans"/>
              <a:sym typeface="Open Sans"/>
            </a:endParaRPr>
          </a:p>
        </p:txBody>
      </p:sp>
    </p:spTree>
    <p:extLst>
      <p:ext uri="{BB962C8B-B14F-4D97-AF65-F5344CB8AC3E}">
        <p14:creationId xmlns:p14="http://schemas.microsoft.com/office/powerpoint/2010/main" val="3477475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p:nvPr/>
        </p:nvSpPr>
        <p:spPr>
          <a:xfrm>
            <a:off x="84200" y="457350"/>
            <a:ext cx="9144000" cy="165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4"/>
          <p:cNvSpPr/>
          <p:nvPr/>
        </p:nvSpPr>
        <p:spPr>
          <a:xfrm rot="-5400000">
            <a:off x="2032075" y="-1990450"/>
            <a:ext cx="5152800" cy="913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4"/>
          <p:cNvSpPr txBox="1"/>
          <p:nvPr/>
        </p:nvSpPr>
        <p:spPr>
          <a:xfrm>
            <a:off x="908575" y="1948775"/>
            <a:ext cx="73998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200" b="1">
                <a:solidFill>
                  <a:schemeClr val="lt1"/>
                </a:solidFill>
                <a:latin typeface="Open Sans"/>
                <a:ea typeface="Open Sans"/>
                <a:cs typeface="Open Sans"/>
                <a:sym typeface="Open Sans"/>
              </a:rPr>
              <a:t>Recommendations</a:t>
            </a:r>
            <a:endParaRPr sz="3200" b="1">
              <a:solidFill>
                <a:schemeClr val="lt1"/>
              </a:solidFill>
              <a:latin typeface="Open Sans"/>
              <a:ea typeface="Open Sans"/>
              <a:cs typeface="Open Sans"/>
              <a:sym typeface="Open Sans"/>
            </a:endParaRPr>
          </a:p>
        </p:txBody>
      </p:sp>
    </p:spTree>
    <p:extLst>
      <p:ext uri="{BB962C8B-B14F-4D97-AF65-F5344CB8AC3E}">
        <p14:creationId xmlns:p14="http://schemas.microsoft.com/office/powerpoint/2010/main" val="1559386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5"/>
          <p:cNvSpPr/>
          <p:nvPr/>
        </p:nvSpPr>
        <p:spPr>
          <a:xfrm rot="-5400000">
            <a:off x="-2567125" y="2549900"/>
            <a:ext cx="5152800" cy="52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5"/>
          <p:cNvSpPr txBox="1"/>
          <p:nvPr/>
        </p:nvSpPr>
        <p:spPr>
          <a:xfrm>
            <a:off x="572725" y="1038300"/>
            <a:ext cx="8028900" cy="3205976"/>
          </a:xfrm>
          <a:prstGeom prst="rect">
            <a:avLst/>
          </a:prstGeom>
          <a:noFill/>
          <a:ln>
            <a:noFill/>
          </a:ln>
        </p:spPr>
        <p:txBody>
          <a:bodyPr spcFirstLastPara="1" wrap="square" lIns="91425" tIns="91425" rIns="91425" bIns="91425" anchor="t" anchorCtr="0">
            <a:spAutoFit/>
          </a:bodyPr>
          <a:lstStyle/>
          <a:p>
            <a:pPr marL="457200" lvl="0" indent="-304800" algn="just" rtl="0">
              <a:spcBef>
                <a:spcPts val="600"/>
              </a:spcBef>
              <a:spcAft>
                <a:spcPts val="0"/>
              </a:spcAft>
              <a:buClr>
                <a:schemeClr val="dk1"/>
              </a:buClr>
              <a:buSzPts val="1200"/>
              <a:buFont typeface="Open Sans"/>
              <a:buAutoNum type="arabicPeriod"/>
            </a:pPr>
            <a:r>
              <a:rPr lang="en" sz="1200" dirty="0">
                <a:solidFill>
                  <a:schemeClr val="dk1"/>
                </a:solidFill>
                <a:latin typeface="Open Sans"/>
                <a:ea typeface="Open Sans"/>
                <a:cs typeface="Open Sans"/>
                <a:sym typeface="Open Sans"/>
              </a:rPr>
              <a:t>The promotion campaign can be run </a:t>
            </a:r>
            <a:r>
              <a:rPr lang="en" sz="1200" b="1" dirty="0">
                <a:solidFill>
                  <a:schemeClr val="dk1"/>
                </a:solidFill>
                <a:latin typeface="Open Sans"/>
                <a:ea typeface="Open Sans"/>
                <a:cs typeface="Open Sans"/>
                <a:sym typeface="Open Sans"/>
              </a:rPr>
              <a:t>from</a:t>
            </a:r>
            <a:r>
              <a:rPr lang="en" sz="1200" dirty="0">
                <a:solidFill>
                  <a:schemeClr val="dk1"/>
                </a:solidFill>
                <a:latin typeface="Open Sans"/>
                <a:ea typeface="Open Sans"/>
                <a:cs typeface="Open Sans"/>
                <a:sym typeface="Open Sans"/>
              </a:rPr>
              <a:t> </a:t>
            </a:r>
            <a:r>
              <a:rPr lang="en" sz="1200" b="1" dirty="0">
                <a:solidFill>
                  <a:schemeClr val="dk1"/>
                </a:solidFill>
                <a:latin typeface="Open Sans"/>
                <a:ea typeface="Open Sans"/>
                <a:cs typeface="Open Sans"/>
                <a:sym typeface="Open Sans"/>
              </a:rPr>
              <a:t>May to October</a:t>
            </a:r>
            <a:r>
              <a:rPr lang="en" sz="1200" dirty="0">
                <a:solidFill>
                  <a:schemeClr val="dk1"/>
                </a:solidFill>
                <a:latin typeface="Open Sans"/>
                <a:ea typeface="Open Sans"/>
                <a:cs typeface="Open Sans"/>
                <a:sym typeface="Open Sans"/>
              </a:rPr>
              <a:t> with promotional incentives for casual riders during this time of the year. </a:t>
            </a:r>
            <a:r>
              <a:rPr lang="en" sz="1200" b="1" dirty="0">
                <a:solidFill>
                  <a:schemeClr val="dk1"/>
                </a:solidFill>
                <a:latin typeface="Open Sans"/>
                <a:ea typeface="Open Sans"/>
                <a:cs typeface="Open Sans"/>
                <a:sym typeface="Open Sans"/>
              </a:rPr>
              <a:t>Seasonal passes</a:t>
            </a:r>
            <a:r>
              <a:rPr lang="en" sz="1200" dirty="0">
                <a:solidFill>
                  <a:schemeClr val="dk1"/>
                </a:solidFill>
                <a:latin typeface="Open Sans"/>
                <a:ea typeface="Open Sans"/>
                <a:cs typeface="Open Sans"/>
                <a:sym typeface="Open Sans"/>
              </a:rPr>
              <a:t> might be an option, yet this can result in annual members churn to seasonal users. My recommendation is </a:t>
            </a:r>
            <a:r>
              <a:rPr lang="en" sz="1200" b="1" dirty="0">
                <a:solidFill>
                  <a:schemeClr val="dk1"/>
                </a:solidFill>
                <a:latin typeface="Open Sans"/>
                <a:ea typeface="Open Sans"/>
                <a:cs typeface="Open Sans"/>
                <a:sym typeface="Open Sans"/>
              </a:rPr>
              <a:t>to revamp the fee structure for annual membership regarding electric and docked bikes</a:t>
            </a:r>
            <a:r>
              <a:rPr lang="en" sz="1200" dirty="0">
                <a:solidFill>
                  <a:schemeClr val="dk1"/>
                </a:solidFill>
                <a:latin typeface="Open Sans"/>
                <a:ea typeface="Open Sans"/>
                <a:cs typeface="Open Sans"/>
                <a:sym typeface="Open Sans"/>
              </a:rPr>
              <a:t>, intentionally focusing on the benefits for casual users to pursue leisure purposes. </a:t>
            </a:r>
            <a:endParaRPr sz="1200" dirty="0">
              <a:solidFill>
                <a:schemeClr val="dk1"/>
              </a:solidFill>
              <a:latin typeface="Open Sans"/>
              <a:ea typeface="Open Sans"/>
              <a:cs typeface="Open Sans"/>
              <a:sym typeface="Open Sans"/>
            </a:endParaRPr>
          </a:p>
          <a:p>
            <a:pPr marL="457200" lvl="0" indent="-304800" algn="just" rtl="0">
              <a:spcBef>
                <a:spcPts val="600"/>
              </a:spcBef>
              <a:spcAft>
                <a:spcPts val="0"/>
              </a:spcAft>
              <a:buClr>
                <a:schemeClr val="dk1"/>
              </a:buClr>
              <a:buSzPts val="1200"/>
              <a:buFont typeface="Open Sans"/>
              <a:buAutoNum type="arabicPeriod"/>
            </a:pPr>
            <a:r>
              <a:rPr lang="en" sz="1200" b="1" dirty="0">
                <a:solidFill>
                  <a:schemeClr val="dk1"/>
                </a:solidFill>
                <a:latin typeface="Open Sans"/>
                <a:ea typeface="Open Sans"/>
                <a:cs typeface="Open Sans"/>
                <a:sym typeface="Open Sans"/>
              </a:rPr>
              <a:t>Loyalty reward programs</a:t>
            </a:r>
            <a:r>
              <a:rPr lang="en" sz="1200" dirty="0">
                <a:solidFill>
                  <a:schemeClr val="dk1"/>
                </a:solidFill>
                <a:latin typeface="Open Sans"/>
                <a:ea typeface="Open Sans"/>
                <a:cs typeface="Open Sans"/>
                <a:sym typeface="Open Sans"/>
              </a:rPr>
              <a:t> for leisure-focused members give points to users with total ride time and points can be exchanged for rewards. Rewards include shopping discounts, free tickets to city attractions, discounts in local restaurants, etc. This requires partnerships with local shops, city attractions, local restaurants, etc. </a:t>
            </a:r>
            <a:endParaRPr sz="1200" dirty="0">
              <a:solidFill>
                <a:schemeClr val="dk1"/>
              </a:solidFill>
              <a:latin typeface="Open Sans"/>
              <a:ea typeface="Open Sans"/>
              <a:cs typeface="Open Sans"/>
              <a:sym typeface="Open Sans"/>
            </a:endParaRPr>
          </a:p>
          <a:p>
            <a:pPr marL="457200" lvl="0" indent="-304800" algn="just" rtl="0">
              <a:spcBef>
                <a:spcPts val="600"/>
              </a:spcBef>
              <a:spcAft>
                <a:spcPts val="0"/>
              </a:spcAft>
              <a:buClr>
                <a:schemeClr val="dk1"/>
              </a:buClr>
              <a:buSzPts val="1200"/>
              <a:buFont typeface="Open Sans"/>
              <a:buAutoNum type="arabicPeriod"/>
            </a:pPr>
            <a:r>
              <a:rPr lang="en" sz="1200" b="1" dirty="0">
                <a:solidFill>
                  <a:schemeClr val="dk1"/>
                </a:solidFill>
                <a:latin typeface="Open Sans"/>
                <a:ea typeface="Open Sans"/>
                <a:cs typeface="Open Sans"/>
                <a:sym typeface="Open Sans"/>
              </a:rPr>
              <a:t>Partnership with digital review sites</a:t>
            </a:r>
            <a:r>
              <a:rPr lang="en" sz="1200" dirty="0">
                <a:solidFill>
                  <a:schemeClr val="dk1"/>
                </a:solidFill>
                <a:latin typeface="Open Sans"/>
                <a:ea typeface="Open Sans"/>
                <a:cs typeface="Open Sans"/>
                <a:sym typeface="Open Sans"/>
              </a:rPr>
              <a:t> like Yelp or other </a:t>
            </a:r>
            <a:r>
              <a:rPr lang="en" sz="1200" b="1" dirty="0">
                <a:solidFill>
                  <a:schemeClr val="dk1"/>
                </a:solidFill>
                <a:latin typeface="Open Sans"/>
                <a:ea typeface="Open Sans"/>
                <a:cs typeface="Open Sans"/>
                <a:sym typeface="Open Sans"/>
              </a:rPr>
              <a:t>ticketing portals </a:t>
            </a:r>
            <a:r>
              <a:rPr lang="en" sz="1200" dirty="0">
                <a:solidFill>
                  <a:schemeClr val="dk1"/>
                </a:solidFill>
                <a:latin typeface="Open Sans"/>
                <a:ea typeface="Open Sans"/>
                <a:cs typeface="Open Sans"/>
                <a:sym typeface="Open Sans"/>
              </a:rPr>
              <a:t>is key to leveraging digital media to reach casual users. Plus, based on these partnerships, we can make use of booking information to leverage CRM solutions to follow up with special logistical discounts during the travel in peak season. </a:t>
            </a:r>
            <a:endParaRPr sz="1200" dirty="0">
              <a:solidFill>
                <a:schemeClr val="dk1"/>
              </a:solidFill>
              <a:latin typeface="Open Sans"/>
              <a:ea typeface="Open Sans"/>
              <a:cs typeface="Open Sans"/>
              <a:sym typeface="Open Sans"/>
            </a:endParaRPr>
          </a:p>
          <a:p>
            <a:pPr marL="0" lvl="0" indent="0" algn="l" rtl="0">
              <a:spcBef>
                <a:spcPts val="600"/>
              </a:spcBef>
              <a:spcAft>
                <a:spcPts val="1000"/>
              </a:spcAft>
              <a:buNone/>
            </a:pPr>
            <a:endParaRPr sz="1200" dirty="0">
              <a:solidFill>
                <a:schemeClr val="dk1"/>
              </a:solidFill>
              <a:latin typeface="Open Sans"/>
              <a:ea typeface="Open Sans"/>
              <a:cs typeface="Open Sans"/>
              <a:sym typeface="Open Sans"/>
            </a:endParaRPr>
          </a:p>
        </p:txBody>
      </p:sp>
      <p:sp>
        <p:nvSpPr>
          <p:cNvPr id="163" name="Google Shape;163;p25"/>
          <p:cNvSpPr txBox="1"/>
          <p:nvPr/>
        </p:nvSpPr>
        <p:spPr>
          <a:xfrm>
            <a:off x="456675" y="530925"/>
            <a:ext cx="7698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accent1"/>
                </a:solidFill>
                <a:latin typeface="Open Sans"/>
                <a:ea typeface="Open Sans"/>
                <a:cs typeface="Open Sans"/>
                <a:sym typeface="Open Sans"/>
              </a:rPr>
              <a:t>Based on the above insights, recommendations are:</a:t>
            </a:r>
            <a:endParaRPr sz="1800" b="1">
              <a:solidFill>
                <a:schemeClr val="accent1"/>
              </a:solidFill>
              <a:latin typeface="Open Sans"/>
              <a:ea typeface="Open Sans"/>
              <a:cs typeface="Open Sans"/>
              <a:sym typeface="Open Sans"/>
            </a:endParaRPr>
          </a:p>
        </p:txBody>
      </p:sp>
    </p:spTree>
    <p:extLst>
      <p:ext uri="{BB962C8B-B14F-4D97-AF65-F5344CB8AC3E}">
        <p14:creationId xmlns:p14="http://schemas.microsoft.com/office/powerpoint/2010/main" val="2089242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6"/>
          <p:cNvSpPr/>
          <p:nvPr/>
        </p:nvSpPr>
        <p:spPr>
          <a:xfrm>
            <a:off x="84200" y="457350"/>
            <a:ext cx="9144000" cy="165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6"/>
          <p:cNvSpPr/>
          <p:nvPr/>
        </p:nvSpPr>
        <p:spPr>
          <a:xfrm rot="-5400000">
            <a:off x="2032075" y="-1990450"/>
            <a:ext cx="5152800" cy="913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6"/>
          <p:cNvSpPr txBox="1"/>
          <p:nvPr/>
        </p:nvSpPr>
        <p:spPr>
          <a:xfrm>
            <a:off x="908575" y="1948775"/>
            <a:ext cx="73998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200" b="1">
                <a:solidFill>
                  <a:schemeClr val="lt1"/>
                </a:solidFill>
                <a:latin typeface="Open Sans"/>
                <a:ea typeface="Open Sans"/>
                <a:cs typeface="Open Sans"/>
                <a:sym typeface="Open Sans"/>
              </a:rPr>
              <a:t>Thank you.</a:t>
            </a:r>
            <a:endParaRPr sz="3200" b="1">
              <a:solidFill>
                <a:schemeClr val="lt1"/>
              </a:solidFill>
              <a:latin typeface="Open Sans"/>
              <a:ea typeface="Open Sans"/>
              <a:cs typeface="Open Sans"/>
              <a:sym typeface="Open Sans"/>
            </a:endParaRPr>
          </a:p>
        </p:txBody>
      </p:sp>
    </p:spTree>
    <p:extLst>
      <p:ext uri="{BB962C8B-B14F-4D97-AF65-F5344CB8AC3E}">
        <p14:creationId xmlns:p14="http://schemas.microsoft.com/office/powerpoint/2010/main" val="3079825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Shape 174"/>
        <p:cNvGrpSpPr/>
        <p:nvPr/>
      </p:nvGrpSpPr>
      <p:grpSpPr>
        <a:xfrm>
          <a:off x="0" y="0"/>
          <a:ext cx="0" cy="0"/>
          <a:chOff x="0" y="0"/>
          <a:chExt cx="0" cy="0"/>
        </a:xfrm>
      </p:grpSpPr>
      <p:sp>
        <p:nvSpPr>
          <p:cNvPr id="175" name="Google Shape;175;p27"/>
          <p:cNvSpPr/>
          <p:nvPr/>
        </p:nvSpPr>
        <p:spPr>
          <a:xfrm>
            <a:off x="84200" y="457350"/>
            <a:ext cx="9144000" cy="165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7"/>
          <p:cNvSpPr/>
          <p:nvPr/>
        </p:nvSpPr>
        <p:spPr>
          <a:xfrm rot="-5400000">
            <a:off x="-2567125" y="2549900"/>
            <a:ext cx="5152800" cy="52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7"/>
          <p:cNvSpPr txBox="1"/>
          <p:nvPr/>
        </p:nvSpPr>
        <p:spPr>
          <a:xfrm>
            <a:off x="456675" y="-100"/>
            <a:ext cx="5033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accent1"/>
                </a:solidFill>
                <a:latin typeface="Montserrat"/>
                <a:ea typeface="Montserrat"/>
                <a:cs typeface="Montserrat"/>
                <a:sym typeface="Montserrat"/>
              </a:rPr>
              <a:t>Cyclistic bike-share</a:t>
            </a:r>
            <a:endParaRPr sz="1800" b="1">
              <a:solidFill>
                <a:schemeClr val="accent1"/>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p:nvPr/>
        </p:nvSpPr>
        <p:spPr>
          <a:xfrm>
            <a:off x="1391075" y="2012741"/>
            <a:ext cx="5913000" cy="36930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dirty="0">
                <a:latin typeface="Open Sans"/>
                <a:ea typeface="Open Sans"/>
                <a:cs typeface="Open Sans"/>
                <a:sym typeface="Open Sans"/>
              </a:rPr>
              <a:t>Executive summary</a:t>
            </a:r>
          </a:p>
        </p:txBody>
      </p:sp>
      <p:sp>
        <p:nvSpPr>
          <p:cNvPr id="64" name="Google Shape;64;p14"/>
          <p:cNvSpPr txBox="1"/>
          <p:nvPr/>
        </p:nvSpPr>
        <p:spPr>
          <a:xfrm>
            <a:off x="907850" y="1500875"/>
            <a:ext cx="73998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b="1" dirty="0">
                <a:solidFill>
                  <a:schemeClr val="accent1"/>
                </a:solidFill>
                <a:latin typeface="Open Sans"/>
                <a:ea typeface="Open Sans"/>
                <a:cs typeface="Open Sans"/>
                <a:sym typeface="Open Sans"/>
              </a:rPr>
              <a:t>Cyclistic bike-share analysis</a:t>
            </a:r>
            <a:endParaRPr sz="2200" b="1" dirty="0">
              <a:solidFill>
                <a:schemeClr val="accent1"/>
              </a:solidFill>
              <a:latin typeface="Open Sans"/>
              <a:ea typeface="Open Sans"/>
              <a:cs typeface="Open Sans"/>
              <a:sym typeface="Open Sans"/>
            </a:endParaRPr>
          </a:p>
        </p:txBody>
      </p:sp>
      <p:sp>
        <p:nvSpPr>
          <p:cNvPr id="65" name="Google Shape;65;p14"/>
          <p:cNvSpPr/>
          <p:nvPr/>
        </p:nvSpPr>
        <p:spPr>
          <a:xfrm rot="-5400000">
            <a:off x="-2567125" y="2549900"/>
            <a:ext cx="5152800" cy="52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4"/>
          <p:cNvSpPr/>
          <p:nvPr/>
        </p:nvSpPr>
        <p:spPr>
          <a:xfrm>
            <a:off x="1019325" y="2138690"/>
            <a:ext cx="285300" cy="112500"/>
          </a:xfrm>
          <a:prstGeom prst="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67" name="Google Shape;67;p14"/>
          <p:cNvSpPr txBox="1"/>
          <p:nvPr/>
        </p:nvSpPr>
        <p:spPr>
          <a:xfrm>
            <a:off x="1391075" y="2582053"/>
            <a:ext cx="5913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dirty="0">
                <a:latin typeface="Open Sans"/>
                <a:ea typeface="Open Sans"/>
                <a:cs typeface="Open Sans"/>
                <a:sym typeface="Open Sans"/>
              </a:rPr>
              <a:t>The story about bike-share service usage behavior</a:t>
            </a:r>
            <a:endParaRPr sz="1200" dirty="0">
              <a:latin typeface="Open Sans"/>
              <a:ea typeface="Open Sans"/>
              <a:cs typeface="Open Sans"/>
              <a:sym typeface="Open Sans"/>
            </a:endParaRPr>
          </a:p>
        </p:txBody>
      </p:sp>
      <p:sp>
        <p:nvSpPr>
          <p:cNvPr id="68" name="Google Shape;68;p14"/>
          <p:cNvSpPr/>
          <p:nvPr/>
        </p:nvSpPr>
        <p:spPr>
          <a:xfrm>
            <a:off x="1019325" y="2708000"/>
            <a:ext cx="285300" cy="112500"/>
          </a:xfrm>
          <a:prstGeom prst="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4"/>
          <p:cNvSpPr txBox="1"/>
          <p:nvPr/>
        </p:nvSpPr>
        <p:spPr>
          <a:xfrm>
            <a:off x="1391075" y="2866707"/>
            <a:ext cx="5913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dirty="0">
                <a:latin typeface="Open Sans"/>
                <a:ea typeface="Open Sans"/>
                <a:cs typeface="Open Sans"/>
                <a:sym typeface="Open Sans"/>
              </a:rPr>
              <a:t>Recommendations</a:t>
            </a:r>
            <a:endParaRPr sz="1200" dirty="0">
              <a:latin typeface="Open Sans"/>
              <a:ea typeface="Open Sans"/>
              <a:cs typeface="Open Sans"/>
              <a:sym typeface="Open Sans"/>
            </a:endParaRPr>
          </a:p>
        </p:txBody>
      </p:sp>
      <p:sp>
        <p:nvSpPr>
          <p:cNvPr id="70" name="Google Shape;70;p14"/>
          <p:cNvSpPr/>
          <p:nvPr/>
        </p:nvSpPr>
        <p:spPr>
          <a:xfrm>
            <a:off x="1019325" y="2992657"/>
            <a:ext cx="285300" cy="112500"/>
          </a:xfrm>
          <a:prstGeom prst="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4"/>
          <p:cNvSpPr txBox="1"/>
          <p:nvPr/>
        </p:nvSpPr>
        <p:spPr>
          <a:xfrm>
            <a:off x="1391075" y="-100"/>
            <a:ext cx="5913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solidFill>
                  <a:srgbClr val="666666"/>
                </a:solidFill>
                <a:latin typeface="Open Sans"/>
                <a:ea typeface="Open Sans"/>
                <a:cs typeface="Open Sans"/>
                <a:sym typeface="Open Sans"/>
              </a:rPr>
              <a:t>Table of Contents</a:t>
            </a:r>
            <a:endParaRPr b="1">
              <a:solidFill>
                <a:srgbClr val="666666"/>
              </a:solidFill>
              <a:latin typeface="Open Sans"/>
              <a:ea typeface="Open Sans"/>
              <a:cs typeface="Open Sans"/>
              <a:sym typeface="Open Sans"/>
            </a:endParaRPr>
          </a:p>
        </p:txBody>
      </p:sp>
      <p:sp>
        <p:nvSpPr>
          <p:cNvPr id="72" name="Google Shape;72;p14"/>
          <p:cNvSpPr/>
          <p:nvPr/>
        </p:nvSpPr>
        <p:spPr>
          <a:xfrm>
            <a:off x="3872075" y="0"/>
            <a:ext cx="951000" cy="3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63;p14">
            <a:extLst>
              <a:ext uri="{FF2B5EF4-FFF2-40B4-BE49-F238E27FC236}">
                <a16:creationId xmlns:a16="http://schemas.microsoft.com/office/drawing/2014/main" id="{E2E9D685-EA4B-413C-D087-03D1E23E7202}"/>
              </a:ext>
            </a:extLst>
          </p:cNvPr>
          <p:cNvSpPr txBox="1"/>
          <p:nvPr/>
        </p:nvSpPr>
        <p:spPr>
          <a:xfrm>
            <a:off x="1391075" y="2297397"/>
            <a:ext cx="5913000" cy="36930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dirty="0">
                <a:latin typeface="Open Sans"/>
                <a:ea typeface="Open Sans"/>
                <a:cs typeface="Open Sans"/>
                <a:sym typeface="Open Sans"/>
              </a:rPr>
              <a:t>Analytics goals</a:t>
            </a:r>
          </a:p>
        </p:txBody>
      </p:sp>
      <p:sp>
        <p:nvSpPr>
          <p:cNvPr id="5" name="Google Shape;66;p14">
            <a:extLst>
              <a:ext uri="{FF2B5EF4-FFF2-40B4-BE49-F238E27FC236}">
                <a16:creationId xmlns:a16="http://schemas.microsoft.com/office/drawing/2014/main" id="{91E4427E-4C5D-1DA7-EE4C-E62A86D3E866}"/>
              </a:ext>
            </a:extLst>
          </p:cNvPr>
          <p:cNvSpPr/>
          <p:nvPr/>
        </p:nvSpPr>
        <p:spPr>
          <a:xfrm>
            <a:off x="1019325" y="2423346"/>
            <a:ext cx="285300" cy="112500"/>
          </a:xfrm>
          <a:prstGeom prst="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Tree>
    <p:extLst>
      <p:ext uri="{BB962C8B-B14F-4D97-AF65-F5344CB8AC3E}">
        <p14:creationId xmlns:p14="http://schemas.microsoft.com/office/powerpoint/2010/main" val="332957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8"/>
          <p:cNvSpPr/>
          <p:nvPr/>
        </p:nvSpPr>
        <p:spPr>
          <a:xfrm rot="-5400000">
            <a:off x="-2567125" y="2549900"/>
            <a:ext cx="5152800" cy="52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8"/>
          <p:cNvSpPr txBox="1"/>
          <p:nvPr/>
        </p:nvSpPr>
        <p:spPr>
          <a:xfrm>
            <a:off x="456675" y="135188"/>
            <a:ext cx="5033100"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dirty="0">
                <a:solidFill>
                  <a:schemeClr val="accent1"/>
                </a:solidFill>
                <a:latin typeface="Open Sans"/>
                <a:ea typeface="Open Sans"/>
                <a:cs typeface="Open Sans"/>
                <a:sym typeface="Open Sans"/>
              </a:rPr>
              <a:t>Executive Summary</a:t>
            </a:r>
            <a:endParaRPr sz="1800" b="1" dirty="0">
              <a:solidFill>
                <a:schemeClr val="accent1"/>
              </a:solidFill>
              <a:latin typeface="Open Sans"/>
              <a:ea typeface="Open Sans"/>
              <a:cs typeface="Open Sans"/>
              <a:sym typeface="Open Sans"/>
            </a:endParaRPr>
          </a:p>
        </p:txBody>
      </p:sp>
      <p:sp>
        <p:nvSpPr>
          <p:cNvPr id="2" name="Google Shape;103;p18">
            <a:extLst>
              <a:ext uri="{FF2B5EF4-FFF2-40B4-BE49-F238E27FC236}">
                <a16:creationId xmlns:a16="http://schemas.microsoft.com/office/drawing/2014/main" id="{060E110F-A8AD-1B5E-EB6F-7B7EDB03C882}"/>
              </a:ext>
            </a:extLst>
          </p:cNvPr>
          <p:cNvSpPr txBox="1"/>
          <p:nvPr/>
        </p:nvSpPr>
        <p:spPr>
          <a:xfrm>
            <a:off x="456675" y="541019"/>
            <a:ext cx="8230124"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b="1" dirty="0">
                <a:solidFill>
                  <a:schemeClr val="accent1"/>
                </a:solidFill>
                <a:latin typeface="Open Sans"/>
                <a:ea typeface="Open Sans"/>
                <a:cs typeface="Open Sans"/>
                <a:sym typeface="Open Sans"/>
              </a:rPr>
              <a:t>The analytics goal </a:t>
            </a:r>
            <a:r>
              <a:rPr lang="en-US" sz="1200" dirty="0">
                <a:solidFill>
                  <a:schemeClr val="tx1"/>
                </a:solidFill>
                <a:latin typeface="Open Sans"/>
                <a:ea typeface="Open Sans"/>
                <a:cs typeface="Open Sans"/>
                <a:sym typeface="Open Sans"/>
              </a:rPr>
              <a:t>is to identify </a:t>
            </a:r>
            <a:r>
              <a:rPr lang="en" sz="1200" dirty="0">
                <a:solidFill>
                  <a:schemeClr val="tx1"/>
                </a:solidFill>
                <a:latin typeface="Open Sans"/>
                <a:ea typeface="Open Sans"/>
                <a:cs typeface="Open Sans"/>
                <a:sym typeface="Open Sans"/>
              </a:rPr>
              <a:t>(1) differences in bike-share usage behavior between casual users and members to (2) convert casual users to member users and (3) utilize digital media to leverage the conversion.</a:t>
            </a:r>
            <a:endParaRPr lang="en-US" sz="1200" dirty="0">
              <a:solidFill>
                <a:schemeClr val="tx1"/>
              </a:solidFill>
              <a:latin typeface="Open Sans"/>
              <a:ea typeface="Open Sans"/>
              <a:cs typeface="Open Sans"/>
              <a:sym typeface="Open Sans"/>
            </a:endParaRPr>
          </a:p>
        </p:txBody>
      </p:sp>
      <p:sp>
        <p:nvSpPr>
          <p:cNvPr id="3" name="Google Shape;105;p18">
            <a:extLst>
              <a:ext uri="{FF2B5EF4-FFF2-40B4-BE49-F238E27FC236}">
                <a16:creationId xmlns:a16="http://schemas.microsoft.com/office/drawing/2014/main" id="{DF3A6179-EE99-32B2-E85A-41C578FECCCA}"/>
              </a:ext>
            </a:extLst>
          </p:cNvPr>
          <p:cNvSpPr txBox="1"/>
          <p:nvPr/>
        </p:nvSpPr>
        <p:spPr>
          <a:xfrm>
            <a:off x="456676" y="2892491"/>
            <a:ext cx="8230124" cy="1631185"/>
          </a:xfrm>
          <a:prstGeom prst="rect">
            <a:avLst/>
          </a:prstGeom>
          <a:noFill/>
          <a:ln>
            <a:noFill/>
          </a:ln>
        </p:spPr>
        <p:txBody>
          <a:bodyPr spcFirstLastPara="1" wrap="square" lIns="91425" tIns="91425" rIns="91425" bIns="91425" anchor="t" anchorCtr="0">
            <a:spAutoFit/>
          </a:bodyPr>
          <a:lstStyle/>
          <a:p>
            <a:pPr lvl="0" indent="-304800" algn="just" rtl="0">
              <a:spcBef>
                <a:spcPts val="300"/>
              </a:spcBef>
              <a:spcAft>
                <a:spcPts val="0"/>
              </a:spcAft>
              <a:buSzPts val="1200"/>
              <a:buFont typeface="Open Sans"/>
              <a:buChar char="●"/>
            </a:pPr>
            <a:r>
              <a:rPr lang="en" sz="1200" dirty="0">
                <a:latin typeface="Open Sans"/>
                <a:ea typeface="Open Sans"/>
                <a:cs typeface="Open Sans"/>
                <a:sym typeface="Open Sans"/>
              </a:rPr>
              <a:t>Casual users use docked/electric bikes to travel to attraction sites and shopping places nearby, while member users use traditional/electric bikes to travel to or from work. Plus, </a:t>
            </a:r>
            <a:r>
              <a:rPr lang="en" sz="1200" dirty="0">
                <a:solidFill>
                  <a:schemeClr val="tx1"/>
                </a:solidFill>
                <a:latin typeface="Open Sans"/>
                <a:ea typeface="Open Sans"/>
                <a:cs typeface="Open Sans"/>
                <a:sym typeface="Open Sans"/>
              </a:rPr>
              <a:t>casual users spend more time using bike-share services than members do.</a:t>
            </a:r>
          </a:p>
          <a:p>
            <a:pPr lvl="0" indent="-304800" algn="just" rtl="0">
              <a:spcBef>
                <a:spcPts val="300"/>
              </a:spcBef>
              <a:spcAft>
                <a:spcPts val="0"/>
              </a:spcAft>
              <a:buSzPts val="1200"/>
              <a:buFont typeface="Open Sans"/>
              <a:buChar char="●"/>
            </a:pPr>
            <a:r>
              <a:rPr lang="en" sz="1200" dirty="0">
                <a:solidFill>
                  <a:schemeClr val="tx1"/>
                </a:solidFill>
                <a:latin typeface="Open Sans"/>
                <a:ea typeface="Open Sans"/>
                <a:cs typeface="Open Sans"/>
                <a:sym typeface="Open Sans"/>
              </a:rPr>
              <a:t>Attraction sites have multiple sources of information for users to get information and buy tickets in advance online. </a:t>
            </a:r>
          </a:p>
          <a:p>
            <a:pPr lvl="0" indent="-304800" algn="just" rtl="0">
              <a:spcBef>
                <a:spcPts val="300"/>
              </a:spcBef>
              <a:spcAft>
                <a:spcPts val="0"/>
              </a:spcAft>
              <a:buSzPts val="1200"/>
              <a:buFont typeface="Open Sans"/>
              <a:buChar char="●"/>
            </a:pPr>
            <a:r>
              <a:rPr lang="en" sz="1200" dirty="0">
                <a:solidFill>
                  <a:schemeClr val="dk1"/>
                </a:solidFill>
                <a:latin typeface="Open Sans"/>
                <a:ea typeface="Open Sans"/>
                <a:cs typeface="Open Sans"/>
                <a:sym typeface="Open Sans"/>
              </a:rPr>
              <a:t>Service fees for electric bikes are charged by the time used and unlock fees for docked bikes </a:t>
            </a:r>
          </a:p>
          <a:p>
            <a:pPr lvl="0" indent="-304800" algn="just" rtl="0">
              <a:spcBef>
                <a:spcPts val="300"/>
              </a:spcBef>
              <a:spcAft>
                <a:spcPts val="0"/>
              </a:spcAft>
              <a:buSzPts val="1200"/>
              <a:buFont typeface="Open Sans"/>
              <a:buChar char="●"/>
            </a:pPr>
            <a:r>
              <a:rPr lang="en" sz="1200" dirty="0">
                <a:solidFill>
                  <a:schemeClr val="tx1"/>
                </a:solidFill>
                <a:latin typeface="Open Sans"/>
                <a:ea typeface="Open Sans"/>
                <a:cs typeface="Open Sans"/>
                <a:sym typeface="Open Sans"/>
              </a:rPr>
              <a:t>Peak season of bike-share service for both user types usage is May – October which is the summer season. </a:t>
            </a:r>
          </a:p>
        </p:txBody>
      </p:sp>
      <p:sp>
        <p:nvSpPr>
          <p:cNvPr id="4" name="Google Shape;103;p18">
            <a:extLst>
              <a:ext uri="{FF2B5EF4-FFF2-40B4-BE49-F238E27FC236}">
                <a16:creationId xmlns:a16="http://schemas.microsoft.com/office/drawing/2014/main" id="{0AA784F0-7EE3-82F5-4139-89DBD0209E36}"/>
              </a:ext>
            </a:extLst>
          </p:cNvPr>
          <p:cNvSpPr txBox="1"/>
          <p:nvPr/>
        </p:nvSpPr>
        <p:spPr>
          <a:xfrm>
            <a:off x="456675" y="2644174"/>
            <a:ext cx="8230124" cy="36930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b="1" dirty="0">
                <a:solidFill>
                  <a:schemeClr val="accent1"/>
                </a:solidFill>
                <a:latin typeface="Open Sans"/>
                <a:ea typeface="Open Sans"/>
                <a:cs typeface="Open Sans"/>
                <a:sym typeface="Open Sans"/>
              </a:rPr>
              <a:t>Key insights:</a:t>
            </a:r>
            <a:endParaRPr sz="1200" dirty="0">
              <a:solidFill>
                <a:schemeClr val="tx1"/>
              </a:solidFill>
              <a:latin typeface="Open Sans"/>
              <a:ea typeface="Open Sans"/>
              <a:cs typeface="Open Sans"/>
              <a:sym typeface="Open Sans"/>
            </a:endParaRPr>
          </a:p>
        </p:txBody>
      </p:sp>
      <p:sp>
        <p:nvSpPr>
          <p:cNvPr id="5" name="Google Shape;105;p18">
            <a:extLst>
              <a:ext uri="{FF2B5EF4-FFF2-40B4-BE49-F238E27FC236}">
                <a16:creationId xmlns:a16="http://schemas.microsoft.com/office/drawing/2014/main" id="{F026992B-A001-6053-6DB3-65E14B8D4E9D}"/>
              </a:ext>
            </a:extLst>
          </p:cNvPr>
          <p:cNvSpPr txBox="1"/>
          <p:nvPr/>
        </p:nvSpPr>
        <p:spPr>
          <a:xfrm>
            <a:off x="456676" y="1282425"/>
            <a:ext cx="8230124" cy="1408047"/>
          </a:xfrm>
          <a:prstGeom prst="rect">
            <a:avLst/>
          </a:prstGeom>
          <a:noFill/>
          <a:ln>
            <a:noFill/>
          </a:ln>
        </p:spPr>
        <p:txBody>
          <a:bodyPr spcFirstLastPara="1" wrap="square" lIns="91425" tIns="91425" rIns="91425" bIns="91425" anchor="t" anchorCtr="0">
            <a:spAutoFit/>
          </a:bodyPr>
          <a:lstStyle/>
          <a:p>
            <a:pPr lvl="0" indent="-304800" algn="just" rtl="0">
              <a:spcBef>
                <a:spcPts val="300"/>
              </a:spcBef>
              <a:spcAft>
                <a:spcPts val="0"/>
              </a:spcAft>
              <a:buSzPts val="1200"/>
              <a:buFont typeface="Open Sans"/>
              <a:buChar char="●"/>
            </a:pPr>
            <a:r>
              <a:rPr lang="en" sz="1200" dirty="0">
                <a:latin typeface="Open Sans"/>
                <a:ea typeface="Open Sans"/>
                <a:cs typeface="Open Sans"/>
                <a:sym typeface="Open Sans"/>
              </a:rPr>
              <a:t>Loyalty programs leveraging shopping behavior while traveling allow users to turn ride time into shopping rewards. </a:t>
            </a:r>
            <a:endParaRPr lang="en" sz="1200" dirty="0">
              <a:solidFill>
                <a:schemeClr val="tx1"/>
              </a:solidFill>
              <a:latin typeface="Open Sans"/>
              <a:ea typeface="Open Sans"/>
              <a:cs typeface="Open Sans"/>
              <a:sym typeface="Open Sans"/>
            </a:endParaRPr>
          </a:p>
          <a:p>
            <a:pPr lvl="0" indent="-304800" algn="just" rtl="0">
              <a:spcBef>
                <a:spcPts val="300"/>
              </a:spcBef>
              <a:spcAft>
                <a:spcPts val="0"/>
              </a:spcAft>
              <a:buSzPts val="1200"/>
              <a:buFont typeface="Open Sans"/>
              <a:buChar char="●"/>
            </a:pPr>
            <a:r>
              <a:rPr lang="en" sz="1200" dirty="0">
                <a:solidFill>
                  <a:schemeClr val="tx1"/>
                </a:solidFill>
                <a:latin typeface="Open Sans"/>
                <a:ea typeface="Open Sans"/>
                <a:cs typeface="Open Sans"/>
                <a:sym typeface="Open Sans"/>
              </a:rPr>
              <a:t>Promotional season for casual users is considered to be May – October, promoting special fee discounts focusing on docked/electric bikes. </a:t>
            </a:r>
          </a:p>
          <a:p>
            <a:pPr lvl="0" indent="-304800" algn="just" rtl="0">
              <a:spcBef>
                <a:spcPts val="300"/>
              </a:spcBef>
              <a:spcAft>
                <a:spcPts val="0"/>
              </a:spcAft>
              <a:buSzPts val="1200"/>
              <a:buFont typeface="Open Sans"/>
              <a:buChar char="●"/>
            </a:pPr>
            <a:r>
              <a:rPr lang="en" sz="1200" dirty="0">
                <a:solidFill>
                  <a:schemeClr val="tx1"/>
                </a:solidFill>
                <a:latin typeface="Open Sans"/>
                <a:ea typeface="Open Sans"/>
                <a:cs typeface="Open Sans"/>
                <a:sym typeface="Open Sans"/>
              </a:rPr>
              <a:t>Utilizing digital review sites like Yelp or ticketing sites to promote our campaign. Plus, partnership with these sites helps to control relationship management and send promotional events during the peak season. </a:t>
            </a:r>
          </a:p>
        </p:txBody>
      </p:sp>
      <p:sp>
        <p:nvSpPr>
          <p:cNvPr id="6" name="Google Shape;103;p18">
            <a:extLst>
              <a:ext uri="{FF2B5EF4-FFF2-40B4-BE49-F238E27FC236}">
                <a16:creationId xmlns:a16="http://schemas.microsoft.com/office/drawing/2014/main" id="{B9721339-9D22-8AA3-F54B-F889D2752CF1}"/>
              </a:ext>
            </a:extLst>
          </p:cNvPr>
          <p:cNvSpPr txBox="1"/>
          <p:nvPr/>
        </p:nvSpPr>
        <p:spPr>
          <a:xfrm>
            <a:off x="456675" y="1058409"/>
            <a:ext cx="8230124" cy="36930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b="1" dirty="0">
                <a:solidFill>
                  <a:schemeClr val="accent1"/>
                </a:solidFill>
                <a:latin typeface="Open Sans"/>
                <a:ea typeface="Open Sans"/>
                <a:cs typeface="Open Sans"/>
                <a:sym typeface="Open Sans"/>
              </a:rPr>
              <a:t>Key recommendations:</a:t>
            </a:r>
            <a:endParaRPr sz="1200" dirty="0">
              <a:solidFill>
                <a:schemeClr val="tx1"/>
              </a:solidFill>
              <a:latin typeface="Open Sans"/>
              <a:ea typeface="Open Sans"/>
              <a:cs typeface="Open Sans"/>
              <a:sym typeface="Open Sans"/>
            </a:endParaRPr>
          </a:p>
        </p:txBody>
      </p:sp>
    </p:spTree>
    <p:extLst>
      <p:ext uri="{BB962C8B-B14F-4D97-AF65-F5344CB8AC3E}">
        <p14:creationId xmlns:p14="http://schemas.microsoft.com/office/powerpoint/2010/main" val="301238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5"/>
          <p:cNvSpPr/>
          <p:nvPr/>
        </p:nvSpPr>
        <p:spPr>
          <a:xfrm>
            <a:off x="84200" y="457350"/>
            <a:ext cx="9144000" cy="165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rot="-5400000">
            <a:off x="2032075" y="-1990450"/>
            <a:ext cx="5152800" cy="913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txBox="1"/>
          <p:nvPr/>
        </p:nvSpPr>
        <p:spPr>
          <a:xfrm>
            <a:off x="908575" y="1948775"/>
            <a:ext cx="73998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200" b="1" dirty="0">
                <a:solidFill>
                  <a:schemeClr val="lt1"/>
                </a:solidFill>
                <a:latin typeface="Open Sans"/>
                <a:ea typeface="Open Sans"/>
                <a:cs typeface="Open Sans"/>
                <a:sym typeface="Open Sans"/>
              </a:rPr>
              <a:t>Analytics goals</a:t>
            </a:r>
            <a:endParaRPr sz="3200" b="1" dirty="0">
              <a:solidFill>
                <a:schemeClr val="lt1"/>
              </a:solidFill>
              <a:latin typeface="Open Sans"/>
              <a:ea typeface="Open Sans"/>
              <a:cs typeface="Open Sans"/>
              <a:sym typeface="Open Sans"/>
            </a:endParaRPr>
          </a:p>
        </p:txBody>
      </p:sp>
    </p:spTree>
    <p:extLst>
      <p:ext uri="{BB962C8B-B14F-4D97-AF65-F5344CB8AC3E}">
        <p14:creationId xmlns:p14="http://schemas.microsoft.com/office/powerpoint/2010/main" val="506004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p:nvPr/>
        </p:nvSpPr>
        <p:spPr>
          <a:xfrm rot="-5400000">
            <a:off x="-2567125" y="2549900"/>
            <a:ext cx="5152800" cy="52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6"/>
          <p:cNvSpPr/>
          <p:nvPr/>
        </p:nvSpPr>
        <p:spPr>
          <a:xfrm>
            <a:off x="1124975" y="1499475"/>
            <a:ext cx="1709700" cy="1975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latin typeface="Open Sans"/>
                <a:ea typeface="Open Sans"/>
                <a:cs typeface="Open Sans"/>
                <a:sym typeface="Open Sans"/>
              </a:rPr>
              <a:t>Define the differences in bike-share ride behavior between </a:t>
            </a:r>
            <a:r>
              <a:rPr lang="en" sz="1200" b="1" dirty="0">
                <a:solidFill>
                  <a:srgbClr val="6AA84F"/>
                </a:solidFill>
                <a:latin typeface="Open Sans"/>
                <a:ea typeface="Open Sans"/>
                <a:cs typeface="Open Sans"/>
                <a:sym typeface="Open Sans"/>
              </a:rPr>
              <a:t>casual users</a:t>
            </a:r>
            <a:r>
              <a:rPr lang="en" sz="1200" dirty="0">
                <a:latin typeface="Open Sans"/>
                <a:ea typeface="Open Sans"/>
                <a:cs typeface="Open Sans"/>
                <a:sym typeface="Open Sans"/>
              </a:rPr>
              <a:t> and </a:t>
            </a:r>
            <a:r>
              <a:rPr lang="en" sz="1200" b="1" dirty="0">
                <a:solidFill>
                  <a:schemeClr val="accent1"/>
                </a:solidFill>
                <a:latin typeface="Open Sans"/>
                <a:ea typeface="Open Sans"/>
                <a:cs typeface="Open Sans"/>
                <a:sym typeface="Open Sans"/>
              </a:rPr>
              <a:t>member users</a:t>
            </a:r>
            <a:endParaRPr sz="1200" b="1" dirty="0">
              <a:solidFill>
                <a:schemeClr val="accent1"/>
              </a:solidFill>
              <a:latin typeface="Open Sans"/>
              <a:ea typeface="Open Sans"/>
              <a:cs typeface="Open Sans"/>
              <a:sym typeface="Open Sans"/>
            </a:endParaRPr>
          </a:p>
        </p:txBody>
      </p:sp>
      <p:sp>
        <p:nvSpPr>
          <p:cNvPr id="86" name="Google Shape;86;p16"/>
          <p:cNvSpPr/>
          <p:nvPr/>
        </p:nvSpPr>
        <p:spPr>
          <a:xfrm>
            <a:off x="1401125" y="1264525"/>
            <a:ext cx="1157400" cy="461700"/>
          </a:xfrm>
          <a:prstGeom prst="diamond">
            <a:avLst/>
          </a:prstGeom>
          <a:solidFill>
            <a:srgbClr val="FFE599"/>
          </a:solidFill>
          <a:ln>
            <a:noFill/>
          </a:ln>
        </p:spPr>
        <p:txBody>
          <a:bodyPr spcFirstLastPara="1" wrap="square" lIns="91425" tIns="91425" rIns="91425" bIns="91425" anchor="ctr" anchorCtr="0">
            <a:noAutofit/>
          </a:bodyPr>
          <a:lstStyle/>
          <a:p>
            <a:pPr marL="171450" marR="0" lvl="0" indent="0" algn="l" rtl="0">
              <a:spcBef>
                <a:spcPts val="0"/>
              </a:spcBef>
              <a:spcAft>
                <a:spcPts val="0"/>
              </a:spcAft>
              <a:buNone/>
            </a:pPr>
            <a:r>
              <a:rPr lang="en" b="1">
                <a:latin typeface="Open Sans"/>
                <a:ea typeface="Open Sans"/>
                <a:cs typeface="Open Sans"/>
                <a:sym typeface="Open Sans"/>
              </a:rPr>
              <a:t>1</a:t>
            </a:r>
            <a:endParaRPr b="1">
              <a:latin typeface="Open Sans"/>
              <a:ea typeface="Open Sans"/>
              <a:cs typeface="Open Sans"/>
              <a:sym typeface="Open Sans"/>
            </a:endParaRPr>
          </a:p>
        </p:txBody>
      </p:sp>
      <p:sp>
        <p:nvSpPr>
          <p:cNvPr id="87" name="Google Shape;87;p16"/>
          <p:cNvSpPr/>
          <p:nvPr/>
        </p:nvSpPr>
        <p:spPr>
          <a:xfrm>
            <a:off x="3717150" y="1499475"/>
            <a:ext cx="1709700" cy="1975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Open Sans"/>
                <a:ea typeface="Open Sans"/>
                <a:cs typeface="Open Sans"/>
                <a:sym typeface="Open Sans"/>
              </a:rPr>
              <a:t>Identify leverage to convert </a:t>
            </a:r>
            <a:r>
              <a:rPr lang="en" sz="1200" b="1">
                <a:solidFill>
                  <a:srgbClr val="6AA84F"/>
                </a:solidFill>
                <a:latin typeface="Open Sans"/>
                <a:ea typeface="Open Sans"/>
                <a:cs typeface="Open Sans"/>
                <a:sym typeface="Open Sans"/>
              </a:rPr>
              <a:t>casual users</a:t>
            </a:r>
            <a:r>
              <a:rPr lang="en" sz="1200">
                <a:latin typeface="Open Sans"/>
                <a:ea typeface="Open Sans"/>
                <a:cs typeface="Open Sans"/>
                <a:sym typeface="Open Sans"/>
              </a:rPr>
              <a:t> to </a:t>
            </a:r>
            <a:r>
              <a:rPr lang="en" sz="1200" b="1">
                <a:solidFill>
                  <a:schemeClr val="accent1"/>
                </a:solidFill>
                <a:latin typeface="Open Sans"/>
                <a:ea typeface="Open Sans"/>
                <a:cs typeface="Open Sans"/>
                <a:sym typeface="Open Sans"/>
              </a:rPr>
              <a:t>member users</a:t>
            </a:r>
            <a:r>
              <a:rPr lang="en" sz="1200">
                <a:latin typeface="Open Sans"/>
                <a:ea typeface="Open Sans"/>
                <a:cs typeface="Open Sans"/>
                <a:sym typeface="Open Sans"/>
              </a:rPr>
              <a:t>    </a:t>
            </a:r>
            <a:endParaRPr sz="1200">
              <a:latin typeface="Open Sans"/>
              <a:ea typeface="Open Sans"/>
              <a:cs typeface="Open Sans"/>
              <a:sym typeface="Open Sans"/>
            </a:endParaRPr>
          </a:p>
        </p:txBody>
      </p:sp>
      <p:sp>
        <p:nvSpPr>
          <p:cNvPr id="88" name="Google Shape;88;p16"/>
          <p:cNvSpPr/>
          <p:nvPr/>
        </p:nvSpPr>
        <p:spPr>
          <a:xfrm>
            <a:off x="3993300" y="1264525"/>
            <a:ext cx="1157400" cy="461700"/>
          </a:xfrm>
          <a:prstGeom prst="diamond">
            <a:avLst/>
          </a:prstGeom>
          <a:solidFill>
            <a:srgbClr val="FFE599"/>
          </a:solidFill>
          <a:ln>
            <a:noFill/>
          </a:ln>
        </p:spPr>
        <p:txBody>
          <a:bodyPr spcFirstLastPara="1" wrap="square" lIns="91425" tIns="91425" rIns="91425" bIns="91425" anchor="ctr" anchorCtr="0">
            <a:noAutofit/>
          </a:bodyPr>
          <a:lstStyle/>
          <a:p>
            <a:pPr marL="171450" marR="0" lvl="0" indent="0" algn="l" rtl="0">
              <a:spcBef>
                <a:spcPts val="0"/>
              </a:spcBef>
              <a:spcAft>
                <a:spcPts val="0"/>
              </a:spcAft>
              <a:buNone/>
            </a:pPr>
            <a:r>
              <a:rPr lang="en" b="1">
                <a:latin typeface="Open Sans"/>
                <a:ea typeface="Open Sans"/>
                <a:cs typeface="Open Sans"/>
                <a:sym typeface="Open Sans"/>
              </a:rPr>
              <a:t>2</a:t>
            </a:r>
            <a:endParaRPr b="1">
              <a:latin typeface="Open Sans"/>
              <a:ea typeface="Open Sans"/>
              <a:cs typeface="Open Sans"/>
              <a:sym typeface="Open Sans"/>
            </a:endParaRPr>
          </a:p>
        </p:txBody>
      </p:sp>
      <p:sp>
        <p:nvSpPr>
          <p:cNvPr id="89" name="Google Shape;89;p16"/>
          <p:cNvSpPr/>
          <p:nvPr/>
        </p:nvSpPr>
        <p:spPr>
          <a:xfrm>
            <a:off x="6309325" y="1499475"/>
            <a:ext cx="1709700" cy="1975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latin typeface="Open Sans"/>
                <a:ea typeface="Open Sans"/>
                <a:cs typeface="Open Sans"/>
                <a:sym typeface="Open Sans"/>
              </a:rPr>
              <a:t>Identify digital media opportunities to influence to conversion of </a:t>
            </a:r>
            <a:r>
              <a:rPr lang="en" sz="1200" b="1" dirty="0">
                <a:solidFill>
                  <a:srgbClr val="6AA84F"/>
                </a:solidFill>
                <a:latin typeface="Open Sans"/>
                <a:ea typeface="Open Sans"/>
                <a:cs typeface="Open Sans"/>
                <a:sym typeface="Open Sans"/>
              </a:rPr>
              <a:t>casual users</a:t>
            </a:r>
            <a:r>
              <a:rPr lang="en" sz="1200" dirty="0">
                <a:solidFill>
                  <a:schemeClr val="dk1"/>
                </a:solidFill>
                <a:latin typeface="Open Sans"/>
                <a:ea typeface="Open Sans"/>
                <a:cs typeface="Open Sans"/>
                <a:sym typeface="Open Sans"/>
              </a:rPr>
              <a:t> to </a:t>
            </a:r>
            <a:r>
              <a:rPr lang="en" sz="1200" b="1" dirty="0">
                <a:solidFill>
                  <a:schemeClr val="accent1"/>
                </a:solidFill>
                <a:latin typeface="Open Sans"/>
                <a:ea typeface="Open Sans"/>
                <a:cs typeface="Open Sans"/>
                <a:sym typeface="Open Sans"/>
              </a:rPr>
              <a:t>member users</a:t>
            </a:r>
            <a:r>
              <a:rPr lang="en" sz="1200" dirty="0">
                <a:latin typeface="Open Sans"/>
                <a:ea typeface="Open Sans"/>
                <a:cs typeface="Open Sans"/>
                <a:sym typeface="Open Sans"/>
              </a:rPr>
              <a:t>    </a:t>
            </a:r>
            <a:endParaRPr sz="1200" dirty="0">
              <a:latin typeface="Open Sans"/>
              <a:ea typeface="Open Sans"/>
              <a:cs typeface="Open Sans"/>
              <a:sym typeface="Open Sans"/>
            </a:endParaRPr>
          </a:p>
        </p:txBody>
      </p:sp>
      <p:sp>
        <p:nvSpPr>
          <p:cNvPr id="90" name="Google Shape;90;p16"/>
          <p:cNvSpPr/>
          <p:nvPr/>
        </p:nvSpPr>
        <p:spPr>
          <a:xfrm>
            <a:off x="6585475" y="1264525"/>
            <a:ext cx="1157400" cy="461700"/>
          </a:xfrm>
          <a:prstGeom prst="diamond">
            <a:avLst/>
          </a:prstGeom>
          <a:solidFill>
            <a:srgbClr val="FFE599"/>
          </a:solidFill>
          <a:ln>
            <a:noFill/>
          </a:ln>
        </p:spPr>
        <p:txBody>
          <a:bodyPr spcFirstLastPara="1" wrap="square" lIns="91425" tIns="91425" rIns="91425" bIns="91425" anchor="ctr" anchorCtr="0">
            <a:noAutofit/>
          </a:bodyPr>
          <a:lstStyle/>
          <a:p>
            <a:pPr marL="171450" marR="0" lvl="0" indent="0" algn="l" rtl="0">
              <a:spcBef>
                <a:spcPts val="0"/>
              </a:spcBef>
              <a:spcAft>
                <a:spcPts val="0"/>
              </a:spcAft>
              <a:buNone/>
            </a:pPr>
            <a:r>
              <a:rPr lang="en" b="1">
                <a:latin typeface="Open Sans"/>
                <a:ea typeface="Open Sans"/>
                <a:cs typeface="Open Sans"/>
                <a:sym typeface="Open Sans"/>
              </a:rPr>
              <a:t>3</a:t>
            </a:r>
            <a:endParaRPr b="1">
              <a:latin typeface="Open Sans"/>
              <a:ea typeface="Open Sans"/>
              <a:cs typeface="Open Sans"/>
              <a:sym typeface="Open Sans"/>
            </a:endParaRPr>
          </a:p>
        </p:txBody>
      </p:sp>
    </p:spTree>
    <p:extLst>
      <p:ext uri="{BB962C8B-B14F-4D97-AF65-F5344CB8AC3E}">
        <p14:creationId xmlns:p14="http://schemas.microsoft.com/office/powerpoint/2010/main" val="1789338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p:nvPr/>
        </p:nvSpPr>
        <p:spPr>
          <a:xfrm>
            <a:off x="84200" y="457350"/>
            <a:ext cx="9144000" cy="165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7"/>
          <p:cNvSpPr/>
          <p:nvPr/>
        </p:nvSpPr>
        <p:spPr>
          <a:xfrm rot="-5400000">
            <a:off x="2032075" y="-1990450"/>
            <a:ext cx="5152800" cy="913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7"/>
          <p:cNvSpPr txBox="1"/>
          <p:nvPr/>
        </p:nvSpPr>
        <p:spPr>
          <a:xfrm>
            <a:off x="908575" y="1948775"/>
            <a:ext cx="7399800" cy="116952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200" b="1" dirty="0">
                <a:solidFill>
                  <a:schemeClr val="bg1"/>
                </a:solidFill>
                <a:latin typeface="Open Sans"/>
                <a:ea typeface="Open Sans"/>
                <a:cs typeface="Open Sans"/>
                <a:sym typeface="Open Sans"/>
              </a:rPr>
              <a:t>The story about bike-share service usage behavior</a:t>
            </a:r>
          </a:p>
        </p:txBody>
      </p:sp>
    </p:spTree>
    <p:extLst>
      <p:ext uri="{BB962C8B-B14F-4D97-AF65-F5344CB8AC3E}">
        <p14:creationId xmlns:p14="http://schemas.microsoft.com/office/powerpoint/2010/main" val="2581829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8"/>
          <p:cNvSpPr/>
          <p:nvPr/>
        </p:nvSpPr>
        <p:spPr>
          <a:xfrm rot="-5400000">
            <a:off x="-2567125" y="2549900"/>
            <a:ext cx="5152800" cy="52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8"/>
          <p:cNvSpPr txBox="1"/>
          <p:nvPr/>
        </p:nvSpPr>
        <p:spPr>
          <a:xfrm>
            <a:off x="456675" y="1200000"/>
            <a:ext cx="50331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accent1"/>
                </a:solidFill>
                <a:latin typeface="Open Sans"/>
                <a:ea typeface="Open Sans"/>
                <a:cs typeface="Open Sans"/>
                <a:sym typeface="Open Sans"/>
              </a:rPr>
              <a:t>Casual vs member users</a:t>
            </a:r>
            <a:endParaRPr sz="1800" b="1">
              <a:solidFill>
                <a:schemeClr val="accent1"/>
              </a:solidFill>
              <a:latin typeface="Open Sans"/>
              <a:ea typeface="Open Sans"/>
              <a:cs typeface="Open Sans"/>
              <a:sym typeface="Open Sans"/>
            </a:endParaRPr>
          </a:p>
          <a:p>
            <a:pPr marL="0" lvl="0" indent="0" algn="l" rtl="0">
              <a:spcBef>
                <a:spcPts val="0"/>
              </a:spcBef>
              <a:spcAft>
                <a:spcPts val="0"/>
              </a:spcAft>
              <a:buNone/>
            </a:pPr>
            <a:r>
              <a:rPr lang="en" sz="1800" b="1">
                <a:solidFill>
                  <a:schemeClr val="accent1"/>
                </a:solidFill>
                <a:latin typeface="Open Sans"/>
                <a:ea typeface="Open Sans"/>
                <a:cs typeface="Open Sans"/>
                <a:sym typeface="Open Sans"/>
              </a:rPr>
              <a:t>About types of bike</a:t>
            </a:r>
            <a:endParaRPr sz="1800" b="1">
              <a:solidFill>
                <a:schemeClr val="accent1"/>
              </a:solidFill>
              <a:latin typeface="Open Sans"/>
              <a:ea typeface="Open Sans"/>
              <a:cs typeface="Open Sans"/>
              <a:sym typeface="Open Sans"/>
            </a:endParaRPr>
          </a:p>
        </p:txBody>
      </p:sp>
      <p:pic>
        <p:nvPicPr>
          <p:cNvPr id="104" name="Google Shape;104;p18"/>
          <p:cNvPicPr preferRelativeResize="0"/>
          <p:nvPr/>
        </p:nvPicPr>
        <p:blipFill>
          <a:blip r:embed="rId3">
            <a:alphaModFix/>
          </a:blip>
          <a:stretch>
            <a:fillRect/>
          </a:stretch>
        </p:blipFill>
        <p:spPr>
          <a:xfrm>
            <a:off x="5323575" y="135188"/>
            <a:ext cx="2863850" cy="4610699"/>
          </a:xfrm>
          <a:prstGeom prst="rect">
            <a:avLst/>
          </a:prstGeom>
          <a:noFill/>
          <a:ln>
            <a:noFill/>
          </a:ln>
        </p:spPr>
      </p:pic>
      <p:sp>
        <p:nvSpPr>
          <p:cNvPr id="105" name="Google Shape;105;p18"/>
          <p:cNvSpPr txBox="1"/>
          <p:nvPr/>
        </p:nvSpPr>
        <p:spPr>
          <a:xfrm>
            <a:off x="572725" y="2061025"/>
            <a:ext cx="4534800" cy="2112900"/>
          </a:xfrm>
          <a:prstGeom prst="rect">
            <a:avLst/>
          </a:prstGeom>
          <a:noFill/>
          <a:ln>
            <a:noFill/>
          </a:ln>
        </p:spPr>
        <p:txBody>
          <a:bodyPr spcFirstLastPara="1" wrap="square" lIns="91425" tIns="91425" rIns="91425" bIns="91425" anchor="t" anchorCtr="0">
            <a:spAutoFit/>
          </a:bodyPr>
          <a:lstStyle/>
          <a:p>
            <a:pPr marL="457200" lvl="0" indent="-304800" algn="just" rtl="0">
              <a:lnSpc>
                <a:spcPct val="115000"/>
              </a:lnSpc>
              <a:spcBef>
                <a:spcPts val="0"/>
              </a:spcBef>
              <a:spcAft>
                <a:spcPts val="0"/>
              </a:spcAft>
              <a:buSzPts val="1200"/>
              <a:buFont typeface="Open Sans"/>
              <a:buChar char="●"/>
            </a:pPr>
            <a:r>
              <a:rPr lang="en" sz="1200" b="1">
                <a:solidFill>
                  <a:srgbClr val="6AA84F"/>
                </a:solidFill>
                <a:latin typeface="Open Sans"/>
                <a:ea typeface="Open Sans"/>
                <a:cs typeface="Open Sans"/>
                <a:sym typeface="Open Sans"/>
              </a:rPr>
              <a:t>Casual users</a:t>
            </a:r>
            <a:r>
              <a:rPr lang="en" sz="1200">
                <a:latin typeface="Open Sans"/>
                <a:ea typeface="Open Sans"/>
                <a:cs typeface="Open Sans"/>
                <a:sym typeface="Open Sans"/>
              </a:rPr>
              <a:t> spend approximately the same amount of time on </a:t>
            </a:r>
            <a:r>
              <a:rPr lang="en" sz="1200" b="1">
                <a:latin typeface="Open Sans"/>
                <a:ea typeface="Open Sans"/>
                <a:cs typeface="Open Sans"/>
                <a:sym typeface="Open Sans"/>
              </a:rPr>
              <a:t>docked bike</a:t>
            </a:r>
            <a:r>
              <a:rPr lang="en" sz="1200">
                <a:latin typeface="Open Sans"/>
                <a:ea typeface="Open Sans"/>
                <a:cs typeface="Open Sans"/>
                <a:sym typeface="Open Sans"/>
              </a:rPr>
              <a:t> compared to electric bike. </a:t>
            </a:r>
            <a:endParaRPr sz="1200">
              <a:latin typeface="Open Sans"/>
              <a:ea typeface="Open Sans"/>
              <a:cs typeface="Open Sans"/>
              <a:sym typeface="Open Sans"/>
            </a:endParaRPr>
          </a:p>
          <a:p>
            <a:pPr marL="457200" lvl="0" indent="-304800" algn="just" rtl="0">
              <a:lnSpc>
                <a:spcPct val="115000"/>
              </a:lnSpc>
              <a:spcBef>
                <a:spcPts val="1000"/>
              </a:spcBef>
              <a:spcAft>
                <a:spcPts val="0"/>
              </a:spcAft>
              <a:buSzPts val="1200"/>
              <a:buFont typeface="Open Sans"/>
              <a:buChar char="●"/>
            </a:pPr>
            <a:r>
              <a:rPr lang="en" sz="1200" b="1">
                <a:solidFill>
                  <a:srgbClr val="6AA84F"/>
                </a:solidFill>
                <a:latin typeface="Open Sans"/>
                <a:ea typeface="Open Sans"/>
                <a:cs typeface="Open Sans"/>
                <a:sym typeface="Open Sans"/>
              </a:rPr>
              <a:t>Casual users</a:t>
            </a:r>
            <a:r>
              <a:rPr lang="en" sz="1200">
                <a:latin typeface="Open Sans"/>
                <a:ea typeface="Open Sans"/>
                <a:cs typeface="Open Sans"/>
                <a:sym typeface="Open Sans"/>
              </a:rPr>
              <a:t> like electric bikes better than classic bikes while </a:t>
            </a:r>
            <a:r>
              <a:rPr lang="en" sz="1200" b="1">
                <a:solidFill>
                  <a:schemeClr val="accent1"/>
                </a:solidFill>
                <a:latin typeface="Open Sans"/>
                <a:ea typeface="Open Sans"/>
                <a:cs typeface="Open Sans"/>
                <a:sym typeface="Open Sans"/>
              </a:rPr>
              <a:t>member users</a:t>
            </a:r>
            <a:r>
              <a:rPr lang="en" sz="1200">
                <a:latin typeface="Open Sans"/>
                <a:ea typeface="Open Sans"/>
                <a:cs typeface="Open Sans"/>
                <a:sym typeface="Open Sans"/>
              </a:rPr>
              <a:t> like and spend lots of time on classic bikes.</a:t>
            </a:r>
            <a:endParaRPr sz="1200">
              <a:latin typeface="Open Sans"/>
              <a:ea typeface="Open Sans"/>
              <a:cs typeface="Open Sans"/>
              <a:sym typeface="Open Sans"/>
            </a:endParaRPr>
          </a:p>
          <a:p>
            <a:pPr marL="457200" lvl="0" indent="-304800" algn="just" rtl="0">
              <a:lnSpc>
                <a:spcPct val="115000"/>
              </a:lnSpc>
              <a:spcBef>
                <a:spcPts val="1000"/>
              </a:spcBef>
              <a:spcAft>
                <a:spcPts val="1000"/>
              </a:spcAft>
              <a:buSzPts val="1200"/>
              <a:buFont typeface="Open Sans"/>
              <a:buChar char="●"/>
            </a:pPr>
            <a:r>
              <a:rPr lang="en" sz="1200">
                <a:latin typeface="Open Sans"/>
                <a:ea typeface="Open Sans"/>
                <a:cs typeface="Open Sans"/>
                <a:sym typeface="Open Sans"/>
              </a:rPr>
              <a:t>Average ride time of </a:t>
            </a:r>
            <a:r>
              <a:rPr lang="en" sz="1200" b="1">
                <a:solidFill>
                  <a:srgbClr val="6AA84F"/>
                </a:solidFill>
                <a:latin typeface="Open Sans"/>
                <a:ea typeface="Open Sans"/>
                <a:cs typeface="Open Sans"/>
                <a:sym typeface="Open Sans"/>
              </a:rPr>
              <a:t>casual users</a:t>
            </a:r>
            <a:r>
              <a:rPr lang="en" sz="1200">
                <a:latin typeface="Open Sans"/>
                <a:ea typeface="Open Sans"/>
                <a:cs typeface="Open Sans"/>
                <a:sym typeface="Open Sans"/>
              </a:rPr>
              <a:t> are higher than </a:t>
            </a:r>
            <a:r>
              <a:rPr lang="en" sz="1200" b="1">
                <a:solidFill>
                  <a:schemeClr val="accent1"/>
                </a:solidFill>
                <a:latin typeface="Open Sans"/>
                <a:ea typeface="Open Sans"/>
                <a:cs typeface="Open Sans"/>
                <a:sym typeface="Open Sans"/>
              </a:rPr>
              <a:t>member users</a:t>
            </a:r>
            <a:r>
              <a:rPr lang="en" sz="1200">
                <a:latin typeface="Open Sans"/>
                <a:ea typeface="Open Sans"/>
                <a:cs typeface="Open Sans"/>
                <a:sym typeface="Open Sans"/>
              </a:rPr>
              <a:t> due to higher total ride time and lower number of rides. </a:t>
            </a:r>
            <a:endParaRPr sz="1200">
              <a:latin typeface="Open Sans"/>
              <a:ea typeface="Open Sans"/>
              <a:cs typeface="Open Sans"/>
              <a:sym typeface="Open Sans"/>
            </a:endParaRPr>
          </a:p>
        </p:txBody>
      </p:sp>
      <p:pic>
        <p:nvPicPr>
          <p:cNvPr id="106" name="Google Shape;106;p18"/>
          <p:cNvPicPr preferRelativeResize="0"/>
          <p:nvPr/>
        </p:nvPicPr>
        <p:blipFill>
          <a:blip r:embed="rId4">
            <a:alphaModFix/>
          </a:blip>
          <a:stretch>
            <a:fillRect/>
          </a:stretch>
        </p:blipFill>
        <p:spPr>
          <a:xfrm>
            <a:off x="5784975" y="4635088"/>
            <a:ext cx="1941050" cy="382325"/>
          </a:xfrm>
          <a:prstGeom prst="rect">
            <a:avLst/>
          </a:prstGeom>
          <a:noFill/>
          <a:ln>
            <a:noFill/>
          </a:ln>
        </p:spPr>
      </p:pic>
    </p:spTree>
    <p:extLst>
      <p:ext uri="{BB962C8B-B14F-4D97-AF65-F5344CB8AC3E}">
        <p14:creationId xmlns:p14="http://schemas.microsoft.com/office/powerpoint/2010/main" val="3657087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9"/>
          <p:cNvSpPr/>
          <p:nvPr/>
        </p:nvSpPr>
        <p:spPr>
          <a:xfrm rot="-5400000">
            <a:off x="-2567125" y="2549900"/>
            <a:ext cx="5152800" cy="52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9"/>
          <p:cNvSpPr txBox="1"/>
          <p:nvPr/>
        </p:nvSpPr>
        <p:spPr>
          <a:xfrm>
            <a:off x="572725" y="2061025"/>
            <a:ext cx="4534800" cy="1559700"/>
          </a:xfrm>
          <a:prstGeom prst="rect">
            <a:avLst/>
          </a:prstGeom>
          <a:noFill/>
          <a:ln>
            <a:noFill/>
          </a:ln>
        </p:spPr>
        <p:txBody>
          <a:bodyPr spcFirstLastPara="1" wrap="square" lIns="91425" tIns="91425" rIns="91425" bIns="91425" anchor="t" anchorCtr="0">
            <a:spAutoFit/>
          </a:bodyPr>
          <a:lstStyle/>
          <a:p>
            <a:pPr marL="457200" lvl="0" indent="-304800" algn="just" rtl="0">
              <a:lnSpc>
                <a:spcPct val="115000"/>
              </a:lnSpc>
              <a:spcBef>
                <a:spcPts val="0"/>
              </a:spcBef>
              <a:spcAft>
                <a:spcPts val="0"/>
              </a:spcAft>
              <a:buSzPts val="1200"/>
              <a:buFont typeface="Open Sans"/>
              <a:buChar char="●"/>
            </a:pPr>
            <a:r>
              <a:rPr lang="en" sz="1200" b="1">
                <a:solidFill>
                  <a:srgbClr val="6AA84F"/>
                </a:solidFill>
                <a:latin typeface="Open Sans"/>
                <a:ea typeface="Open Sans"/>
                <a:cs typeface="Open Sans"/>
                <a:sym typeface="Open Sans"/>
              </a:rPr>
              <a:t>Casual users</a:t>
            </a:r>
            <a:r>
              <a:rPr lang="en" sz="1200">
                <a:latin typeface="Open Sans"/>
                <a:ea typeface="Open Sans"/>
                <a:cs typeface="Open Sans"/>
                <a:sym typeface="Open Sans"/>
              </a:rPr>
              <a:t> and </a:t>
            </a:r>
            <a:r>
              <a:rPr lang="en" sz="1200" b="1">
                <a:solidFill>
                  <a:schemeClr val="accent1"/>
                </a:solidFill>
                <a:latin typeface="Open Sans"/>
                <a:ea typeface="Open Sans"/>
                <a:cs typeface="Open Sans"/>
                <a:sym typeface="Open Sans"/>
              </a:rPr>
              <a:t>member users</a:t>
            </a:r>
            <a:r>
              <a:rPr lang="en" sz="1200">
                <a:latin typeface="Open Sans"/>
                <a:ea typeface="Open Sans"/>
                <a:cs typeface="Open Sans"/>
                <a:sym typeface="Open Sans"/>
              </a:rPr>
              <a:t> peak seasons are the same. They starts from </a:t>
            </a:r>
            <a:r>
              <a:rPr lang="en" sz="1200" b="1">
                <a:latin typeface="Open Sans"/>
                <a:ea typeface="Open Sans"/>
                <a:cs typeface="Open Sans"/>
                <a:sym typeface="Open Sans"/>
              </a:rPr>
              <a:t>May to October </a:t>
            </a:r>
            <a:r>
              <a:rPr lang="en" sz="1200">
                <a:latin typeface="Open Sans"/>
                <a:ea typeface="Open Sans"/>
                <a:cs typeface="Open Sans"/>
                <a:sym typeface="Open Sans"/>
              </a:rPr>
              <a:t>and peaked in </a:t>
            </a:r>
            <a:r>
              <a:rPr lang="en" sz="1200" b="1">
                <a:latin typeface="Open Sans"/>
                <a:ea typeface="Open Sans"/>
                <a:cs typeface="Open Sans"/>
                <a:sym typeface="Open Sans"/>
              </a:rPr>
              <a:t>July </a:t>
            </a:r>
            <a:r>
              <a:rPr lang="en" sz="1200">
                <a:latin typeface="Open Sans"/>
                <a:ea typeface="Open Sans"/>
                <a:cs typeface="Open Sans"/>
                <a:sym typeface="Open Sans"/>
              </a:rPr>
              <a:t>for </a:t>
            </a:r>
            <a:r>
              <a:rPr lang="en" sz="1200" b="1">
                <a:solidFill>
                  <a:srgbClr val="6AA84F"/>
                </a:solidFill>
                <a:latin typeface="Open Sans"/>
                <a:ea typeface="Open Sans"/>
                <a:cs typeface="Open Sans"/>
                <a:sym typeface="Open Sans"/>
              </a:rPr>
              <a:t>casual users</a:t>
            </a:r>
            <a:r>
              <a:rPr lang="en" sz="1200">
                <a:latin typeface="Open Sans"/>
                <a:ea typeface="Open Sans"/>
                <a:cs typeface="Open Sans"/>
                <a:sym typeface="Open Sans"/>
              </a:rPr>
              <a:t> and </a:t>
            </a:r>
            <a:r>
              <a:rPr lang="en" sz="1200" b="1">
                <a:latin typeface="Open Sans"/>
                <a:ea typeface="Open Sans"/>
                <a:cs typeface="Open Sans"/>
                <a:sym typeface="Open Sans"/>
              </a:rPr>
              <a:t>August </a:t>
            </a:r>
            <a:r>
              <a:rPr lang="en" sz="1200">
                <a:latin typeface="Open Sans"/>
                <a:ea typeface="Open Sans"/>
                <a:cs typeface="Open Sans"/>
                <a:sym typeface="Open Sans"/>
              </a:rPr>
              <a:t>for </a:t>
            </a:r>
            <a:r>
              <a:rPr lang="en" sz="1200" b="1">
                <a:solidFill>
                  <a:schemeClr val="accent1"/>
                </a:solidFill>
                <a:latin typeface="Open Sans"/>
                <a:ea typeface="Open Sans"/>
                <a:cs typeface="Open Sans"/>
                <a:sym typeface="Open Sans"/>
              </a:rPr>
              <a:t>member users</a:t>
            </a:r>
            <a:r>
              <a:rPr lang="en" sz="1200">
                <a:latin typeface="Open Sans"/>
                <a:ea typeface="Open Sans"/>
                <a:cs typeface="Open Sans"/>
                <a:sym typeface="Open Sans"/>
              </a:rPr>
              <a:t>.</a:t>
            </a:r>
            <a:endParaRPr sz="1200">
              <a:latin typeface="Open Sans"/>
              <a:ea typeface="Open Sans"/>
              <a:cs typeface="Open Sans"/>
              <a:sym typeface="Open Sans"/>
            </a:endParaRPr>
          </a:p>
          <a:p>
            <a:pPr marL="457200" lvl="0" indent="-304800" algn="just" rtl="0">
              <a:lnSpc>
                <a:spcPct val="115000"/>
              </a:lnSpc>
              <a:spcBef>
                <a:spcPts val="1000"/>
              </a:spcBef>
              <a:spcAft>
                <a:spcPts val="1000"/>
              </a:spcAft>
              <a:buSzPts val="1200"/>
              <a:buFont typeface="Open Sans"/>
              <a:buChar char="●"/>
            </a:pPr>
            <a:r>
              <a:rPr lang="en" sz="1200">
                <a:latin typeface="Open Sans"/>
                <a:ea typeface="Open Sans"/>
                <a:cs typeface="Open Sans"/>
                <a:sym typeface="Open Sans"/>
              </a:rPr>
              <a:t>The peak seasons match with the summer period in Chicago which the temperature increases. </a:t>
            </a:r>
            <a:endParaRPr sz="1200">
              <a:latin typeface="Open Sans"/>
              <a:ea typeface="Open Sans"/>
              <a:cs typeface="Open Sans"/>
              <a:sym typeface="Open Sans"/>
            </a:endParaRPr>
          </a:p>
        </p:txBody>
      </p:sp>
      <p:pic>
        <p:nvPicPr>
          <p:cNvPr id="113" name="Google Shape;113;p19"/>
          <p:cNvPicPr preferRelativeResize="0"/>
          <p:nvPr/>
        </p:nvPicPr>
        <p:blipFill>
          <a:blip r:embed="rId3">
            <a:alphaModFix/>
          </a:blip>
          <a:stretch>
            <a:fillRect/>
          </a:stretch>
        </p:blipFill>
        <p:spPr>
          <a:xfrm>
            <a:off x="6231025" y="2712838"/>
            <a:ext cx="1941050" cy="382325"/>
          </a:xfrm>
          <a:prstGeom prst="rect">
            <a:avLst/>
          </a:prstGeom>
          <a:noFill/>
          <a:ln>
            <a:noFill/>
          </a:ln>
        </p:spPr>
      </p:pic>
      <p:sp>
        <p:nvSpPr>
          <p:cNvPr id="114" name="Google Shape;114;p19"/>
          <p:cNvSpPr txBox="1"/>
          <p:nvPr/>
        </p:nvSpPr>
        <p:spPr>
          <a:xfrm>
            <a:off x="456675" y="1200000"/>
            <a:ext cx="50331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accent1"/>
                </a:solidFill>
                <a:latin typeface="Open Sans"/>
                <a:ea typeface="Open Sans"/>
                <a:cs typeface="Open Sans"/>
                <a:sym typeface="Open Sans"/>
              </a:rPr>
              <a:t>Casual vs member users</a:t>
            </a:r>
            <a:endParaRPr sz="1800" b="1">
              <a:solidFill>
                <a:schemeClr val="accent1"/>
              </a:solidFill>
              <a:latin typeface="Open Sans"/>
              <a:ea typeface="Open Sans"/>
              <a:cs typeface="Open Sans"/>
              <a:sym typeface="Open Sans"/>
            </a:endParaRPr>
          </a:p>
          <a:p>
            <a:pPr marL="0" lvl="0" indent="0" algn="l" rtl="0">
              <a:spcBef>
                <a:spcPts val="0"/>
              </a:spcBef>
              <a:spcAft>
                <a:spcPts val="0"/>
              </a:spcAft>
              <a:buNone/>
            </a:pPr>
            <a:r>
              <a:rPr lang="en" sz="1800" b="1">
                <a:solidFill>
                  <a:schemeClr val="accent1"/>
                </a:solidFill>
                <a:latin typeface="Open Sans"/>
                <a:ea typeface="Open Sans"/>
                <a:cs typeface="Open Sans"/>
                <a:sym typeface="Open Sans"/>
              </a:rPr>
              <a:t>About month of the year</a:t>
            </a:r>
            <a:endParaRPr sz="1800" b="1">
              <a:solidFill>
                <a:schemeClr val="accent1"/>
              </a:solidFill>
              <a:latin typeface="Open Sans"/>
              <a:ea typeface="Open Sans"/>
              <a:cs typeface="Open Sans"/>
              <a:sym typeface="Open Sans"/>
            </a:endParaRPr>
          </a:p>
        </p:txBody>
      </p:sp>
      <p:pic>
        <p:nvPicPr>
          <p:cNvPr id="115" name="Google Shape;115;p19"/>
          <p:cNvPicPr preferRelativeResize="0"/>
          <p:nvPr/>
        </p:nvPicPr>
        <p:blipFill>
          <a:blip r:embed="rId4">
            <a:alphaModFix/>
          </a:blip>
          <a:stretch>
            <a:fillRect/>
          </a:stretch>
        </p:blipFill>
        <p:spPr>
          <a:xfrm>
            <a:off x="5206825" y="271513"/>
            <a:ext cx="3731675" cy="2336885"/>
          </a:xfrm>
          <a:prstGeom prst="rect">
            <a:avLst/>
          </a:prstGeom>
          <a:noFill/>
          <a:ln>
            <a:noFill/>
          </a:ln>
        </p:spPr>
      </p:pic>
      <p:pic>
        <p:nvPicPr>
          <p:cNvPr id="116" name="Google Shape;116;p19"/>
          <p:cNvPicPr preferRelativeResize="0"/>
          <p:nvPr/>
        </p:nvPicPr>
        <p:blipFill>
          <a:blip r:embed="rId5">
            <a:alphaModFix/>
          </a:blip>
          <a:stretch>
            <a:fillRect/>
          </a:stretch>
        </p:blipFill>
        <p:spPr>
          <a:xfrm>
            <a:off x="5519275" y="3247563"/>
            <a:ext cx="3364555" cy="1743537"/>
          </a:xfrm>
          <a:prstGeom prst="rect">
            <a:avLst/>
          </a:prstGeom>
          <a:noFill/>
          <a:ln>
            <a:noFill/>
          </a:ln>
        </p:spPr>
      </p:pic>
    </p:spTree>
    <p:extLst>
      <p:ext uri="{BB962C8B-B14F-4D97-AF65-F5344CB8AC3E}">
        <p14:creationId xmlns:p14="http://schemas.microsoft.com/office/powerpoint/2010/main" val="3984235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0"/>
          <p:cNvSpPr/>
          <p:nvPr/>
        </p:nvSpPr>
        <p:spPr>
          <a:xfrm rot="-5400000">
            <a:off x="-2567125" y="2549900"/>
            <a:ext cx="5152800" cy="52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0"/>
          <p:cNvSpPr txBox="1"/>
          <p:nvPr/>
        </p:nvSpPr>
        <p:spPr>
          <a:xfrm>
            <a:off x="572725" y="2061025"/>
            <a:ext cx="4842900" cy="1134900"/>
          </a:xfrm>
          <a:prstGeom prst="rect">
            <a:avLst/>
          </a:prstGeom>
          <a:noFill/>
          <a:ln>
            <a:noFill/>
          </a:ln>
        </p:spPr>
        <p:txBody>
          <a:bodyPr spcFirstLastPara="1" wrap="square" lIns="91425" tIns="91425" rIns="91425" bIns="91425" anchor="t" anchorCtr="0">
            <a:spAutoFit/>
          </a:bodyPr>
          <a:lstStyle/>
          <a:p>
            <a:pPr marL="457200" lvl="0" indent="-304800" algn="just" rtl="0">
              <a:lnSpc>
                <a:spcPct val="115000"/>
              </a:lnSpc>
              <a:spcBef>
                <a:spcPts val="0"/>
              </a:spcBef>
              <a:spcAft>
                <a:spcPts val="0"/>
              </a:spcAft>
              <a:buSzPts val="1200"/>
              <a:buFont typeface="Open Sans"/>
              <a:buChar char="●"/>
            </a:pPr>
            <a:r>
              <a:rPr lang="en" sz="1200" b="1">
                <a:solidFill>
                  <a:srgbClr val="6AA84F"/>
                </a:solidFill>
                <a:latin typeface="Open Sans"/>
                <a:ea typeface="Open Sans"/>
                <a:cs typeface="Open Sans"/>
                <a:sym typeface="Open Sans"/>
              </a:rPr>
              <a:t>Casual users</a:t>
            </a:r>
            <a:r>
              <a:rPr lang="en" sz="1200">
                <a:latin typeface="Open Sans"/>
                <a:ea typeface="Open Sans"/>
                <a:cs typeface="Open Sans"/>
                <a:sym typeface="Open Sans"/>
              </a:rPr>
              <a:t> have more number of rides and ride time </a:t>
            </a:r>
            <a:r>
              <a:rPr lang="en" sz="1200" b="1">
                <a:latin typeface="Open Sans"/>
                <a:ea typeface="Open Sans"/>
                <a:cs typeface="Open Sans"/>
                <a:sym typeface="Open Sans"/>
              </a:rPr>
              <a:t>during the weekend (Saturday &amp; Sunday).</a:t>
            </a:r>
            <a:endParaRPr sz="1200" b="1">
              <a:latin typeface="Open Sans"/>
              <a:ea typeface="Open Sans"/>
              <a:cs typeface="Open Sans"/>
              <a:sym typeface="Open Sans"/>
            </a:endParaRPr>
          </a:p>
          <a:p>
            <a:pPr marL="457200" lvl="0" indent="-304800" algn="just" rtl="0">
              <a:lnSpc>
                <a:spcPct val="115000"/>
              </a:lnSpc>
              <a:spcBef>
                <a:spcPts val="1000"/>
              </a:spcBef>
              <a:spcAft>
                <a:spcPts val="1000"/>
              </a:spcAft>
              <a:buSzPts val="1200"/>
              <a:buFont typeface="Open Sans"/>
              <a:buChar char="●"/>
            </a:pPr>
            <a:r>
              <a:rPr lang="en" sz="1200" b="1">
                <a:solidFill>
                  <a:schemeClr val="accent1"/>
                </a:solidFill>
                <a:latin typeface="Open Sans"/>
                <a:ea typeface="Open Sans"/>
                <a:cs typeface="Open Sans"/>
                <a:sym typeface="Open Sans"/>
              </a:rPr>
              <a:t>Member users </a:t>
            </a:r>
            <a:r>
              <a:rPr lang="en" sz="1200">
                <a:solidFill>
                  <a:schemeClr val="dk1"/>
                </a:solidFill>
                <a:latin typeface="Open Sans"/>
                <a:ea typeface="Open Sans"/>
                <a:cs typeface="Open Sans"/>
                <a:sym typeface="Open Sans"/>
              </a:rPr>
              <a:t>spend more time and make more number of rides </a:t>
            </a:r>
            <a:r>
              <a:rPr lang="en" sz="1200" b="1">
                <a:solidFill>
                  <a:schemeClr val="dk1"/>
                </a:solidFill>
                <a:latin typeface="Open Sans"/>
                <a:ea typeface="Open Sans"/>
                <a:cs typeface="Open Sans"/>
                <a:sym typeface="Open Sans"/>
              </a:rPr>
              <a:t>during weekdays (Monday to Friday).</a:t>
            </a:r>
            <a:endParaRPr sz="1200" b="1">
              <a:latin typeface="Open Sans"/>
              <a:ea typeface="Open Sans"/>
              <a:cs typeface="Open Sans"/>
              <a:sym typeface="Open Sans"/>
            </a:endParaRPr>
          </a:p>
        </p:txBody>
      </p:sp>
      <p:pic>
        <p:nvPicPr>
          <p:cNvPr id="123" name="Google Shape;123;p20"/>
          <p:cNvPicPr preferRelativeResize="0"/>
          <p:nvPr/>
        </p:nvPicPr>
        <p:blipFill>
          <a:blip r:embed="rId3">
            <a:alphaModFix/>
          </a:blip>
          <a:stretch>
            <a:fillRect/>
          </a:stretch>
        </p:blipFill>
        <p:spPr>
          <a:xfrm>
            <a:off x="6220400" y="4645738"/>
            <a:ext cx="1941050" cy="382325"/>
          </a:xfrm>
          <a:prstGeom prst="rect">
            <a:avLst/>
          </a:prstGeom>
          <a:noFill/>
          <a:ln>
            <a:noFill/>
          </a:ln>
        </p:spPr>
      </p:pic>
      <p:sp>
        <p:nvSpPr>
          <p:cNvPr id="124" name="Google Shape;124;p20"/>
          <p:cNvSpPr txBox="1"/>
          <p:nvPr/>
        </p:nvSpPr>
        <p:spPr>
          <a:xfrm>
            <a:off x="456675" y="1200000"/>
            <a:ext cx="50331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accent1"/>
                </a:solidFill>
                <a:latin typeface="Open Sans"/>
                <a:ea typeface="Open Sans"/>
                <a:cs typeface="Open Sans"/>
                <a:sym typeface="Open Sans"/>
              </a:rPr>
              <a:t>Casual vs member users</a:t>
            </a:r>
            <a:endParaRPr sz="1800" b="1">
              <a:solidFill>
                <a:schemeClr val="accent1"/>
              </a:solidFill>
              <a:latin typeface="Open Sans"/>
              <a:ea typeface="Open Sans"/>
              <a:cs typeface="Open Sans"/>
              <a:sym typeface="Open Sans"/>
            </a:endParaRPr>
          </a:p>
          <a:p>
            <a:pPr marL="0" lvl="0" indent="0" algn="l" rtl="0">
              <a:spcBef>
                <a:spcPts val="0"/>
              </a:spcBef>
              <a:spcAft>
                <a:spcPts val="0"/>
              </a:spcAft>
              <a:buNone/>
            </a:pPr>
            <a:r>
              <a:rPr lang="en" sz="1800" b="1">
                <a:solidFill>
                  <a:schemeClr val="accent1"/>
                </a:solidFill>
                <a:latin typeface="Open Sans"/>
                <a:ea typeface="Open Sans"/>
                <a:cs typeface="Open Sans"/>
                <a:sym typeface="Open Sans"/>
              </a:rPr>
              <a:t>About weekday</a:t>
            </a:r>
            <a:endParaRPr sz="1800" b="1">
              <a:solidFill>
                <a:schemeClr val="accent1"/>
              </a:solidFill>
              <a:latin typeface="Open Sans"/>
              <a:ea typeface="Open Sans"/>
              <a:cs typeface="Open Sans"/>
              <a:sym typeface="Open Sans"/>
            </a:endParaRPr>
          </a:p>
        </p:txBody>
      </p:sp>
      <p:pic>
        <p:nvPicPr>
          <p:cNvPr id="125" name="Google Shape;125;p20"/>
          <p:cNvPicPr preferRelativeResize="0"/>
          <p:nvPr/>
        </p:nvPicPr>
        <p:blipFill>
          <a:blip r:embed="rId4">
            <a:alphaModFix/>
          </a:blip>
          <a:stretch>
            <a:fillRect/>
          </a:stretch>
        </p:blipFill>
        <p:spPr>
          <a:xfrm>
            <a:off x="5550129" y="152400"/>
            <a:ext cx="3189546" cy="4493351"/>
          </a:xfrm>
          <a:prstGeom prst="rect">
            <a:avLst/>
          </a:prstGeom>
          <a:noFill/>
          <a:ln>
            <a:noFill/>
          </a:ln>
        </p:spPr>
      </p:pic>
    </p:spTree>
    <p:extLst>
      <p:ext uri="{BB962C8B-B14F-4D97-AF65-F5344CB8AC3E}">
        <p14:creationId xmlns:p14="http://schemas.microsoft.com/office/powerpoint/2010/main" val="85917915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TotalTime>
  <Words>953</Words>
  <Application>Microsoft Office PowerPoint</Application>
  <PresentationFormat>On-screen Show (16:9)</PresentationFormat>
  <Paragraphs>62</Paragraphs>
  <Slides>16</Slides>
  <Notes>16</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Open Sans</vt:lpstr>
      <vt:lpstr>Montserrat</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Huy</cp:lastModifiedBy>
  <cp:revision>6</cp:revision>
  <dcterms:modified xsi:type="dcterms:W3CDTF">2022-09-23T20:35:34Z</dcterms:modified>
</cp:coreProperties>
</file>