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7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D9730A-CC91-481B-9D27-7425EAD9781D}">
  <a:tblStyle styleId="{7ED9730A-CC91-481B-9D27-7425EAD978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5d01b773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5d01b773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5d01b773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5d01b773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5d01b773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5d01b773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5d01b7735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5d01b773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5d01b7735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5d01b773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414c2f9ae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414c2f9a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5d01b7735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5d01b773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5d01b7735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5d01b7735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5d01b7735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5d01b773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55d01b773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55d01b773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414c2f9a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414c2f9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6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414c2f9a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5414c2f9a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414c2f9a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5414c2f9a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414c2f9a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414c2f9a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414c2f9a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414c2f9a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40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414c2f9a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414c2f9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414c2f9a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414c2f9a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414c2f9a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414c2f9a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5d01b773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5d01b773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5d01b773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5d01b77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5d01b773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55d01b77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7850" y="2171825"/>
            <a:ext cx="725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Google Data Analytics Capstone Challenge 2</a:t>
            </a:r>
            <a:endParaRPr sz="1800">
              <a:latin typeface="Open Sans"/>
              <a:ea typeface="Open Sans"/>
              <a:cs typeface="Open Sans"/>
              <a:sym typeface="Open Sans"/>
            </a:endParaRPr>
          </a:p>
        </p:txBody>
      </p:sp>
      <p:sp>
        <p:nvSpPr>
          <p:cNvPr id="55" name="Google Shape;55;p13"/>
          <p:cNvSpPr txBox="1"/>
          <p:nvPr/>
        </p:nvSpPr>
        <p:spPr>
          <a:xfrm>
            <a:off x="907850" y="1577075"/>
            <a:ext cx="7399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dirty="0">
                <a:solidFill>
                  <a:schemeClr val="accent1"/>
                </a:solidFill>
                <a:latin typeface="Open Sans"/>
                <a:ea typeface="Open Sans"/>
                <a:cs typeface="Open Sans"/>
                <a:sym typeface="Open Sans"/>
              </a:rPr>
              <a:t>Bellabeat health-focused behavior analysis</a:t>
            </a:r>
            <a:endParaRPr sz="2600" b="1" dirty="0">
              <a:solidFill>
                <a:schemeClr val="accent1"/>
              </a:solidFill>
              <a:latin typeface="Open Sans"/>
              <a:ea typeface="Open Sans"/>
              <a:cs typeface="Open Sans"/>
              <a:sym typeface="Open Sans"/>
            </a:endParaRPr>
          </a:p>
        </p:txBody>
      </p:sp>
      <p:sp>
        <p:nvSpPr>
          <p:cNvPr id="56" name="Google Shape;56;p13"/>
          <p:cNvSpPr/>
          <p:nvPr/>
        </p:nvSpPr>
        <p:spPr>
          <a:xfrm>
            <a:off x="1020225" y="3335400"/>
            <a:ext cx="951000" cy="35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907850" y="2676650"/>
            <a:ext cx="591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latin typeface="Open Sans"/>
                <a:ea typeface="Open Sans"/>
                <a:cs typeface="Open Sans"/>
                <a:sym typeface="Open Sans"/>
              </a:rPr>
              <a:t>Presented by: </a:t>
            </a:r>
            <a:r>
              <a:rPr lang="en" sz="1200" i="1">
                <a:latin typeface="Open Sans"/>
                <a:ea typeface="Open Sans"/>
                <a:cs typeface="Open Sans"/>
                <a:sym typeface="Open Sans"/>
              </a:rPr>
              <a:t>Quang Huy Vu</a:t>
            </a:r>
            <a:endParaRPr sz="1200" i="1">
              <a:latin typeface="Open Sans"/>
              <a:ea typeface="Open Sans"/>
              <a:cs typeface="Open Sans"/>
              <a:sym typeface="Open Sans"/>
            </a:endParaRPr>
          </a:p>
          <a:p>
            <a:pPr marL="0" lvl="0" indent="0" algn="l" rtl="0">
              <a:spcBef>
                <a:spcPts val="0"/>
              </a:spcBef>
              <a:spcAft>
                <a:spcPts val="0"/>
              </a:spcAft>
              <a:buNone/>
            </a:pPr>
            <a:r>
              <a:rPr lang="en" sz="1200" b="1" i="1">
                <a:latin typeface="Open Sans"/>
                <a:ea typeface="Open Sans"/>
                <a:cs typeface="Open Sans"/>
                <a:sym typeface="Open Sans"/>
              </a:rPr>
              <a:t>Data:</a:t>
            </a:r>
            <a:r>
              <a:rPr lang="en" sz="1200" i="1">
                <a:latin typeface="Open Sans"/>
                <a:ea typeface="Open Sans"/>
                <a:cs typeface="Open Sans"/>
                <a:sym typeface="Open Sans"/>
              </a:rPr>
              <a:t> from April 12th 2021 to May 12th 2021</a:t>
            </a:r>
            <a:endParaRPr sz="1200" i="1">
              <a:latin typeface="Open Sans"/>
              <a:ea typeface="Open Sans"/>
              <a:cs typeface="Open Sans"/>
              <a:sym typeface="Open Sans"/>
            </a:endParaRPr>
          </a:p>
        </p:txBody>
      </p:sp>
      <p:sp>
        <p:nvSpPr>
          <p:cNvPr id="58" name="Google Shape;58;p13"/>
          <p:cNvSpPr/>
          <p:nvPr/>
        </p:nvSpPr>
        <p:spPr>
          <a:xfrm rot="-5400000">
            <a:off x="-2567125" y="2549900"/>
            <a:ext cx="5152800" cy="52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Hourly steps and hourly calories</a:t>
            </a:r>
            <a:endParaRPr sz="1800" b="1">
              <a:solidFill>
                <a:schemeClr val="accent1"/>
              </a:solidFill>
              <a:latin typeface="Open Sans"/>
              <a:ea typeface="Open Sans"/>
              <a:cs typeface="Open Sans"/>
              <a:sym typeface="Open Sans"/>
            </a:endParaRPr>
          </a:p>
        </p:txBody>
      </p:sp>
      <p:sp>
        <p:nvSpPr>
          <p:cNvPr id="148" name="Google Shape;148;p21"/>
          <p:cNvSpPr txBox="1"/>
          <p:nvPr/>
        </p:nvSpPr>
        <p:spPr>
          <a:xfrm>
            <a:off x="235225" y="2299250"/>
            <a:ext cx="4117200" cy="554100"/>
          </a:xfrm>
          <a:prstGeom prst="rect">
            <a:avLst/>
          </a:prstGeom>
          <a:noFill/>
          <a:ln>
            <a:noFill/>
          </a:ln>
        </p:spPr>
        <p:txBody>
          <a:bodyPr spcFirstLastPara="1" wrap="square" lIns="91425" tIns="91425" rIns="91425" bIns="91425" anchor="t" anchorCtr="0">
            <a:spAutoFit/>
          </a:bodyPr>
          <a:lstStyle/>
          <a:p>
            <a:pPr marL="342900" lvl="0" indent="-304800" algn="just" rtl="0">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When considered on an hourly basis, steps taken and calories burnt are almost perfectly correlated.</a:t>
            </a:r>
            <a:endParaRPr sz="1200">
              <a:solidFill>
                <a:schemeClr val="dk1"/>
              </a:solidFill>
              <a:latin typeface="Open Sans"/>
              <a:ea typeface="Open Sans"/>
              <a:cs typeface="Open Sans"/>
              <a:sym typeface="Open Sans"/>
            </a:endParaRPr>
          </a:p>
        </p:txBody>
      </p:sp>
      <p:pic>
        <p:nvPicPr>
          <p:cNvPr id="149" name="Google Shape;149;p21"/>
          <p:cNvPicPr preferRelativeResize="0"/>
          <p:nvPr/>
        </p:nvPicPr>
        <p:blipFill>
          <a:blip r:embed="rId3">
            <a:alphaModFix/>
          </a:blip>
          <a:stretch>
            <a:fillRect/>
          </a:stretch>
        </p:blipFill>
        <p:spPr>
          <a:xfrm>
            <a:off x="4352425" y="1598025"/>
            <a:ext cx="4639175" cy="2863034"/>
          </a:xfrm>
          <a:prstGeom prst="rect">
            <a:avLst/>
          </a:prstGeom>
          <a:noFill/>
          <a:ln>
            <a:noFill/>
          </a:ln>
        </p:spPr>
      </p:pic>
      <p:sp>
        <p:nvSpPr>
          <p:cNvPr id="150" name="Google Shape;150;p21"/>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Hourly steps and hourly calories burnt throughout the day</a:t>
            </a:r>
            <a:endParaRPr sz="1800" b="1">
              <a:solidFill>
                <a:schemeClr val="accent1"/>
              </a:solidFill>
              <a:latin typeface="Open Sans"/>
              <a:ea typeface="Open Sans"/>
              <a:cs typeface="Open Sans"/>
              <a:sym typeface="Open Sans"/>
            </a:endParaRPr>
          </a:p>
        </p:txBody>
      </p:sp>
      <p:sp>
        <p:nvSpPr>
          <p:cNvPr id="157" name="Google Shape;157;p22"/>
          <p:cNvSpPr txBox="1"/>
          <p:nvPr/>
        </p:nvSpPr>
        <p:spPr>
          <a:xfrm>
            <a:off x="235225" y="1866524"/>
            <a:ext cx="4117200" cy="13647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Step count peaks at:</a:t>
            </a:r>
            <a:endParaRPr sz="1200">
              <a:solidFill>
                <a:schemeClr val="dk1"/>
              </a:solidFill>
            </a:endParaRPr>
          </a:p>
          <a:p>
            <a:pPr marL="571500" lvl="1" indent="-190500" algn="just" rtl="0">
              <a:spcBef>
                <a:spcPts val="1000"/>
              </a:spcBef>
              <a:spcAft>
                <a:spcPts val="0"/>
              </a:spcAft>
              <a:buClr>
                <a:schemeClr val="dk1"/>
              </a:buClr>
              <a:buSzPts val="1200"/>
              <a:buFont typeface="Open Sans"/>
              <a:buChar char="○"/>
            </a:pPr>
            <a:r>
              <a:rPr lang="en" sz="1200">
                <a:solidFill>
                  <a:schemeClr val="dk1"/>
                </a:solidFill>
              </a:rPr>
              <a:t>12 PM to 2 PM which is lunch time and refreshment for afternoon shift.</a:t>
            </a:r>
            <a:endParaRPr sz="1200">
              <a:solidFill>
                <a:schemeClr val="dk1"/>
              </a:solidFill>
            </a:endParaRPr>
          </a:p>
          <a:p>
            <a:pPr marL="571500" lvl="1" indent="-190500" algn="just" rtl="0">
              <a:spcBef>
                <a:spcPts val="1000"/>
              </a:spcBef>
              <a:spcAft>
                <a:spcPts val="0"/>
              </a:spcAft>
              <a:buClr>
                <a:schemeClr val="dk1"/>
              </a:buClr>
              <a:buSzPts val="1200"/>
              <a:buFont typeface="Open Sans"/>
              <a:buChar char="○"/>
            </a:pPr>
            <a:r>
              <a:rPr lang="en" sz="1200">
                <a:solidFill>
                  <a:schemeClr val="dk1"/>
                </a:solidFill>
              </a:rPr>
              <a:t>5 PM - 7 PM which is after-work exercise sessions. </a:t>
            </a:r>
            <a:endParaRPr sz="1200">
              <a:solidFill>
                <a:schemeClr val="dk1"/>
              </a:solidFill>
            </a:endParaRPr>
          </a:p>
        </p:txBody>
      </p:sp>
      <p:pic>
        <p:nvPicPr>
          <p:cNvPr id="158" name="Google Shape;158;p22"/>
          <p:cNvPicPr preferRelativeResize="0"/>
          <p:nvPr/>
        </p:nvPicPr>
        <p:blipFill>
          <a:blip r:embed="rId3">
            <a:alphaModFix/>
          </a:blip>
          <a:stretch>
            <a:fillRect/>
          </a:stretch>
        </p:blipFill>
        <p:spPr>
          <a:xfrm>
            <a:off x="4504825" y="1598025"/>
            <a:ext cx="4486774" cy="2768981"/>
          </a:xfrm>
          <a:prstGeom prst="rect">
            <a:avLst/>
          </a:prstGeom>
          <a:noFill/>
          <a:ln>
            <a:noFill/>
          </a:ln>
        </p:spPr>
      </p:pic>
      <p:sp>
        <p:nvSpPr>
          <p:cNvPr id="159" name="Google Shape;159;p22"/>
          <p:cNvSpPr txBox="1"/>
          <p:nvPr/>
        </p:nvSpPr>
        <p:spPr>
          <a:xfrm>
            <a:off x="235225" y="3231225"/>
            <a:ext cx="4284600" cy="923400"/>
          </a:xfrm>
          <a:prstGeom prst="rect">
            <a:avLst/>
          </a:prstGeom>
          <a:noFill/>
          <a:ln>
            <a:noFill/>
          </a:ln>
        </p:spPr>
        <p:txBody>
          <a:bodyPr spcFirstLastPara="1" wrap="square" lIns="91425" tIns="91425" rIns="91425" bIns="91425" anchor="t" anchorCtr="0">
            <a:spAutoFit/>
          </a:bodyPr>
          <a:lstStyle/>
          <a:p>
            <a:pPr marL="342900" lvl="0" indent="-304800" algn="just" rtl="0">
              <a:spcBef>
                <a:spcPts val="1000"/>
              </a:spcBef>
              <a:spcAft>
                <a:spcPts val="0"/>
              </a:spcAft>
              <a:buClr>
                <a:schemeClr val="dk1"/>
              </a:buClr>
              <a:buSzPts val="1200"/>
              <a:buChar char="●"/>
            </a:pPr>
            <a:r>
              <a:rPr lang="en" sz="1200">
                <a:solidFill>
                  <a:schemeClr val="dk1"/>
                </a:solidFill>
              </a:rPr>
              <a:t>During 12 AM to 5 AM, calories burnt peaks during the sleep with barely any amount of steps taken. This is due to the calories burnt by the organs of the body while people sleep. </a:t>
            </a:r>
            <a:endParaRPr/>
          </a:p>
        </p:txBody>
      </p:sp>
      <p:sp>
        <p:nvSpPr>
          <p:cNvPr id="160" name="Google Shape;160;p22"/>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Daily steps and daily sleep time</a:t>
            </a:r>
            <a:endParaRPr sz="1800" b="1">
              <a:solidFill>
                <a:schemeClr val="accent1"/>
              </a:solidFill>
              <a:latin typeface="Open Sans"/>
              <a:ea typeface="Open Sans"/>
              <a:cs typeface="Open Sans"/>
              <a:sym typeface="Open Sans"/>
            </a:endParaRPr>
          </a:p>
        </p:txBody>
      </p:sp>
      <p:sp>
        <p:nvSpPr>
          <p:cNvPr id="167" name="Google Shape;167;p23"/>
          <p:cNvSpPr txBox="1"/>
          <p:nvPr/>
        </p:nvSpPr>
        <p:spPr>
          <a:xfrm>
            <a:off x="235225" y="2299250"/>
            <a:ext cx="4117200" cy="1051800"/>
          </a:xfrm>
          <a:prstGeom prst="rect">
            <a:avLst/>
          </a:prstGeom>
          <a:noFill/>
          <a:ln>
            <a:noFill/>
          </a:ln>
        </p:spPr>
        <p:txBody>
          <a:bodyPr spcFirstLastPara="1" wrap="square" lIns="91425" tIns="91425" rIns="91425" bIns="91425" anchor="t" anchorCtr="0">
            <a:spAutoFit/>
          </a:bodyPr>
          <a:lstStyle/>
          <a:p>
            <a:pPr marL="342900" lvl="0" indent="-304800" algn="just" rtl="0">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Daily steps metric have a relatively low negative correlation to daily sleep time. </a:t>
            </a:r>
            <a:endParaRPr sz="1200">
              <a:solidFill>
                <a:schemeClr val="dk1"/>
              </a:solidFill>
              <a:latin typeface="Open Sans"/>
              <a:ea typeface="Open Sans"/>
              <a:cs typeface="Open Sans"/>
              <a:sym typeface="Open Sans"/>
            </a:endParaRPr>
          </a:p>
          <a:p>
            <a:pPr marL="342900" lvl="0" indent="-304800" algn="just" rtl="0">
              <a:lnSpc>
                <a:spcPct val="100000"/>
              </a:lnSpc>
              <a:spcBef>
                <a:spcPts val="1000"/>
              </a:spcBef>
              <a:spcAft>
                <a:spcPts val="1000"/>
              </a:spcAft>
              <a:buClr>
                <a:schemeClr val="dk1"/>
              </a:buClr>
              <a:buSzPts val="1200"/>
              <a:buFont typeface="Open Sans"/>
              <a:buChar char="●"/>
            </a:pPr>
            <a:r>
              <a:rPr lang="en" sz="1200">
                <a:solidFill>
                  <a:schemeClr val="dk1"/>
                </a:solidFill>
                <a:latin typeface="Open Sans"/>
                <a:ea typeface="Open Sans"/>
                <a:cs typeface="Open Sans"/>
                <a:sym typeface="Open Sans"/>
              </a:rPr>
              <a:t>The more steps taken, the less time users have to sleep. </a:t>
            </a:r>
            <a:endParaRPr sz="1200">
              <a:solidFill>
                <a:schemeClr val="dk1"/>
              </a:solidFill>
              <a:latin typeface="Open Sans"/>
              <a:ea typeface="Open Sans"/>
              <a:cs typeface="Open Sans"/>
              <a:sym typeface="Open Sans"/>
            </a:endParaRPr>
          </a:p>
        </p:txBody>
      </p:sp>
      <p:pic>
        <p:nvPicPr>
          <p:cNvPr id="168" name="Google Shape;168;p23"/>
          <p:cNvPicPr preferRelativeResize="0"/>
          <p:nvPr/>
        </p:nvPicPr>
        <p:blipFill>
          <a:blip r:embed="rId3">
            <a:alphaModFix/>
          </a:blip>
          <a:stretch>
            <a:fillRect/>
          </a:stretch>
        </p:blipFill>
        <p:spPr>
          <a:xfrm>
            <a:off x="4504825" y="1598025"/>
            <a:ext cx="4486774" cy="2768981"/>
          </a:xfrm>
          <a:prstGeom prst="rect">
            <a:avLst/>
          </a:prstGeom>
          <a:noFill/>
          <a:ln>
            <a:noFill/>
          </a:ln>
        </p:spPr>
      </p:pic>
      <p:sp>
        <p:nvSpPr>
          <p:cNvPr id="169" name="Google Shape;169;p23"/>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Average sleep time</a:t>
            </a:r>
            <a:endParaRPr sz="1800" b="1">
              <a:solidFill>
                <a:schemeClr val="accent1"/>
              </a:solidFill>
              <a:latin typeface="Open Sans"/>
              <a:ea typeface="Open Sans"/>
              <a:cs typeface="Open Sans"/>
              <a:sym typeface="Open Sans"/>
            </a:endParaRPr>
          </a:p>
        </p:txBody>
      </p:sp>
      <p:sp>
        <p:nvSpPr>
          <p:cNvPr id="176" name="Google Shape;176;p24"/>
          <p:cNvSpPr txBox="1"/>
          <p:nvPr/>
        </p:nvSpPr>
        <p:spPr>
          <a:xfrm>
            <a:off x="235225" y="2299250"/>
            <a:ext cx="4117200" cy="554100"/>
          </a:xfrm>
          <a:prstGeom prst="rect">
            <a:avLst/>
          </a:prstGeom>
          <a:noFill/>
          <a:ln>
            <a:noFill/>
          </a:ln>
        </p:spPr>
        <p:txBody>
          <a:bodyPr spcFirstLastPara="1" wrap="square" lIns="91425" tIns="91425" rIns="91425" bIns="91425" anchor="t" anchorCtr="0">
            <a:spAutoFit/>
          </a:bodyPr>
          <a:lstStyle/>
          <a:p>
            <a:pPr marL="342900" lvl="0" indent="-304800" algn="just" rtl="0">
              <a:lnSpc>
                <a:spcPct val="100000"/>
              </a:lnSpc>
              <a:spcBef>
                <a:spcPts val="1000"/>
              </a:spcBef>
              <a:spcAft>
                <a:spcPts val="1000"/>
              </a:spcAft>
              <a:buClr>
                <a:schemeClr val="dk1"/>
              </a:buClr>
              <a:buSzPts val="1200"/>
              <a:buFont typeface="Open Sans"/>
              <a:buChar char="●"/>
            </a:pPr>
            <a:r>
              <a:rPr lang="en" sz="1200">
                <a:solidFill>
                  <a:schemeClr val="dk1"/>
                </a:solidFill>
                <a:latin typeface="Open Sans"/>
                <a:ea typeface="Open Sans"/>
                <a:cs typeface="Open Sans"/>
                <a:sym typeface="Open Sans"/>
              </a:rPr>
              <a:t>Most users have less sleep time than the standard of 8 hours sleep time (480 mins)</a:t>
            </a:r>
            <a:endParaRPr sz="1200">
              <a:solidFill>
                <a:schemeClr val="dk1"/>
              </a:solidFill>
              <a:latin typeface="Open Sans"/>
              <a:ea typeface="Open Sans"/>
              <a:cs typeface="Open Sans"/>
              <a:sym typeface="Open Sans"/>
            </a:endParaRPr>
          </a:p>
        </p:txBody>
      </p:sp>
      <p:pic>
        <p:nvPicPr>
          <p:cNvPr id="177" name="Google Shape;177;p24"/>
          <p:cNvPicPr preferRelativeResize="0"/>
          <p:nvPr/>
        </p:nvPicPr>
        <p:blipFill>
          <a:blip r:embed="rId3">
            <a:alphaModFix/>
          </a:blip>
          <a:stretch>
            <a:fillRect/>
          </a:stretch>
        </p:blipFill>
        <p:spPr>
          <a:xfrm>
            <a:off x="4504825" y="1598025"/>
            <a:ext cx="4486774" cy="2768981"/>
          </a:xfrm>
          <a:prstGeom prst="rect">
            <a:avLst/>
          </a:prstGeom>
          <a:noFill/>
          <a:ln>
            <a:noFill/>
          </a:ln>
        </p:spPr>
      </p:pic>
      <p:sp>
        <p:nvSpPr>
          <p:cNvPr id="178" name="Google Shape;178;p24"/>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txBox="1"/>
          <p:nvPr/>
        </p:nvSpPr>
        <p:spPr>
          <a:xfrm>
            <a:off x="235225" y="1088150"/>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Customer segments</a:t>
            </a:r>
            <a:endParaRPr sz="1800" b="1">
              <a:solidFill>
                <a:schemeClr val="accent1"/>
              </a:solidFill>
              <a:latin typeface="Open Sans"/>
              <a:ea typeface="Open Sans"/>
              <a:cs typeface="Open Sans"/>
              <a:sym typeface="Open Sans"/>
            </a:endParaRPr>
          </a:p>
        </p:txBody>
      </p:sp>
      <p:pic>
        <p:nvPicPr>
          <p:cNvPr id="185" name="Google Shape;185;p25"/>
          <p:cNvPicPr preferRelativeResize="0"/>
          <p:nvPr/>
        </p:nvPicPr>
        <p:blipFill>
          <a:blip r:embed="rId3">
            <a:alphaModFix/>
          </a:blip>
          <a:stretch>
            <a:fillRect/>
          </a:stretch>
        </p:blipFill>
        <p:spPr>
          <a:xfrm>
            <a:off x="4504825" y="1293225"/>
            <a:ext cx="4486774" cy="2768981"/>
          </a:xfrm>
          <a:prstGeom prst="rect">
            <a:avLst/>
          </a:prstGeom>
          <a:noFill/>
          <a:ln>
            <a:noFill/>
          </a:ln>
        </p:spPr>
      </p:pic>
      <p:sp>
        <p:nvSpPr>
          <p:cNvPr id="186" name="Google Shape;186;p25"/>
          <p:cNvSpPr txBox="1"/>
          <p:nvPr/>
        </p:nvSpPr>
        <p:spPr>
          <a:xfrm>
            <a:off x="235225" y="1746512"/>
            <a:ext cx="4117200" cy="18624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There are 3 customer segments</a:t>
            </a:r>
            <a:endParaRPr sz="1200">
              <a:solidFill>
                <a:schemeClr val="dk1"/>
              </a:solidFill>
            </a:endParaRPr>
          </a:p>
          <a:p>
            <a:pPr marL="571500" lvl="1" indent="-190500" algn="just" rtl="0">
              <a:spcBef>
                <a:spcPts val="1000"/>
              </a:spcBef>
              <a:spcAft>
                <a:spcPts val="0"/>
              </a:spcAft>
              <a:buClr>
                <a:schemeClr val="dk1"/>
              </a:buClr>
              <a:buSzPts val="1200"/>
              <a:buFont typeface="Open Sans"/>
              <a:buChar char="○"/>
            </a:pPr>
            <a:r>
              <a:rPr lang="en" sz="1200">
                <a:solidFill>
                  <a:schemeClr val="dk1"/>
                </a:solidFill>
              </a:rPr>
              <a:t>50% are high-use users: use more than ⅔ of the total days encountered. </a:t>
            </a:r>
            <a:endParaRPr sz="1200">
              <a:solidFill>
                <a:schemeClr val="dk1"/>
              </a:solidFill>
            </a:endParaRPr>
          </a:p>
          <a:p>
            <a:pPr marL="571500" lvl="1" indent="-190500" algn="just" rtl="0">
              <a:spcBef>
                <a:spcPts val="1000"/>
              </a:spcBef>
              <a:spcAft>
                <a:spcPts val="0"/>
              </a:spcAft>
              <a:buClr>
                <a:schemeClr val="dk1"/>
              </a:buClr>
              <a:buSzPts val="1200"/>
              <a:buChar char="○"/>
            </a:pPr>
            <a:r>
              <a:rPr lang="en" sz="1200">
                <a:solidFill>
                  <a:schemeClr val="dk1"/>
                </a:solidFill>
              </a:rPr>
              <a:t>12% are medium-use users: use between ⅓ and ⅔ of the total days encountered. </a:t>
            </a:r>
            <a:endParaRPr sz="1200">
              <a:solidFill>
                <a:schemeClr val="dk1"/>
              </a:solidFill>
            </a:endParaRPr>
          </a:p>
          <a:p>
            <a:pPr marL="571500" lvl="1" indent="-190500" algn="just" rtl="0">
              <a:spcBef>
                <a:spcPts val="1000"/>
              </a:spcBef>
              <a:spcAft>
                <a:spcPts val="0"/>
              </a:spcAft>
              <a:buClr>
                <a:schemeClr val="dk1"/>
              </a:buClr>
              <a:buSzPts val="1200"/>
              <a:buChar char="○"/>
            </a:pPr>
            <a:r>
              <a:rPr lang="en" sz="1200">
                <a:solidFill>
                  <a:schemeClr val="dk1"/>
                </a:solidFill>
              </a:rPr>
              <a:t>38% are low-use users: use less than ⅓ of the total days encountered. </a:t>
            </a:r>
            <a:endParaRPr sz="1200">
              <a:solidFill>
                <a:schemeClr val="dk1"/>
              </a:solidFill>
            </a:endParaRPr>
          </a:p>
        </p:txBody>
      </p:sp>
      <p:sp>
        <p:nvSpPr>
          <p:cNvPr id="187" name="Google Shape;187;p25"/>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6"/>
          <p:cNvPicPr preferRelativeResize="0"/>
          <p:nvPr/>
        </p:nvPicPr>
        <p:blipFill>
          <a:blip r:embed="rId3">
            <a:alphaModFix/>
          </a:blip>
          <a:stretch>
            <a:fillRect/>
          </a:stretch>
        </p:blipFill>
        <p:spPr>
          <a:xfrm>
            <a:off x="4446250" y="1247425"/>
            <a:ext cx="4335426" cy="2675575"/>
          </a:xfrm>
          <a:prstGeom prst="rect">
            <a:avLst/>
          </a:prstGeom>
          <a:noFill/>
          <a:ln>
            <a:noFill/>
          </a:ln>
        </p:spPr>
      </p:pic>
      <p:sp>
        <p:nvSpPr>
          <p:cNvPr id="194" name="Google Shape;194;p26"/>
          <p:cNvSpPr txBox="1"/>
          <p:nvPr/>
        </p:nvSpPr>
        <p:spPr>
          <a:xfrm>
            <a:off x="235225" y="1988287"/>
            <a:ext cx="4117200" cy="5541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Overall, all users tend to wear the devices more than half of the day (90-95%).</a:t>
            </a:r>
            <a:endParaRPr sz="1200">
              <a:solidFill>
                <a:schemeClr val="dk1"/>
              </a:solidFill>
            </a:endParaRPr>
          </a:p>
        </p:txBody>
      </p:sp>
      <p:sp>
        <p:nvSpPr>
          <p:cNvPr id="195" name="Google Shape;195;p26"/>
          <p:cNvSpPr txBox="1"/>
          <p:nvPr/>
        </p:nvSpPr>
        <p:spPr>
          <a:xfrm>
            <a:off x="235225" y="1329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Time worn per day</a:t>
            </a:r>
            <a:endParaRPr sz="1800" b="1">
              <a:solidFill>
                <a:schemeClr val="accent1"/>
              </a:solidFill>
              <a:latin typeface="Open Sans"/>
              <a:ea typeface="Open Sans"/>
              <a:cs typeface="Open Sans"/>
              <a:sym typeface="Open Sans"/>
            </a:endParaRPr>
          </a:p>
        </p:txBody>
      </p:sp>
      <p:sp>
        <p:nvSpPr>
          <p:cNvPr id="196" name="Google Shape;196;p26"/>
          <p:cNvSpPr txBox="1"/>
          <p:nvPr/>
        </p:nvSpPr>
        <p:spPr>
          <a:xfrm>
            <a:off x="235225" y="2495550"/>
            <a:ext cx="4117200" cy="738900"/>
          </a:xfrm>
          <a:prstGeom prst="rect">
            <a:avLst/>
          </a:prstGeom>
          <a:noFill/>
          <a:ln>
            <a:noFill/>
          </a:ln>
        </p:spPr>
        <p:txBody>
          <a:bodyPr spcFirstLastPara="1" wrap="square" lIns="91425" tIns="91425" rIns="91425" bIns="91425" anchor="t" anchorCtr="0">
            <a:spAutoFit/>
          </a:bodyPr>
          <a:lstStyle/>
          <a:p>
            <a:pPr marL="342900" lvl="0" indent="-304800" algn="just" rtl="0">
              <a:spcBef>
                <a:spcPts val="1000"/>
              </a:spcBef>
              <a:spcAft>
                <a:spcPts val="0"/>
              </a:spcAft>
              <a:buClr>
                <a:schemeClr val="dk1"/>
              </a:buClr>
              <a:buSzPts val="1200"/>
              <a:buChar char="●"/>
            </a:pPr>
            <a:r>
              <a:rPr lang="en" sz="1200">
                <a:solidFill>
                  <a:schemeClr val="dk1"/>
                </a:solidFill>
              </a:rPr>
              <a:t>Low-use users tend to have less tendency to wear the devices more than half of the day compared to the other two user groups.</a:t>
            </a:r>
            <a:endParaRPr/>
          </a:p>
        </p:txBody>
      </p:sp>
      <p:sp>
        <p:nvSpPr>
          <p:cNvPr id="197" name="Google Shape;197;p26"/>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txBox="1"/>
          <p:nvPr/>
        </p:nvSpPr>
        <p:spPr>
          <a:xfrm>
            <a:off x="235225" y="1912087"/>
            <a:ext cx="4117200" cy="7389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High-use users have higher step counts compared to other groups, plus their calories stays at average amount.</a:t>
            </a:r>
            <a:endParaRPr sz="1200">
              <a:solidFill>
                <a:schemeClr val="dk1"/>
              </a:solidFill>
            </a:endParaRPr>
          </a:p>
        </p:txBody>
      </p:sp>
      <p:sp>
        <p:nvSpPr>
          <p:cNvPr id="204" name="Google Shape;204;p27"/>
          <p:cNvSpPr txBox="1"/>
          <p:nvPr/>
        </p:nvSpPr>
        <p:spPr>
          <a:xfrm>
            <a:off x="235225" y="986300"/>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Metrics across all segments</a:t>
            </a:r>
            <a:endParaRPr sz="1800" b="1">
              <a:solidFill>
                <a:schemeClr val="accent1"/>
              </a:solidFill>
              <a:latin typeface="Open Sans"/>
              <a:ea typeface="Open Sans"/>
              <a:cs typeface="Open Sans"/>
              <a:sym typeface="Open Sans"/>
            </a:endParaRPr>
          </a:p>
        </p:txBody>
      </p:sp>
      <p:sp>
        <p:nvSpPr>
          <p:cNvPr id="205" name="Google Shape;205;p27"/>
          <p:cNvSpPr txBox="1"/>
          <p:nvPr/>
        </p:nvSpPr>
        <p:spPr>
          <a:xfrm>
            <a:off x="235225" y="2650987"/>
            <a:ext cx="4117200" cy="7389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dirty="0">
                <a:solidFill>
                  <a:schemeClr val="dk1"/>
                </a:solidFill>
              </a:rPr>
              <a:t>Low-use users have higher calories burnt while getting less sleep time compared to average sleep time of all segments.</a:t>
            </a:r>
            <a:endParaRPr sz="1200" dirty="0">
              <a:solidFill>
                <a:schemeClr val="dk1"/>
              </a:solidFill>
            </a:endParaRPr>
          </a:p>
        </p:txBody>
      </p:sp>
      <p:sp>
        <p:nvSpPr>
          <p:cNvPr id="206" name="Google Shape;206;p27"/>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pic>
        <p:nvPicPr>
          <p:cNvPr id="207" name="Google Shape;207;p27"/>
          <p:cNvPicPr preferRelativeResize="0"/>
          <p:nvPr/>
        </p:nvPicPr>
        <p:blipFill>
          <a:blip r:embed="rId3">
            <a:alphaModFix/>
          </a:blip>
          <a:stretch>
            <a:fillRect/>
          </a:stretch>
        </p:blipFill>
        <p:spPr>
          <a:xfrm>
            <a:off x="4504825" y="1600400"/>
            <a:ext cx="4486774" cy="27689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txBox="1"/>
          <p:nvPr/>
        </p:nvSpPr>
        <p:spPr>
          <a:xfrm>
            <a:off x="235225" y="1912087"/>
            <a:ext cx="4117200" cy="5541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Low-use users have more time spent on sedentary activities.</a:t>
            </a:r>
            <a:endParaRPr sz="1200">
              <a:solidFill>
                <a:schemeClr val="dk1"/>
              </a:solidFill>
            </a:endParaRPr>
          </a:p>
        </p:txBody>
      </p:sp>
      <p:sp>
        <p:nvSpPr>
          <p:cNvPr id="214" name="Google Shape;214;p28"/>
          <p:cNvSpPr txBox="1"/>
          <p:nvPr/>
        </p:nvSpPr>
        <p:spPr>
          <a:xfrm>
            <a:off x="235225" y="986300"/>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Percentage of usage time per day</a:t>
            </a:r>
            <a:endParaRPr sz="1800" b="1">
              <a:solidFill>
                <a:schemeClr val="accent1"/>
              </a:solidFill>
              <a:latin typeface="Open Sans"/>
              <a:ea typeface="Open Sans"/>
              <a:cs typeface="Open Sans"/>
              <a:sym typeface="Open Sans"/>
            </a:endParaRPr>
          </a:p>
        </p:txBody>
      </p:sp>
      <p:sp>
        <p:nvSpPr>
          <p:cNvPr id="215" name="Google Shape;215;p28"/>
          <p:cNvSpPr txBox="1"/>
          <p:nvPr/>
        </p:nvSpPr>
        <p:spPr>
          <a:xfrm>
            <a:off x="235225" y="2466187"/>
            <a:ext cx="4117200" cy="7389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Low-use users have less untracked time compared to the average, which can be used to leverage more usage in this group. </a:t>
            </a:r>
            <a:endParaRPr sz="1200">
              <a:solidFill>
                <a:schemeClr val="dk1"/>
              </a:solidFill>
            </a:endParaRPr>
          </a:p>
        </p:txBody>
      </p:sp>
      <p:sp>
        <p:nvSpPr>
          <p:cNvPr id="216" name="Google Shape;216;p28"/>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pic>
        <p:nvPicPr>
          <p:cNvPr id="217" name="Google Shape;217;p28"/>
          <p:cNvPicPr preferRelativeResize="0"/>
          <p:nvPr/>
        </p:nvPicPr>
        <p:blipFill>
          <a:blip r:embed="rId3">
            <a:alphaModFix/>
          </a:blip>
          <a:stretch>
            <a:fillRect/>
          </a:stretch>
        </p:blipFill>
        <p:spPr>
          <a:xfrm>
            <a:off x="4504825" y="1600400"/>
            <a:ext cx="4486774" cy="27689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txBox="1"/>
          <p:nvPr/>
        </p:nvSpPr>
        <p:spPr>
          <a:xfrm>
            <a:off x="276100" y="729000"/>
            <a:ext cx="769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Bellabeat’s key selling point</a:t>
            </a:r>
            <a:endParaRPr sz="1800" b="1">
              <a:solidFill>
                <a:schemeClr val="accent1"/>
              </a:solidFill>
              <a:latin typeface="Open Sans"/>
              <a:ea typeface="Open Sans"/>
              <a:cs typeface="Open Sans"/>
              <a:sym typeface="Open Sans"/>
            </a:endParaRPr>
          </a:p>
        </p:txBody>
      </p:sp>
      <p:pic>
        <p:nvPicPr>
          <p:cNvPr id="224" name="Google Shape;224;p29"/>
          <p:cNvPicPr preferRelativeResize="0"/>
          <p:nvPr/>
        </p:nvPicPr>
        <p:blipFill>
          <a:blip r:embed="rId3">
            <a:alphaModFix/>
          </a:blip>
          <a:stretch>
            <a:fillRect/>
          </a:stretch>
        </p:blipFill>
        <p:spPr>
          <a:xfrm>
            <a:off x="3994675" y="668200"/>
            <a:ext cx="2862251" cy="1909650"/>
          </a:xfrm>
          <a:prstGeom prst="rect">
            <a:avLst/>
          </a:prstGeom>
          <a:noFill/>
          <a:ln>
            <a:noFill/>
          </a:ln>
        </p:spPr>
      </p:pic>
      <p:sp>
        <p:nvSpPr>
          <p:cNvPr id="225" name="Google Shape;225;p29"/>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*Image sources: Bellabeat</a:t>
            </a:r>
            <a:endParaRPr sz="900" i="1"/>
          </a:p>
        </p:txBody>
      </p:sp>
      <p:pic>
        <p:nvPicPr>
          <p:cNvPr id="226" name="Google Shape;226;p29"/>
          <p:cNvPicPr preferRelativeResize="0"/>
          <p:nvPr/>
        </p:nvPicPr>
        <p:blipFill>
          <a:blip r:embed="rId4">
            <a:alphaModFix/>
          </a:blip>
          <a:stretch>
            <a:fillRect/>
          </a:stretch>
        </p:blipFill>
        <p:spPr>
          <a:xfrm>
            <a:off x="3994675" y="2662200"/>
            <a:ext cx="2862250" cy="1610005"/>
          </a:xfrm>
          <a:prstGeom prst="rect">
            <a:avLst/>
          </a:prstGeom>
          <a:noFill/>
          <a:ln>
            <a:noFill/>
          </a:ln>
        </p:spPr>
      </p:pic>
      <p:pic>
        <p:nvPicPr>
          <p:cNvPr id="227" name="Google Shape;227;p29"/>
          <p:cNvPicPr preferRelativeResize="0"/>
          <p:nvPr/>
        </p:nvPicPr>
        <p:blipFill>
          <a:blip r:embed="rId5">
            <a:alphaModFix/>
          </a:blip>
          <a:stretch>
            <a:fillRect/>
          </a:stretch>
        </p:blipFill>
        <p:spPr>
          <a:xfrm>
            <a:off x="6957450" y="668200"/>
            <a:ext cx="1909651" cy="1909651"/>
          </a:xfrm>
          <a:prstGeom prst="rect">
            <a:avLst/>
          </a:prstGeom>
          <a:noFill/>
          <a:ln>
            <a:noFill/>
          </a:ln>
        </p:spPr>
      </p:pic>
      <p:pic>
        <p:nvPicPr>
          <p:cNvPr id="228" name="Google Shape;228;p29"/>
          <p:cNvPicPr preferRelativeResize="0"/>
          <p:nvPr/>
        </p:nvPicPr>
        <p:blipFill rotWithShape="1">
          <a:blip r:embed="rId6">
            <a:alphaModFix/>
          </a:blip>
          <a:srcRect l="11459" r="7093"/>
          <a:stretch/>
        </p:blipFill>
        <p:spPr>
          <a:xfrm>
            <a:off x="6957450" y="2686225"/>
            <a:ext cx="1909652" cy="1561949"/>
          </a:xfrm>
          <a:prstGeom prst="rect">
            <a:avLst/>
          </a:prstGeom>
          <a:noFill/>
          <a:ln>
            <a:noFill/>
          </a:ln>
        </p:spPr>
      </p:pic>
      <p:sp>
        <p:nvSpPr>
          <p:cNvPr id="229" name="Google Shape;229;p29"/>
          <p:cNvSpPr txBox="1"/>
          <p:nvPr/>
        </p:nvSpPr>
        <p:spPr>
          <a:xfrm>
            <a:off x="235225" y="1759675"/>
            <a:ext cx="3528600" cy="5541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Positioned as </a:t>
            </a:r>
            <a:r>
              <a:rPr lang="en" sz="1200" b="1">
                <a:solidFill>
                  <a:schemeClr val="dk1"/>
                </a:solidFill>
              </a:rPr>
              <a:t>a tech-driven wellness company for women.</a:t>
            </a:r>
            <a:endParaRPr sz="1200" b="1">
              <a:solidFill>
                <a:schemeClr val="dk1"/>
              </a:solidFill>
            </a:endParaRPr>
          </a:p>
        </p:txBody>
      </p:sp>
      <p:sp>
        <p:nvSpPr>
          <p:cNvPr id="230" name="Google Shape;230;p29"/>
          <p:cNvSpPr txBox="1"/>
          <p:nvPr/>
        </p:nvSpPr>
        <p:spPr>
          <a:xfrm>
            <a:off x="235225" y="2313775"/>
            <a:ext cx="3528600" cy="1108200"/>
          </a:xfrm>
          <a:prstGeom prst="rect">
            <a:avLst/>
          </a:prstGeom>
          <a:noFill/>
          <a:ln>
            <a:noFill/>
          </a:ln>
        </p:spPr>
        <p:txBody>
          <a:bodyPr spcFirstLastPara="1" wrap="square" lIns="91425" tIns="91425" rIns="91425" bIns="91425" anchor="t" anchorCtr="0">
            <a:spAutoFit/>
          </a:bodyPr>
          <a:lstStyle/>
          <a:p>
            <a:pPr marL="342900" lvl="0" indent="-304800" algn="just" rtl="0">
              <a:spcBef>
                <a:spcPts val="0"/>
              </a:spcBef>
              <a:spcAft>
                <a:spcPts val="0"/>
              </a:spcAft>
              <a:buClr>
                <a:schemeClr val="dk1"/>
              </a:buClr>
              <a:buSzPts val="1200"/>
              <a:buFont typeface="Open Sans"/>
              <a:buChar char="●"/>
            </a:pPr>
            <a:r>
              <a:rPr lang="en" sz="1200">
                <a:solidFill>
                  <a:schemeClr val="dk1"/>
                </a:solidFill>
              </a:rPr>
              <a:t>Key selling points of Bellabeat is making its tracker devices more fashionable way, such as necklace, jewelry, or clip. This make their products more accessible and stylish to wear.</a:t>
            </a:r>
            <a:endParaRPr sz="1200"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fade">
                                      <p:cBhvr>
                                        <p:cTn id="12"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txBox="1"/>
          <p:nvPr/>
        </p:nvSpPr>
        <p:spPr>
          <a:xfrm>
            <a:off x="276100" y="431475"/>
            <a:ext cx="7698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accent1"/>
                </a:solidFill>
                <a:latin typeface="Open Sans"/>
                <a:ea typeface="Open Sans"/>
                <a:cs typeface="Open Sans"/>
                <a:sym typeface="Open Sans"/>
              </a:rPr>
              <a:t>Based on the findings, there are pillars for Bellabeat to focus on while developing marketing strategies: </a:t>
            </a:r>
            <a:endParaRPr sz="1800" b="1" dirty="0">
              <a:solidFill>
                <a:schemeClr val="accent1"/>
              </a:solidFill>
              <a:latin typeface="Open Sans"/>
              <a:ea typeface="Open Sans"/>
              <a:cs typeface="Open Sans"/>
              <a:sym typeface="Open Sans"/>
            </a:endParaRPr>
          </a:p>
        </p:txBody>
      </p:sp>
      <p:cxnSp>
        <p:nvCxnSpPr>
          <p:cNvPr id="237" name="Google Shape;237;p30"/>
          <p:cNvCxnSpPr/>
          <p:nvPr/>
        </p:nvCxnSpPr>
        <p:spPr>
          <a:xfrm>
            <a:off x="1595225" y="2014150"/>
            <a:ext cx="0" cy="2771100"/>
          </a:xfrm>
          <a:prstGeom prst="straightConnector1">
            <a:avLst/>
          </a:prstGeom>
          <a:noFill/>
          <a:ln w="9525" cap="flat" cmpd="sng">
            <a:solidFill>
              <a:schemeClr val="dk2"/>
            </a:solidFill>
            <a:prstDash val="dot"/>
            <a:round/>
            <a:headEnd type="none" w="med" len="med"/>
            <a:tailEnd type="none" w="med" len="med"/>
          </a:ln>
        </p:spPr>
      </p:cxnSp>
      <p:cxnSp>
        <p:nvCxnSpPr>
          <p:cNvPr id="238" name="Google Shape;238;p30"/>
          <p:cNvCxnSpPr/>
          <p:nvPr/>
        </p:nvCxnSpPr>
        <p:spPr>
          <a:xfrm>
            <a:off x="276100" y="2384450"/>
            <a:ext cx="8661000" cy="0"/>
          </a:xfrm>
          <a:prstGeom prst="straightConnector1">
            <a:avLst/>
          </a:prstGeom>
          <a:noFill/>
          <a:ln w="9525" cap="flat" cmpd="sng">
            <a:solidFill>
              <a:schemeClr val="dk2"/>
            </a:solidFill>
            <a:prstDash val="dot"/>
            <a:round/>
            <a:headEnd type="none" w="med" len="med"/>
            <a:tailEnd type="none" w="med" len="med"/>
          </a:ln>
        </p:spPr>
      </p:cxnSp>
      <p:cxnSp>
        <p:nvCxnSpPr>
          <p:cNvPr id="239" name="Google Shape;239;p30"/>
          <p:cNvCxnSpPr/>
          <p:nvPr/>
        </p:nvCxnSpPr>
        <p:spPr>
          <a:xfrm>
            <a:off x="276100" y="2003950"/>
            <a:ext cx="8661000" cy="0"/>
          </a:xfrm>
          <a:prstGeom prst="straightConnector1">
            <a:avLst/>
          </a:prstGeom>
          <a:noFill/>
          <a:ln w="9525" cap="flat" cmpd="sng">
            <a:solidFill>
              <a:schemeClr val="dk2"/>
            </a:solidFill>
            <a:prstDash val="dot"/>
            <a:round/>
            <a:headEnd type="none" w="med" len="med"/>
            <a:tailEnd type="none" w="med" len="med"/>
          </a:ln>
        </p:spPr>
      </p:cxnSp>
      <p:cxnSp>
        <p:nvCxnSpPr>
          <p:cNvPr id="240" name="Google Shape;240;p30"/>
          <p:cNvCxnSpPr/>
          <p:nvPr/>
        </p:nvCxnSpPr>
        <p:spPr>
          <a:xfrm>
            <a:off x="276100" y="2012738"/>
            <a:ext cx="0" cy="2760900"/>
          </a:xfrm>
          <a:prstGeom prst="straightConnector1">
            <a:avLst/>
          </a:prstGeom>
          <a:noFill/>
          <a:ln w="9525" cap="flat" cmpd="sng">
            <a:solidFill>
              <a:schemeClr val="dk2"/>
            </a:solidFill>
            <a:prstDash val="dot"/>
            <a:round/>
            <a:headEnd type="none" w="med" len="med"/>
            <a:tailEnd type="none" w="med" len="med"/>
          </a:ln>
        </p:spPr>
      </p:cxnSp>
      <p:sp>
        <p:nvSpPr>
          <p:cNvPr id="241" name="Google Shape;241;p30"/>
          <p:cNvSpPr txBox="1"/>
          <p:nvPr/>
        </p:nvSpPr>
        <p:spPr>
          <a:xfrm>
            <a:off x="337575" y="2014150"/>
            <a:ext cx="731100" cy="52524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dirty="0">
                <a:solidFill>
                  <a:schemeClr val="accent1"/>
                </a:solidFill>
                <a:latin typeface="Open Sans"/>
                <a:ea typeface="Open Sans"/>
                <a:cs typeface="Open Sans"/>
                <a:sym typeface="Open Sans"/>
              </a:rPr>
              <a:t>Pillar</a:t>
            </a:r>
            <a:endParaRPr sz="1200" b="1" dirty="0">
              <a:solidFill>
                <a:schemeClr val="accent1"/>
              </a:solidFill>
              <a:latin typeface="Open Sans"/>
              <a:ea typeface="Open Sans"/>
              <a:cs typeface="Open Sans"/>
              <a:sym typeface="Open Sans"/>
            </a:endParaRPr>
          </a:p>
        </p:txBody>
      </p:sp>
      <p:sp>
        <p:nvSpPr>
          <p:cNvPr id="242" name="Google Shape;242;p30"/>
          <p:cNvSpPr txBox="1"/>
          <p:nvPr/>
        </p:nvSpPr>
        <p:spPr>
          <a:xfrm>
            <a:off x="1646225" y="2014150"/>
            <a:ext cx="7311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accent1"/>
                </a:solidFill>
                <a:latin typeface="Open Sans"/>
                <a:ea typeface="Open Sans"/>
                <a:cs typeface="Open Sans"/>
                <a:sym typeface="Open Sans"/>
              </a:rPr>
              <a:t>Focus</a:t>
            </a:r>
            <a:endParaRPr sz="1200" b="1">
              <a:solidFill>
                <a:schemeClr val="accent1"/>
              </a:solidFill>
              <a:latin typeface="Open Sans"/>
              <a:ea typeface="Open Sans"/>
              <a:cs typeface="Open Sans"/>
              <a:sym typeface="Open Sans"/>
            </a:endParaRPr>
          </a:p>
        </p:txBody>
      </p:sp>
      <p:cxnSp>
        <p:nvCxnSpPr>
          <p:cNvPr id="243" name="Google Shape;243;p30"/>
          <p:cNvCxnSpPr/>
          <p:nvPr/>
        </p:nvCxnSpPr>
        <p:spPr>
          <a:xfrm>
            <a:off x="276100" y="2756500"/>
            <a:ext cx="8661000" cy="0"/>
          </a:xfrm>
          <a:prstGeom prst="straightConnector1">
            <a:avLst/>
          </a:prstGeom>
          <a:noFill/>
          <a:ln w="9525" cap="flat" cmpd="sng">
            <a:solidFill>
              <a:schemeClr val="dk2"/>
            </a:solidFill>
            <a:prstDash val="dot"/>
            <a:round/>
            <a:headEnd type="none" w="med" len="med"/>
            <a:tailEnd type="none" w="med" len="med"/>
          </a:ln>
        </p:spPr>
      </p:cxnSp>
      <p:sp>
        <p:nvSpPr>
          <p:cNvPr id="244" name="Google Shape;244;p30"/>
          <p:cNvSpPr txBox="1"/>
          <p:nvPr/>
        </p:nvSpPr>
        <p:spPr>
          <a:xfrm>
            <a:off x="337575" y="2387200"/>
            <a:ext cx="1094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Proposition</a:t>
            </a:r>
            <a:endParaRPr sz="1200">
              <a:solidFill>
                <a:schemeClr val="dk1"/>
              </a:solidFill>
              <a:latin typeface="Open Sans"/>
              <a:ea typeface="Open Sans"/>
              <a:cs typeface="Open Sans"/>
              <a:sym typeface="Open Sans"/>
            </a:endParaRPr>
          </a:p>
        </p:txBody>
      </p:sp>
      <p:sp>
        <p:nvSpPr>
          <p:cNvPr id="245" name="Google Shape;245;p30"/>
          <p:cNvSpPr txBox="1"/>
          <p:nvPr/>
        </p:nvSpPr>
        <p:spPr>
          <a:xfrm>
            <a:off x="337575" y="3290150"/>
            <a:ext cx="1094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Product</a:t>
            </a:r>
            <a:endParaRPr sz="1200">
              <a:solidFill>
                <a:schemeClr val="dk1"/>
              </a:solidFill>
              <a:latin typeface="Open Sans"/>
              <a:ea typeface="Open Sans"/>
              <a:cs typeface="Open Sans"/>
              <a:sym typeface="Open Sans"/>
            </a:endParaRPr>
          </a:p>
        </p:txBody>
      </p:sp>
      <p:sp>
        <p:nvSpPr>
          <p:cNvPr id="246" name="Google Shape;246;p30"/>
          <p:cNvSpPr txBox="1"/>
          <p:nvPr/>
        </p:nvSpPr>
        <p:spPr>
          <a:xfrm>
            <a:off x="337575" y="2756500"/>
            <a:ext cx="1094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dirty="0">
                <a:solidFill>
                  <a:schemeClr val="dk1"/>
                </a:solidFill>
                <a:latin typeface="Open Sans"/>
                <a:ea typeface="Open Sans"/>
                <a:cs typeface="Open Sans"/>
                <a:sym typeface="Open Sans"/>
              </a:rPr>
              <a:t>Place</a:t>
            </a:r>
            <a:endParaRPr sz="1200" dirty="0">
              <a:solidFill>
                <a:schemeClr val="dk1"/>
              </a:solidFill>
              <a:latin typeface="Open Sans"/>
              <a:ea typeface="Open Sans"/>
              <a:cs typeface="Open Sans"/>
              <a:sym typeface="Open Sans"/>
            </a:endParaRPr>
          </a:p>
        </p:txBody>
      </p:sp>
      <p:sp>
        <p:nvSpPr>
          <p:cNvPr id="247" name="Google Shape;247;p30"/>
          <p:cNvSpPr txBox="1"/>
          <p:nvPr/>
        </p:nvSpPr>
        <p:spPr>
          <a:xfrm>
            <a:off x="337575" y="3815850"/>
            <a:ext cx="1094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Price</a:t>
            </a:r>
            <a:endParaRPr sz="1200">
              <a:solidFill>
                <a:schemeClr val="dk1"/>
              </a:solidFill>
              <a:latin typeface="Open Sans"/>
              <a:ea typeface="Open Sans"/>
              <a:cs typeface="Open Sans"/>
              <a:sym typeface="Open Sans"/>
            </a:endParaRPr>
          </a:p>
        </p:txBody>
      </p:sp>
      <p:sp>
        <p:nvSpPr>
          <p:cNvPr id="248" name="Google Shape;248;p30"/>
          <p:cNvSpPr txBox="1"/>
          <p:nvPr/>
        </p:nvSpPr>
        <p:spPr>
          <a:xfrm>
            <a:off x="337575" y="4185150"/>
            <a:ext cx="1094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Promotion</a:t>
            </a:r>
            <a:endParaRPr sz="1200">
              <a:solidFill>
                <a:schemeClr val="dk1"/>
              </a:solidFill>
              <a:latin typeface="Open Sans"/>
              <a:ea typeface="Open Sans"/>
              <a:cs typeface="Open Sans"/>
              <a:sym typeface="Open Sans"/>
            </a:endParaRPr>
          </a:p>
        </p:txBody>
      </p:sp>
      <p:sp>
        <p:nvSpPr>
          <p:cNvPr id="249" name="Google Shape;249;p30"/>
          <p:cNvSpPr txBox="1"/>
          <p:nvPr/>
        </p:nvSpPr>
        <p:spPr>
          <a:xfrm>
            <a:off x="1646213" y="2387200"/>
            <a:ext cx="72399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latin typeface="Open Sans"/>
                <a:ea typeface="Open Sans"/>
                <a:cs typeface="Open Sans"/>
                <a:sym typeface="Open Sans"/>
              </a:rPr>
              <a:t>A tech-driven wellness company for women with feminism and fashionably designed trackers. </a:t>
            </a:r>
            <a:endParaRPr sz="1200" dirty="0">
              <a:latin typeface="Open Sans"/>
              <a:ea typeface="Open Sans"/>
              <a:cs typeface="Open Sans"/>
              <a:sym typeface="Open Sans"/>
            </a:endParaRPr>
          </a:p>
        </p:txBody>
      </p:sp>
      <p:sp>
        <p:nvSpPr>
          <p:cNvPr id="250" name="Google Shape;250;p30"/>
          <p:cNvSpPr txBox="1"/>
          <p:nvPr/>
        </p:nvSpPr>
        <p:spPr>
          <a:xfrm>
            <a:off x="1646213" y="2756500"/>
            <a:ext cx="7239900"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solidFill>
                  <a:schemeClr val="dk1"/>
                </a:solidFill>
                <a:latin typeface="Open Sans"/>
                <a:ea typeface="Open Sans"/>
                <a:cs typeface="Open Sans"/>
                <a:sym typeface="Open Sans"/>
              </a:rPr>
              <a:t>Focuses on partnership with health-related associations/websites or fashionable brands to increase the connection between having great health (both physical and mental) and keeping track of it. </a:t>
            </a:r>
            <a:endParaRPr sz="1200" dirty="0">
              <a:latin typeface="Open Sans"/>
              <a:ea typeface="Open Sans"/>
              <a:cs typeface="Open Sans"/>
              <a:sym typeface="Open Sans"/>
            </a:endParaRPr>
          </a:p>
        </p:txBody>
      </p:sp>
      <p:cxnSp>
        <p:nvCxnSpPr>
          <p:cNvPr id="251" name="Google Shape;251;p30"/>
          <p:cNvCxnSpPr/>
          <p:nvPr/>
        </p:nvCxnSpPr>
        <p:spPr>
          <a:xfrm>
            <a:off x="276100" y="3290150"/>
            <a:ext cx="8661000" cy="0"/>
          </a:xfrm>
          <a:prstGeom prst="straightConnector1">
            <a:avLst/>
          </a:prstGeom>
          <a:noFill/>
          <a:ln w="9525" cap="flat" cmpd="sng">
            <a:solidFill>
              <a:schemeClr val="dk2"/>
            </a:solidFill>
            <a:prstDash val="dot"/>
            <a:round/>
            <a:headEnd type="none" w="med" len="med"/>
            <a:tailEnd type="none" w="med" len="med"/>
          </a:ln>
        </p:spPr>
      </p:cxnSp>
      <p:sp>
        <p:nvSpPr>
          <p:cNvPr id="252" name="Google Shape;252;p30"/>
          <p:cNvSpPr txBox="1"/>
          <p:nvPr/>
        </p:nvSpPr>
        <p:spPr>
          <a:xfrm>
            <a:off x="1646213" y="3290150"/>
            <a:ext cx="72399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solidFill>
                  <a:schemeClr val="dk1"/>
                </a:solidFill>
                <a:latin typeface="Open Sans"/>
                <a:ea typeface="Open Sans"/>
                <a:cs typeface="Open Sans"/>
                <a:sym typeface="Open Sans"/>
              </a:rPr>
              <a:t>Focuses on products that are related to the analysis data, such as Leaf, Time, the membership package, and the Bellabeat app. </a:t>
            </a:r>
            <a:endParaRPr sz="1200" dirty="0">
              <a:latin typeface="Open Sans"/>
              <a:ea typeface="Open Sans"/>
              <a:cs typeface="Open Sans"/>
              <a:sym typeface="Open Sans"/>
            </a:endParaRPr>
          </a:p>
        </p:txBody>
      </p:sp>
      <p:cxnSp>
        <p:nvCxnSpPr>
          <p:cNvPr id="253" name="Google Shape;253;p30"/>
          <p:cNvCxnSpPr/>
          <p:nvPr/>
        </p:nvCxnSpPr>
        <p:spPr>
          <a:xfrm>
            <a:off x="276100" y="3815850"/>
            <a:ext cx="8661000" cy="0"/>
          </a:xfrm>
          <a:prstGeom prst="straightConnector1">
            <a:avLst/>
          </a:prstGeom>
          <a:noFill/>
          <a:ln w="9525" cap="flat" cmpd="sng">
            <a:solidFill>
              <a:schemeClr val="dk2"/>
            </a:solidFill>
            <a:prstDash val="dot"/>
            <a:round/>
            <a:headEnd type="none" w="med" len="med"/>
            <a:tailEnd type="none" w="med" len="med"/>
          </a:ln>
        </p:spPr>
      </p:cxnSp>
      <p:sp>
        <p:nvSpPr>
          <p:cNvPr id="254" name="Google Shape;254;p30"/>
          <p:cNvSpPr txBox="1"/>
          <p:nvPr/>
        </p:nvSpPr>
        <p:spPr>
          <a:xfrm>
            <a:off x="1646213" y="3815850"/>
            <a:ext cx="72399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solidFill>
                  <a:schemeClr val="dk1"/>
                </a:solidFill>
                <a:latin typeface="Open Sans"/>
                <a:ea typeface="Open Sans"/>
                <a:cs typeface="Open Sans"/>
                <a:sym typeface="Open Sans"/>
              </a:rPr>
              <a:t>Focuses on building a fee structure for key products.</a:t>
            </a:r>
            <a:endParaRPr sz="1200" dirty="0">
              <a:latin typeface="Open Sans"/>
              <a:ea typeface="Open Sans"/>
              <a:cs typeface="Open Sans"/>
              <a:sym typeface="Open Sans"/>
            </a:endParaRPr>
          </a:p>
        </p:txBody>
      </p:sp>
      <p:cxnSp>
        <p:nvCxnSpPr>
          <p:cNvPr id="255" name="Google Shape;255;p30"/>
          <p:cNvCxnSpPr/>
          <p:nvPr/>
        </p:nvCxnSpPr>
        <p:spPr>
          <a:xfrm>
            <a:off x="276100" y="4185150"/>
            <a:ext cx="8661000" cy="0"/>
          </a:xfrm>
          <a:prstGeom prst="straightConnector1">
            <a:avLst/>
          </a:prstGeom>
          <a:noFill/>
          <a:ln w="9525" cap="flat" cmpd="sng">
            <a:solidFill>
              <a:schemeClr val="dk2"/>
            </a:solidFill>
            <a:prstDash val="dot"/>
            <a:round/>
            <a:headEnd type="none" w="med" len="med"/>
            <a:tailEnd type="none" w="med" len="med"/>
          </a:ln>
        </p:spPr>
      </p:cxnSp>
      <p:sp>
        <p:nvSpPr>
          <p:cNvPr id="256" name="Google Shape;256;p30"/>
          <p:cNvSpPr txBox="1"/>
          <p:nvPr/>
        </p:nvSpPr>
        <p:spPr>
          <a:xfrm>
            <a:off x="1646213" y="4185150"/>
            <a:ext cx="72399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latin typeface="Open Sans"/>
                <a:ea typeface="Open Sans"/>
                <a:cs typeface="Open Sans"/>
                <a:sym typeface="Open Sans"/>
              </a:rPr>
              <a:t>Focuses on campaigns that increase the usage frequency for low/medium users and retain that of high users.</a:t>
            </a:r>
            <a:endParaRPr sz="1200">
              <a:latin typeface="Open Sans"/>
              <a:ea typeface="Open Sans"/>
              <a:cs typeface="Open Sans"/>
              <a:sym typeface="Open Sans"/>
            </a:endParaRPr>
          </a:p>
        </p:txBody>
      </p:sp>
      <p:cxnSp>
        <p:nvCxnSpPr>
          <p:cNvPr id="257" name="Google Shape;257;p30"/>
          <p:cNvCxnSpPr/>
          <p:nvPr/>
        </p:nvCxnSpPr>
        <p:spPr>
          <a:xfrm>
            <a:off x="276100" y="4782425"/>
            <a:ext cx="8661000" cy="0"/>
          </a:xfrm>
          <a:prstGeom prst="straightConnector1">
            <a:avLst/>
          </a:prstGeom>
          <a:noFill/>
          <a:ln w="9525" cap="flat" cmpd="sng">
            <a:solidFill>
              <a:schemeClr val="dk2"/>
            </a:solidFill>
            <a:prstDash val="dot"/>
            <a:round/>
            <a:headEnd type="none" w="med" len="med"/>
            <a:tailEnd type="none" w="med" len="med"/>
          </a:ln>
        </p:spPr>
      </p:cxnSp>
      <p:cxnSp>
        <p:nvCxnSpPr>
          <p:cNvPr id="258" name="Google Shape;258;p30"/>
          <p:cNvCxnSpPr/>
          <p:nvPr/>
        </p:nvCxnSpPr>
        <p:spPr>
          <a:xfrm>
            <a:off x="8937100" y="2012738"/>
            <a:ext cx="0" cy="2760900"/>
          </a:xfrm>
          <a:prstGeom prst="straightConnector1">
            <a:avLst/>
          </a:prstGeom>
          <a:noFill/>
          <a:ln w="9525" cap="flat" cmpd="sng">
            <a:solidFill>
              <a:schemeClr val="dk2"/>
            </a:solidFill>
            <a:prstDash val="dot"/>
            <a:round/>
            <a:headEnd type="none" w="med" len="med"/>
            <a:tailEnd type="none" w="med" len="med"/>
          </a:ln>
        </p:spPr>
      </p:cxnSp>
      <p:sp>
        <p:nvSpPr>
          <p:cNvPr id="259" name="Google Shape;259;p30"/>
          <p:cNvSpPr txBox="1"/>
          <p:nvPr/>
        </p:nvSpPr>
        <p:spPr>
          <a:xfrm>
            <a:off x="337575" y="1170375"/>
            <a:ext cx="8599500" cy="7376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dirty="0">
                <a:solidFill>
                  <a:schemeClr val="accent1"/>
                </a:solidFill>
                <a:latin typeface="Open Sans"/>
                <a:ea typeface="Open Sans"/>
                <a:cs typeface="Open Sans"/>
                <a:sym typeface="Open Sans"/>
              </a:rPr>
              <a:t>Objectives:</a:t>
            </a:r>
            <a:r>
              <a:rPr lang="en" sz="1200" dirty="0">
                <a:solidFill>
                  <a:schemeClr val="dk1"/>
                </a:solidFill>
                <a:latin typeface="Open Sans"/>
                <a:ea typeface="Open Sans"/>
                <a:cs typeface="Open Sans"/>
                <a:sym typeface="Open Sans"/>
              </a:rPr>
              <a:t> </a:t>
            </a:r>
            <a:r>
              <a:rPr lang="en-US" sz="1200" b="0" i="0" u="none" strike="noStrike" dirty="0">
                <a:solidFill>
                  <a:srgbClr val="000000"/>
                </a:solidFill>
                <a:effectLst/>
                <a:latin typeface="Open Sans" panose="020B0606030504020204" pitchFamily="34" charset="0"/>
              </a:rPr>
              <a:t> (1) increase engagement time during the day of low/medium users and maintain that for high users, (2) encourage users more time to sleep, and (3) increase the daily usage of users.</a:t>
            </a:r>
            <a:endParaRPr sz="1200" dirty="0">
              <a:solidFill>
                <a:schemeClr val="dk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1000"/>
                                        <p:tgtEl>
                                          <p:spTgt spid="244"/>
                                        </p:tgtEl>
                                      </p:cBhvr>
                                    </p:animEffect>
                                  </p:childTnLst>
                                </p:cTn>
                              </p:par>
                              <p:par>
                                <p:cTn id="8" presetID="10" presetClass="entr" presetSubtype="0"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fade">
                                      <p:cBhvr>
                                        <p:cTn id="10" dur="1000"/>
                                        <p:tgtEl>
                                          <p:spTgt spid="2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6"/>
                                        </p:tgtEl>
                                        <p:attrNameLst>
                                          <p:attrName>style.visibility</p:attrName>
                                        </p:attrNameLst>
                                      </p:cBhvr>
                                      <p:to>
                                        <p:strVal val="visible"/>
                                      </p:to>
                                    </p:set>
                                    <p:animEffect transition="in" filter="fade">
                                      <p:cBhvr>
                                        <p:cTn id="15" dur="1000"/>
                                        <p:tgtEl>
                                          <p:spTgt spid="246"/>
                                        </p:tgtEl>
                                      </p:cBhvr>
                                    </p:animEffect>
                                  </p:childTnLst>
                                </p:cTn>
                              </p:par>
                              <p:par>
                                <p:cTn id="16" presetID="10" presetClass="entr" presetSubtype="0" fill="hold" nodeType="withEffect">
                                  <p:stCondLst>
                                    <p:cond delay="0"/>
                                  </p:stCondLst>
                                  <p:childTnLst>
                                    <p:set>
                                      <p:cBhvr>
                                        <p:cTn id="17" dur="1" fill="hold">
                                          <p:stCondLst>
                                            <p:cond delay="0"/>
                                          </p:stCondLst>
                                        </p:cTn>
                                        <p:tgtEl>
                                          <p:spTgt spid="250"/>
                                        </p:tgtEl>
                                        <p:attrNameLst>
                                          <p:attrName>style.visibility</p:attrName>
                                        </p:attrNameLst>
                                      </p:cBhvr>
                                      <p:to>
                                        <p:strVal val="visible"/>
                                      </p:to>
                                    </p:set>
                                    <p:animEffect transition="in" filter="fade">
                                      <p:cBhvr>
                                        <p:cTn id="18" dur="1000"/>
                                        <p:tgtEl>
                                          <p:spTgt spid="2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5"/>
                                        </p:tgtEl>
                                        <p:attrNameLst>
                                          <p:attrName>style.visibility</p:attrName>
                                        </p:attrNameLst>
                                      </p:cBhvr>
                                      <p:to>
                                        <p:strVal val="visible"/>
                                      </p:to>
                                    </p:set>
                                    <p:animEffect transition="in" filter="fade">
                                      <p:cBhvr>
                                        <p:cTn id="23" dur="1000"/>
                                        <p:tgtEl>
                                          <p:spTgt spid="245"/>
                                        </p:tgtEl>
                                      </p:cBhvr>
                                    </p:animEffect>
                                  </p:childTnLst>
                                </p:cTn>
                              </p:par>
                              <p:par>
                                <p:cTn id="24" presetID="10" presetClass="entr" presetSubtype="0" fill="hold" nodeType="withEffect">
                                  <p:stCondLst>
                                    <p:cond delay="0"/>
                                  </p:stCondLst>
                                  <p:childTnLst>
                                    <p:set>
                                      <p:cBhvr>
                                        <p:cTn id="25" dur="1" fill="hold">
                                          <p:stCondLst>
                                            <p:cond delay="0"/>
                                          </p:stCondLst>
                                        </p:cTn>
                                        <p:tgtEl>
                                          <p:spTgt spid="252"/>
                                        </p:tgtEl>
                                        <p:attrNameLst>
                                          <p:attrName>style.visibility</p:attrName>
                                        </p:attrNameLst>
                                      </p:cBhvr>
                                      <p:to>
                                        <p:strVal val="visible"/>
                                      </p:to>
                                    </p:set>
                                    <p:animEffect transition="in" filter="fade">
                                      <p:cBhvr>
                                        <p:cTn id="26" dur="1000"/>
                                        <p:tgtEl>
                                          <p:spTgt spid="2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7"/>
                                        </p:tgtEl>
                                        <p:attrNameLst>
                                          <p:attrName>style.visibility</p:attrName>
                                        </p:attrNameLst>
                                      </p:cBhvr>
                                      <p:to>
                                        <p:strVal val="visible"/>
                                      </p:to>
                                    </p:set>
                                    <p:animEffect transition="in" filter="fade">
                                      <p:cBhvr>
                                        <p:cTn id="31" dur="1000"/>
                                        <p:tgtEl>
                                          <p:spTgt spid="247"/>
                                        </p:tgtEl>
                                      </p:cBhvr>
                                    </p:animEffect>
                                  </p:childTnLst>
                                </p:cTn>
                              </p:par>
                              <p:par>
                                <p:cTn id="32" presetID="10" presetClass="entr" presetSubtype="0" fill="hold"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fade">
                                      <p:cBhvr>
                                        <p:cTn id="34" dur="1000"/>
                                        <p:tgtEl>
                                          <p:spTgt spid="2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8"/>
                                        </p:tgtEl>
                                        <p:attrNameLst>
                                          <p:attrName>style.visibility</p:attrName>
                                        </p:attrNameLst>
                                      </p:cBhvr>
                                      <p:to>
                                        <p:strVal val="visible"/>
                                      </p:to>
                                    </p:set>
                                    <p:animEffect transition="in" filter="fade">
                                      <p:cBhvr>
                                        <p:cTn id="39" dur="1000"/>
                                        <p:tgtEl>
                                          <p:spTgt spid="248"/>
                                        </p:tgtEl>
                                      </p:cBhvr>
                                    </p:animEffect>
                                  </p:childTnLst>
                                </p:cTn>
                              </p:par>
                              <p:par>
                                <p:cTn id="40" presetID="10" presetClass="entr" presetSubtype="0" fill="hold" nodeType="withEffect">
                                  <p:stCondLst>
                                    <p:cond delay="0"/>
                                  </p:stCondLst>
                                  <p:childTnLst>
                                    <p:set>
                                      <p:cBhvr>
                                        <p:cTn id="41" dur="1" fill="hold">
                                          <p:stCondLst>
                                            <p:cond delay="0"/>
                                          </p:stCondLst>
                                        </p:cTn>
                                        <p:tgtEl>
                                          <p:spTgt spid="256"/>
                                        </p:tgtEl>
                                        <p:attrNameLst>
                                          <p:attrName>style.visibility</p:attrName>
                                        </p:attrNameLst>
                                      </p:cBhvr>
                                      <p:to>
                                        <p:strVal val="visible"/>
                                      </p:to>
                                    </p:set>
                                    <p:animEffect transition="in" filter="fade">
                                      <p:cBhvr>
                                        <p:cTn id="42"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391075" y="2012741"/>
            <a:ext cx="59130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Executive summary</a:t>
            </a:r>
          </a:p>
        </p:txBody>
      </p:sp>
      <p:sp>
        <p:nvSpPr>
          <p:cNvPr id="64" name="Google Shape;64;p14"/>
          <p:cNvSpPr txBox="1"/>
          <p:nvPr/>
        </p:nvSpPr>
        <p:spPr>
          <a:xfrm>
            <a:off x="907850" y="1562894"/>
            <a:ext cx="7399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err="1">
                <a:solidFill>
                  <a:schemeClr val="accent1"/>
                </a:solidFill>
                <a:latin typeface="Open Sans"/>
                <a:ea typeface="Open Sans"/>
                <a:cs typeface="Open Sans"/>
                <a:sym typeface="Open Sans"/>
              </a:rPr>
              <a:t>Bellabeat</a:t>
            </a:r>
            <a:r>
              <a:rPr lang="en-US" sz="2000" b="1" dirty="0">
                <a:solidFill>
                  <a:schemeClr val="accent1"/>
                </a:solidFill>
                <a:latin typeface="Open Sans"/>
                <a:ea typeface="Open Sans"/>
                <a:cs typeface="Open Sans"/>
                <a:sym typeface="Open Sans"/>
              </a:rPr>
              <a:t> health-focused behavior analysis</a:t>
            </a:r>
          </a:p>
        </p:txBody>
      </p:sp>
      <p:sp>
        <p:nvSpPr>
          <p:cNvPr id="65" name="Google Shape;65;p14"/>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019325" y="2138690"/>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7" name="Google Shape;67;p14"/>
          <p:cNvSpPr txBox="1"/>
          <p:nvPr/>
        </p:nvSpPr>
        <p:spPr>
          <a:xfrm>
            <a:off x="1391075" y="2582053"/>
            <a:ext cx="5913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The story about bike-share service usage behavior</a:t>
            </a:r>
            <a:endParaRPr sz="1200" dirty="0">
              <a:latin typeface="Open Sans"/>
              <a:ea typeface="Open Sans"/>
              <a:cs typeface="Open Sans"/>
              <a:sym typeface="Open Sans"/>
            </a:endParaRPr>
          </a:p>
        </p:txBody>
      </p:sp>
      <p:sp>
        <p:nvSpPr>
          <p:cNvPr id="68" name="Google Shape;68;p14"/>
          <p:cNvSpPr/>
          <p:nvPr/>
        </p:nvSpPr>
        <p:spPr>
          <a:xfrm>
            <a:off x="1019325" y="2708000"/>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1391075" y="2866707"/>
            <a:ext cx="5913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Recommendations</a:t>
            </a:r>
            <a:endParaRPr sz="1200" dirty="0">
              <a:latin typeface="Open Sans"/>
              <a:ea typeface="Open Sans"/>
              <a:cs typeface="Open Sans"/>
              <a:sym typeface="Open Sans"/>
            </a:endParaRPr>
          </a:p>
        </p:txBody>
      </p:sp>
      <p:sp>
        <p:nvSpPr>
          <p:cNvPr id="70" name="Google Shape;70;p14"/>
          <p:cNvSpPr/>
          <p:nvPr/>
        </p:nvSpPr>
        <p:spPr>
          <a:xfrm>
            <a:off x="1019325" y="2992657"/>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p:nvPr/>
        </p:nvSpPr>
        <p:spPr>
          <a:xfrm>
            <a:off x="1391075" y="-100"/>
            <a:ext cx="591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666666"/>
                </a:solidFill>
                <a:latin typeface="Open Sans"/>
                <a:ea typeface="Open Sans"/>
                <a:cs typeface="Open Sans"/>
                <a:sym typeface="Open Sans"/>
              </a:rPr>
              <a:t>Table of Contents</a:t>
            </a:r>
            <a:endParaRPr b="1">
              <a:solidFill>
                <a:srgbClr val="666666"/>
              </a:solidFill>
              <a:latin typeface="Open Sans"/>
              <a:ea typeface="Open Sans"/>
              <a:cs typeface="Open Sans"/>
              <a:sym typeface="Open Sans"/>
            </a:endParaRPr>
          </a:p>
        </p:txBody>
      </p:sp>
      <p:sp>
        <p:nvSpPr>
          <p:cNvPr id="72" name="Google Shape;72;p14"/>
          <p:cNvSpPr/>
          <p:nvPr/>
        </p:nvSpPr>
        <p:spPr>
          <a:xfrm>
            <a:off x="3872075" y="0"/>
            <a:ext cx="951000" cy="3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3;p14">
            <a:extLst>
              <a:ext uri="{FF2B5EF4-FFF2-40B4-BE49-F238E27FC236}">
                <a16:creationId xmlns:a16="http://schemas.microsoft.com/office/drawing/2014/main" id="{E2E9D685-EA4B-413C-D087-03D1E23E7202}"/>
              </a:ext>
            </a:extLst>
          </p:cNvPr>
          <p:cNvSpPr txBox="1"/>
          <p:nvPr/>
        </p:nvSpPr>
        <p:spPr>
          <a:xfrm>
            <a:off x="1391075" y="2297397"/>
            <a:ext cx="59130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Analytics goals</a:t>
            </a:r>
          </a:p>
        </p:txBody>
      </p:sp>
      <p:sp>
        <p:nvSpPr>
          <p:cNvPr id="5" name="Google Shape;66;p14">
            <a:extLst>
              <a:ext uri="{FF2B5EF4-FFF2-40B4-BE49-F238E27FC236}">
                <a16:creationId xmlns:a16="http://schemas.microsoft.com/office/drawing/2014/main" id="{91E4427E-4C5D-1DA7-EE4C-E62A86D3E866}"/>
              </a:ext>
            </a:extLst>
          </p:cNvPr>
          <p:cNvSpPr/>
          <p:nvPr/>
        </p:nvSpPr>
        <p:spPr>
          <a:xfrm>
            <a:off x="1019325" y="2423346"/>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Tree>
    <p:extLst>
      <p:ext uri="{BB962C8B-B14F-4D97-AF65-F5344CB8AC3E}">
        <p14:creationId xmlns:p14="http://schemas.microsoft.com/office/powerpoint/2010/main" val="33295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lt1"/>
                </a:solidFill>
                <a:latin typeface="Open Sans"/>
                <a:ea typeface="Open Sans"/>
                <a:cs typeface="Open Sans"/>
                <a:sym typeface="Open Sans"/>
              </a:rPr>
              <a:t>Recommendations</a:t>
            </a:r>
            <a:endParaRPr sz="3200" b="1">
              <a:solidFill>
                <a:schemeClr val="lt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txBox="1"/>
          <p:nvPr/>
        </p:nvSpPr>
        <p:spPr>
          <a:xfrm>
            <a:off x="456675" y="226125"/>
            <a:ext cx="769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Based on the above insights, recommendations are:</a:t>
            </a:r>
            <a:endParaRPr sz="1800" b="1">
              <a:solidFill>
                <a:schemeClr val="accent1"/>
              </a:solidFill>
              <a:latin typeface="Open Sans"/>
              <a:ea typeface="Open Sans"/>
              <a:cs typeface="Open Sans"/>
              <a:sym typeface="Open Sans"/>
            </a:endParaRPr>
          </a:p>
        </p:txBody>
      </p:sp>
      <p:graphicFrame>
        <p:nvGraphicFramePr>
          <p:cNvPr id="273" name="Google Shape;273;p32"/>
          <p:cNvGraphicFramePr/>
          <p:nvPr>
            <p:extLst>
              <p:ext uri="{D42A27DB-BD31-4B8C-83A1-F6EECF244321}">
                <p14:modId xmlns:p14="http://schemas.microsoft.com/office/powerpoint/2010/main" val="1246763877"/>
              </p:ext>
            </p:extLst>
          </p:nvPr>
        </p:nvGraphicFramePr>
        <p:xfrm>
          <a:off x="492600" y="738050"/>
          <a:ext cx="8245975" cy="3413640"/>
        </p:xfrm>
        <a:graphic>
          <a:graphicData uri="http://schemas.openxmlformats.org/drawingml/2006/table">
            <a:tbl>
              <a:tblPr>
                <a:noFill/>
                <a:tableStyleId>{7ED9730A-CC91-481B-9D27-7425EAD9781D}</a:tableStyleId>
              </a:tblPr>
              <a:tblGrid>
                <a:gridCol w="382850">
                  <a:extLst>
                    <a:ext uri="{9D8B030D-6E8A-4147-A177-3AD203B41FA5}">
                      <a16:colId xmlns:a16="http://schemas.microsoft.com/office/drawing/2014/main" val="20000"/>
                    </a:ext>
                  </a:extLst>
                </a:gridCol>
                <a:gridCol w="2085975">
                  <a:extLst>
                    <a:ext uri="{9D8B030D-6E8A-4147-A177-3AD203B41FA5}">
                      <a16:colId xmlns:a16="http://schemas.microsoft.com/office/drawing/2014/main" val="20001"/>
                    </a:ext>
                  </a:extLst>
                </a:gridCol>
                <a:gridCol w="5777150">
                  <a:extLst>
                    <a:ext uri="{9D8B030D-6E8A-4147-A177-3AD203B41FA5}">
                      <a16:colId xmlns:a16="http://schemas.microsoft.com/office/drawing/2014/main" val="20002"/>
                    </a:ext>
                  </a:extLst>
                </a:gridCol>
              </a:tblGrid>
              <a:tr h="299375">
                <a:tc>
                  <a:txBody>
                    <a:bodyPr/>
                    <a:lstStyle/>
                    <a:p>
                      <a:pPr marL="0" lvl="0" indent="0" algn="l" rtl="0">
                        <a:spcBef>
                          <a:spcPts val="0"/>
                        </a:spcBef>
                        <a:spcAft>
                          <a:spcPts val="0"/>
                        </a:spcAft>
                        <a:buNone/>
                      </a:pPr>
                      <a:r>
                        <a:rPr lang="en" sz="1100" b="1" dirty="0">
                          <a:solidFill>
                            <a:schemeClr val="accent1"/>
                          </a:solidFill>
                          <a:latin typeface="Open Sans"/>
                          <a:ea typeface="Open Sans"/>
                          <a:cs typeface="Open Sans"/>
                          <a:sym typeface="Open Sans"/>
                        </a:rPr>
                        <a:t>#</a:t>
                      </a:r>
                      <a:endParaRPr sz="1100" b="1" dirty="0">
                        <a:solidFill>
                          <a:schemeClr val="accent1"/>
                        </a:solidFill>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b="1" dirty="0">
                          <a:solidFill>
                            <a:schemeClr val="accent1"/>
                          </a:solidFill>
                          <a:latin typeface="Open Sans"/>
                          <a:ea typeface="Open Sans"/>
                          <a:cs typeface="Open Sans"/>
                          <a:sym typeface="Open Sans"/>
                        </a:rPr>
                        <a:t>Recommendation</a:t>
                      </a:r>
                      <a:endParaRPr sz="1100" b="1" dirty="0">
                        <a:solidFill>
                          <a:schemeClr val="accent1"/>
                        </a:solidFill>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b="1" dirty="0">
                          <a:solidFill>
                            <a:schemeClr val="accent1"/>
                          </a:solidFill>
                          <a:latin typeface="Open Sans"/>
                          <a:ea typeface="Open Sans"/>
                          <a:cs typeface="Open Sans"/>
                          <a:sym typeface="Open Sans"/>
                        </a:rPr>
                        <a:t>Description</a:t>
                      </a:r>
                      <a:endParaRPr sz="1100" b="1" dirty="0">
                        <a:solidFill>
                          <a:schemeClr val="accent1"/>
                        </a:solidFill>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0"/>
                  </a:ext>
                </a:extLst>
              </a:tr>
              <a:tr h="781825">
                <a:tc>
                  <a:txBody>
                    <a:bodyPr/>
                    <a:lstStyle/>
                    <a:p>
                      <a:pPr marL="0" lvl="0" indent="0" algn="l" rtl="0">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dirty="0">
                          <a:latin typeface="Open Sans"/>
                          <a:ea typeface="Open Sans"/>
                          <a:cs typeface="Open Sans"/>
                          <a:sym typeface="Open Sans"/>
                        </a:rPr>
                        <a:t>“Daily Challenge” campaign - which encourages users to exercise and engage with the devices more</a:t>
                      </a:r>
                      <a:endParaRPr sz="1100" dirty="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b="1" dirty="0">
                          <a:latin typeface="Open Sans"/>
                          <a:ea typeface="Open Sans"/>
                          <a:cs typeface="Open Sans"/>
                          <a:sym typeface="Open Sans"/>
                        </a:rPr>
                        <a:t>Objective: </a:t>
                      </a:r>
                      <a:r>
                        <a:rPr lang="en" sz="1100" dirty="0">
                          <a:latin typeface="Open Sans"/>
                          <a:ea typeface="Open Sans"/>
                          <a:cs typeface="Open Sans"/>
                          <a:sym typeface="Open Sans"/>
                        </a:rPr>
                        <a:t>engage and maintain exercise activities of users from which their health will benefit. </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Details: </a:t>
                      </a:r>
                      <a:r>
                        <a:rPr lang="en" sz="1100" dirty="0">
                          <a:latin typeface="Open Sans"/>
                          <a:ea typeface="Open Sans"/>
                          <a:cs typeface="Open Sans"/>
                          <a:sym typeface="Open Sans"/>
                        </a:rPr>
                        <a:t>P0 - Daily challenge can be occasional or P1 - designed as a function in the app that sets daily/monthly challenges for users to stay healthy. Possible incentives can be discounts for membership. </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Target group: </a:t>
                      </a:r>
                      <a:r>
                        <a:rPr lang="en" sz="1100" dirty="0">
                          <a:latin typeface="Open Sans"/>
                          <a:ea typeface="Open Sans"/>
                          <a:cs typeface="Open Sans"/>
                          <a:sym typeface="Open Sans"/>
                        </a:rPr>
                        <a:t>P0 - low/medium users, P1 - high users</a:t>
                      </a:r>
                      <a:endParaRPr sz="1100" dirty="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572725">
                <a:tc>
                  <a:txBody>
                    <a:bodyPr/>
                    <a:lstStyle/>
                    <a:p>
                      <a:pPr marL="0" lvl="0" indent="0" algn="l" rtl="0">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a:latin typeface="Open Sans"/>
                          <a:ea typeface="Open Sans"/>
                          <a:cs typeface="Open Sans"/>
                          <a:sym typeface="Open Sans"/>
                        </a:rPr>
                        <a:t>Sleep notification</a:t>
                      </a:r>
                      <a:endParaRPr sz="110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b="1" dirty="0">
                          <a:latin typeface="Open Sans"/>
                          <a:ea typeface="Open Sans"/>
                          <a:cs typeface="Open Sans"/>
                          <a:sym typeface="Open Sans"/>
                        </a:rPr>
                        <a:t>Objective:</a:t>
                      </a:r>
                      <a:r>
                        <a:rPr lang="en" sz="1100" dirty="0">
                          <a:latin typeface="Open Sans"/>
                          <a:ea typeface="Open Sans"/>
                          <a:cs typeface="Open Sans"/>
                          <a:sym typeface="Open Sans"/>
                        </a:rPr>
                        <a:t> improve sleep time of users</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Details: </a:t>
                      </a:r>
                      <a:r>
                        <a:rPr lang="en" sz="1100" dirty="0">
                          <a:latin typeface="Open Sans"/>
                          <a:ea typeface="Open Sans"/>
                          <a:cs typeface="Open Sans"/>
                          <a:sym typeface="Open Sans"/>
                        </a:rPr>
                        <a:t>P0 - use notification systems to remind users of tracking their sleep habits and P1 – a function that warns users about their sleep time. </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Target group:</a:t>
                      </a:r>
                      <a:r>
                        <a:rPr lang="en" sz="1100" dirty="0">
                          <a:latin typeface="Open Sans"/>
                          <a:ea typeface="Open Sans"/>
                          <a:cs typeface="Open Sans"/>
                          <a:sym typeface="Open Sans"/>
                        </a:rPr>
                        <a:t> P0 - all users, P1 - focuses on low users</a:t>
                      </a:r>
                      <a:endParaRPr sz="1100" dirty="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572725">
                <a:tc>
                  <a:txBody>
                    <a:bodyPr/>
                    <a:lstStyle/>
                    <a:p>
                      <a:pPr marL="0" lvl="0" indent="0" algn="l" rtl="0">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a:latin typeface="Open Sans"/>
                          <a:ea typeface="Open Sans"/>
                          <a:cs typeface="Open Sans"/>
                          <a:sym typeface="Open Sans"/>
                        </a:rPr>
                        <a:t>Partnership with media outlets/fashion brands to encourage a healthy and fashionable lifestyle using Bellabeat’s accessories</a:t>
                      </a:r>
                      <a:endParaRPr sz="1100" dirty="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sz="1100" b="1" dirty="0">
                          <a:latin typeface="Open Sans"/>
                          <a:ea typeface="Open Sans"/>
                          <a:cs typeface="Open Sans"/>
                          <a:sym typeface="Open Sans"/>
                        </a:rPr>
                        <a:t>Objective: </a:t>
                      </a:r>
                      <a:r>
                        <a:rPr lang="en" sz="1100" dirty="0">
                          <a:latin typeface="Open Sans"/>
                          <a:ea typeface="Open Sans"/>
                          <a:cs typeface="Open Sans"/>
                          <a:sym typeface="Open Sans"/>
                        </a:rPr>
                        <a:t>encourage the usage of tracker devices on a day-to-day basis</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Details: </a:t>
                      </a:r>
                      <a:r>
                        <a:rPr lang="en" sz="1100" dirty="0">
                          <a:latin typeface="Open Sans"/>
                          <a:ea typeface="Open Sans"/>
                          <a:cs typeface="Open Sans"/>
                          <a:sym typeface="Open Sans"/>
                        </a:rPr>
                        <a:t>partnership with media outlets/ fashion brands to highlight mix-and-match recommendations that enhance style and health. </a:t>
                      </a:r>
                      <a:endParaRPr sz="1100" dirty="0">
                        <a:latin typeface="Open Sans"/>
                        <a:ea typeface="Open Sans"/>
                        <a:cs typeface="Open Sans"/>
                        <a:sym typeface="Open Sans"/>
                      </a:endParaRPr>
                    </a:p>
                    <a:p>
                      <a:pPr marL="0" lvl="0" indent="0" algn="l" rtl="0">
                        <a:spcBef>
                          <a:spcPts val="0"/>
                        </a:spcBef>
                        <a:spcAft>
                          <a:spcPts val="0"/>
                        </a:spcAft>
                        <a:buNone/>
                      </a:pPr>
                      <a:r>
                        <a:rPr lang="en" sz="1100" b="1" dirty="0">
                          <a:latin typeface="Open Sans"/>
                          <a:ea typeface="Open Sans"/>
                          <a:cs typeface="Open Sans"/>
                          <a:sym typeface="Open Sans"/>
                        </a:rPr>
                        <a:t>Target group: </a:t>
                      </a:r>
                      <a:r>
                        <a:rPr lang="en" sz="1100" dirty="0">
                          <a:latin typeface="Open Sans"/>
                          <a:ea typeface="Open Sans"/>
                          <a:cs typeface="Open Sans"/>
                          <a:sym typeface="Open Sans"/>
                        </a:rPr>
                        <a:t>P0 - low/medium users, P1 - all users</a:t>
                      </a:r>
                      <a:endParaRPr sz="1100" dirty="0">
                        <a:latin typeface="Open Sans"/>
                        <a:ea typeface="Open Sans"/>
                        <a:cs typeface="Open Sans"/>
                        <a:sym typeface="Open Sans"/>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lt1"/>
                </a:solidFill>
                <a:latin typeface="Open Sans"/>
                <a:ea typeface="Open Sans"/>
                <a:cs typeface="Open Sans"/>
                <a:sym typeface="Open Sans"/>
              </a:rPr>
              <a:t>Thank you.</a:t>
            </a:r>
            <a:endParaRPr sz="3200" b="1">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456675" y="135188"/>
            <a:ext cx="50331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accent1"/>
                </a:solidFill>
                <a:latin typeface="Open Sans"/>
                <a:ea typeface="Open Sans"/>
                <a:cs typeface="Open Sans"/>
                <a:sym typeface="Open Sans"/>
              </a:rPr>
              <a:t>Executive Summary</a:t>
            </a:r>
            <a:endParaRPr sz="1800" b="1" dirty="0">
              <a:solidFill>
                <a:schemeClr val="accent1"/>
              </a:solidFill>
              <a:latin typeface="Open Sans"/>
              <a:ea typeface="Open Sans"/>
              <a:cs typeface="Open Sans"/>
              <a:sym typeface="Open Sans"/>
            </a:endParaRPr>
          </a:p>
        </p:txBody>
      </p:sp>
      <p:sp>
        <p:nvSpPr>
          <p:cNvPr id="2" name="Google Shape;103;p18">
            <a:extLst>
              <a:ext uri="{FF2B5EF4-FFF2-40B4-BE49-F238E27FC236}">
                <a16:creationId xmlns:a16="http://schemas.microsoft.com/office/drawing/2014/main" id="{060E110F-A8AD-1B5E-EB6F-7B7EDB03C882}"/>
              </a:ext>
            </a:extLst>
          </p:cNvPr>
          <p:cNvSpPr txBox="1"/>
          <p:nvPr/>
        </p:nvSpPr>
        <p:spPr>
          <a:xfrm>
            <a:off x="456675" y="541019"/>
            <a:ext cx="823012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The analytics goal </a:t>
            </a:r>
            <a:r>
              <a:rPr lang="en-US" sz="1200" dirty="0">
                <a:solidFill>
                  <a:schemeClr val="tx1"/>
                </a:solidFill>
                <a:latin typeface="Open Sans"/>
                <a:ea typeface="Open Sans"/>
                <a:cs typeface="Open Sans"/>
                <a:sym typeface="Open Sans"/>
              </a:rPr>
              <a:t>is to identify </a:t>
            </a:r>
            <a:r>
              <a:rPr lang="en" sz="1200" dirty="0">
                <a:solidFill>
                  <a:schemeClr val="tx1"/>
                </a:solidFill>
                <a:latin typeface="Open Sans"/>
                <a:ea typeface="Open Sans"/>
                <a:cs typeface="Open Sans"/>
                <a:sym typeface="Open Sans"/>
              </a:rPr>
              <a:t>(1) trends in the health-tracking devices market, (2) lever the trends to help Bellabeat’s customers/products, and (3) formulate marketing strategies based on these trends.</a:t>
            </a:r>
            <a:endParaRPr lang="en-US" sz="1200" dirty="0">
              <a:solidFill>
                <a:schemeClr val="tx1"/>
              </a:solidFill>
              <a:latin typeface="Open Sans"/>
              <a:ea typeface="Open Sans"/>
              <a:cs typeface="Open Sans"/>
              <a:sym typeface="Open Sans"/>
            </a:endParaRPr>
          </a:p>
        </p:txBody>
      </p:sp>
      <p:sp>
        <p:nvSpPr>
          <p:cNvPr id="3" name="Google Shape;105;p18">
            <a:extLst>
              <a:ext uri="{FF2B5EF4-FFF2-40B4-BE49-F238E27FC236}">
                <a16:creationId xmlns:a16="http://schemas.microsoft.com/office/drawing/2014/main" id="{DF3A6179-EE99-32B2-E85A-41C578FECCCA}"/>
              </a:ext>
            </a:extLst>
          </p:cNvPr>
          <p:cNvSpPr txBox="1"/>
          <p:nvPr/>
        </p:nvSpPr>
        <p:spPr>
          <a:xfrm>
            <a:off x="456676" y="3023893"/>
            <a:ext cx="8230124" cy="1854323"/>
          </a:xfrm>
          <a:prstGeom prst="rect">
            <a:avLst/>
          </a:prstGeom>
          <a:noFill/>
          <a:ln>
            <a:noFill/>
          </a:ln>
        </p:spPr>
        <p:txBody>
          <a:bodyPr spcFirstLastPara="1" wrap="square" lIns="91425" tIns="91425" rIns="91425" bIns="91425" anchor="t" anchorCtr="0">
            <a:spAutoFit/>
          </a:bodyPr>
          <a:lstStyle/>
          <a:p>
            <a:pPr lvl="0" indent="-304800" algn="just" rtl="0">
              <a:spcBef>
                <a:spcPts val="300"/>
              </a:spcBef>
              <a:spcAft>
                <a:spcPts val="0"/>
              </a:spcAft>
              <a:buSzPts val="1200"/>
              <a:buFont typeface="Open Sans"/>
              <a:buChar char="●"/>
            </a:pPr>
            <a:r>
              <a:rPr lang="en" sz="1200" dirty="0">
                <a:latin typeface="Open Sans"/>
                <a:ea typeface="Open Sans"/>
                <a:cs typeface="Open Sans"/>
                <a:sym typeface="Open Sans"/>
              </a:rPr>
              <a:t>50% of the sample responses use more than 70% of the sample month (high-use users), while 38% use less than 30% of that (low-use users). </a:t>
            </a:r>
            <a:endParaRPr lang="en" sz="1200" dirty="0">
              <a:solidFill>
                <a:schemeClr val="tx1"/>
              </a:solidFill>
              <a:latin typeface="Open Sans"/>
              <a:ea typeface="Open Sans"/>
              <a:cs typeface="Open Sans"/>
              <a:sym typeface="Open Sans"/>
            </a:endParaRP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All users sleep less than the standard amount of 8 hours (480 minutes). </a:t>
            </a: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Most users once use the devices keep them on for more than half of the day (12 hours) </a:t>
            </a:r>
          </a:p>
          <a:p>
            <a:pPr indent="-304800" algn="just">
              <a:spcBef>
                <a:spcPts val="300"/>
              </a:spcBef>
              <a:buSzPts val="1200"/>
              <a:buFont typeface="Open Sans"/>
              <a:buChar char="●"/>
            </a:pPr>
            <a:r>
              <a:rPr lang="en" sz="1200" dirty="0">
                <a:solidFill>
                  <a:schemeClr val="tx1"/>
                </a:solidFill>
                <a:latin typeface="Open Sans"/>
                <a:ea typeface="Open Sans"/>
                <a:cs typeface="Open Sans"/>
                <a:sym typeface="Open Sans"/>
              </a:rPr>
              <a:t>Users wearing the devices more than 70% of the month (high-use) have more steps taken per day, while users wearing the devices less than 30% of the month (low-use) have </a:t>
            </a:r>
            <a:r>
              <a:rPr lang="en-US" sz="1200" dirty="0">
                <a:solidFill>
                  <a:schemeClr val="dk1"/>
                </a:solidFill>
              </a:rPr>
              <a:t>higher calories burnt and less sleep time compared to average figures.</a:t>
            </a:r>
          </a:p>
          <a:p>
            <a:pPr indent="-304800" algn="just">
              <a:spcBef>
                <a:spcPts val="300"/>
              </a:spcBef>
              <a:buSzPts val="1200"/>
              <a:buFont typeface="Open Sans"/>
              <a:buChar char="●"/>
            </a:pPr>
            <a:r>
              <a:rPr lang="en-US" sz="1200" dirty="0">
                <a:solidFill>
                  <a:schemeClr val="dk1"/>
                </a:solidFill>
              </a:rPr>
              <a:t>Key proposition of </a:t>
            </a:r>
            <a:r>
              <a:rPr lang="en-US" sz="1200" dirty="0" err="1">
                <a:solidFill>
                  <a:schemeClr val="dk1"/>
                </a:solidFill>
              </a:rPr>
              <a:t>Bellabeat’s</a:t>
            </a:r>
            <a:r>
              <a:rPr lang="en-US" sz="1200" dirty="0">
                <a:solidFill>
                  <a:schemeClr val="dk1"/>
                </a:solidFill>
              </a:rPr>
              <a:t> products is that are both health-conscious and fashionable for women.</a:t>
            </a:r>
          </a:p>
        </p:txBody>
      </p:sp>
      <p:sp>
        <p:nvSpPr>
          <p:cNvPr id="4" name="Google Shape;103;p18">
            <a:extLst>
              <a:ext uri="{FF2B5EF4-FFF2-40B4-BE49-F238E27FC236}">
                <a16:creationId xmlns:a16="http://schemas.microsoft.com/office/drawing/2014/main" id="{0AA784F0-7EE3-82F5-4139-89DBD0209E36}"/>
              </a:ext>
            </a:extLst>
          </p:cNvPr>
          <p:cNvSpPr txBox="1"/>
          <p:nvPr/>
        </p:nvSpPr>
        <p:spPr>
          <a:xfrm>
            <a:off x="456675" y="2775576"/>
            <a:ext cx="8230124"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Key insights:</a:t>
            </a:r>
            <a:endParaRPr sz="1200" dirty="0">
              <a:solidFill>
                <a:schemeClr val="tx1"/>
              </a:solidFill>
              <a:latin typeface="Open Sans"/>
              <a:ea typeface="Open Sans"/>
              <a:cs typeface="Open Sans"/>
              <a:sym typeface="Open Sans"/>
            </a:endParaRPr>
          </a:p>
        </p:txBody>
      </p:sp>
      <p:sp>
        <p:nvSpPr>
          <p:cNvPr id="5" name="Google Shape;105;p18">
            <a:extLst>
              <a:ext uri="{FF2B5EF4-FFF2-40B4-BE49-F238E27FC236}">
                <a16:creationId xmlns:a16="http://schemas.microsoft.com/office/drawing/2014/main" id="{F026992B-A001-6053-6DB3-65E14B8D4E9D}"/>
              </a:ext>
            </a:extLst>
          </p:cNvPr>
          <p:cNvSpPr txBox="1"/>
          <p:nvPr/>
        </p:nvSpPr>
        <p:spPr>
          <a:xfrm>
            <a:off x="456676" y="1282425"/>
            <a:ext cx="8230124" cy="1592713"/>
          </a:xfrm>
          <a:prstGeom prst="rect">
            <a:avLst/>
          </a:prstGeom>
          <a:noFill/>
          <a:ln>
            <a:noFill/>
          </a:ln>
        </p:spPr>
        <p:txBody>
          <a:bodyPr spcFirstLastPara="1" wrap="square" lIns="91425" tIns="91425" rIns="91425" bIns="91425" anchor="t" anchorCtr="0">
            <a:spAutoFit/>
          </a:bodyPr>
          <a:lstStyle/>
          <a:p>
            <a:pPr lvl="0" indent="-304800" algn="just" rtl="0">
              <a:spcBef>
                <a:spcPts val="300"/>
              </a:spcBef>
              <a:spcAft>
                <a:spcPts val="0"/>
              </a:spcAft>
              <a:buSzPts val="1200"/>
              <a:buFont typeface="Open Sans"/>
              <a:buChar char="●"/>
            </a:pPr>
            <a:r>
              <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“Daily Challenge” campaign or feature (long-term) helps engage all users to wear the devices and keep track of their health, especially to encourage the importance of health tracking to low-use users (wear devices less than 30% of the days in a month).</a:t>
            </a:r>
          </a:p>
          <a:p>
            <a:pPr lvl="0" indent="-304800" algn="just" rtl="0">
              <a:spcBef>
                <a:spcPts val="300"/>
              </a:spcBef>
              <a:spcAft>
                <a:spcPts val="0"/>
              </a:spcAft>
              <a:buSzPts val="1200"/>
              <a:buFont typeface="Open Sans"/>
              <a:buChar char="●"/>
            </a:pPr>
            <a:r>
              <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rPr>
              <a:t>“Sleep notification” CRM message/function keeps track of the sleep time of users. This message reminds users to analyze detailed activities during the day and gives valuable insights into adjusting them to spend more time on sleep. </a:t>
            </a:r>
          </a:p>
          <a:p>
            <a:pPr lvl="0" indent="-304800" algn="just" rtl="0">
              <a:spcBef>
                <a:spcPts val="300"/>
              </a:spcBef>
              <a:spcAft>
                <a:spcPts val="0"/>
              </a:spcAft>
              <a:buSzPts val="1200"/>
              <a:buFont typeface="Open Sans"/>
              <a:buChar char="●"/>
            </a:pPr>
            <a:r>
              <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rPr>
              <a:t>Partnership with fashion brands to promote a healthy and fashionable lifestyle. </a:t>
            </a:r>
          </a:p>
        </p:txBody>
      </p:sp>
      <p:sp>
        <p:nvSpPr>
          <p:cNvPr id="6" name="Google Shape;103;p18">
            <a:extLst>
              <a:ext uri="{FF2B5EF4-FFF2-40B4-BE49-F238E27FC236}">
                <a16:creationId xmlns:a16="http://schemas.microsoft.com/office/drawing/2014/main" id="{B9721339-9D22-8AA3-F54B-F889D2752CF1}"/>
              </a:ext>
            </a:extLst>
          </p:cNvPr>
          <p:cNvSpPr txBox="1"/>
          <p:nvPr/>
        </p:nvSpPr>
        <p:spPr>
          <a:xfrm>
            <a:off x="456675" y="1058409"/>
            <a:ext cx="8230124"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Key recommendations:</a:t>
            </a:r>
            <a:endParaRPr sz="1200" dirty="0">
              <a:solidFill>
                <a:schemeClr val="tx1"/>
              </a:solidFill>
              <a:latin typeface="Open Sans"/>
              <a:ea typeface="Open Sans"/>
              <a:cs typeface="Open Sans"/>
              <a:sym typeface="Open Sans"/>
            </a:endParaRPr>
          </a:p>
        </p:txBody>
      </p:sp>
    </p:spTree>
    <p:extLst>
      <p:ext uri="{BB962C8B-B14F-4D97-AF65-F5344CB8AC3E}">
        <p14:creationId xmlns:p14="http://schemas.microsoft.com/office/powerpoint/2010/main" val="30123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chemeClr val="lt1"/>
                </a:solidFill>
                <a:latin typeface="Open Sans"/>
                <a:ea typeface="Open Sans"/>
                <a:cs typeface="Open Sans"/>
                <a:sym typeface="Open Sans"/>
              </a:rPr>
              <a:t>Analytics goals</a:t>
            </a:r>
            <a:endParaRPr sz="3200" b="1" dirty="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124975"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Identify </a:t>
            </a:r>
            <a:r>
              <a:rPr lang="en" sz="1200" b="1">
                <a:solidFill>
                  <a:schemeClr val="dk1"/>
                </a:solidFill>
                <a:latin typeface="Open Sans"/>
                <a:ea typeface="Open Sans"/>
                <a:cs typeface="Open Sans"/>
                <a:sym typeface="Open Sans"/>
              </a:rPr>
              <a:t>trends in the smart device usage market.</a:t>
            </a:r>
            <a:endParaRPr sz="1200">
              <a:solidFill>
                <a:schemeClr val="dk1"/>
              </a:solidFill>
              <a:latin typeface="Open Sans"/>
              <a:ea typeface="Open Sans"/>
              <a:cs typeface="Open Sans"/>
              <a:sym typeface="Open Sans"/>
            </a:endParaRPr>
          </a:p>
        </p:txBody>
      </p:sp>
      <p:sp>
        <p:nvSpPr>
          <p:cNvPr id="86" name="Google Shape;86;p16"/>
          <p:cNvSpPr/>
          <p:nvPr/>
        </p:nvSpPr>
        <p:spPr>
          <a:xfrm>
            <a:off x="1401125"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1</a:t>
            </a:r>
            <a:endParaRPr b="1">
              <a:latin typeface="Open Sans"/>
              <a:ea typeface="Open Sans"/>
              <a:cs typeface="Open Sans"/>
              <a:sym typeface="Open Sans"/>
            </a:endParaRPr>
          </a:p>
        </p:txBody>
      </p:sp>
      <p:sp>
        <p:nvSpPr>
          <p:cNvPr id="87" name="Google Shape;87;p16"/>
          <p:cNvSpPr/>
          <p:nvPr/>
        </p:nvSpPr>
        <p:spPr>
          <a:xfrm>
            <a:off x="3717150"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Identify how these trends </a:t>
            </a:r>
            <a:r>
              <a:rPr lang="en" sz="1200" b="1">
                <a:latin typeface="Open Sans"/>
                <a:ea typeface="Open Sans"/>
                <a:cs typeface="Open Sans"/>
                <a:sym typeface="Open Sans"/>
              </a:rPr>
              <a:t>apply to Bellabeat's customers/</a:t>
            </a:r>
            <a:endParaRPr sz="1200" b="1">
              <a:latin typeface="Open Sans"/>
              <a:ea typeface="Open Sans"/>
              <a:cs typeface="Open Sans"/>
              <a:sym typeface="Open Sans"/>
            </a:endParaRPr>
          </a:p>
          <a:p>
            <a:pPr marL="0" lvl="0" indent="0" algn="ctr" rtl="0">
              <a:spcBef>
                <a:spcPts val="0"/>
              </a:spcBef>
              <a:spcAft>
                <a:spcPts val="0"/>
              </a:spcAft>
              <a:buNone/>
            </a:pPr>
            <a:r>
              <a:rPr lang="en" sz="1200" b="1">
                <a:latin typeface="Open Sans"/>
                <a:ea typeface="Open Sans"/>
                <a:cs typeface="Open Sans"/>
                <a:sym typeface="Open Sans"/>
              </a:rPr>
              <a:t>products.</a:t>
            </a:r>
            <a:endParaRPr sz="1200" b="1">
              <a:latin typeface="Open Sans"/>
              <a:ea typeface="Open Sans"/>
              <a:cs typeface="Open Sans"/>
              <a:sym typeface="Open Sans"/>
            </a:endParaRPr>
          </a:p>
        </p:txBody>
      </p:sp>
      <p:sp>
        <p:nvSpPr>
          <p:cNvPr id="88" name="Google Shape;88;p16"/>
          <p:cNvSpPr/>
          <p:nvPr/>
        </p:nvSpPr>
        <p:spPr>
          <a:xfrm>
            <a:off x="3993300"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2</a:t>
            </a:r>
            <a:endParaRPr b="1">
              <a:latin typeface="Open Sans"/>
              <a:ea typeface="Open Sans"/>
              <a:cs typeface="Open Sans"/>
              <a:sym typeface="Open Sans"/>
            </a:endParaRPr>
          </a:p>
        </p:txBody>
      </p:sp>
      <p:sp>
        <p:nvSpPr>
          <p:cNvPr id="89" name="Google Shape;89;p16"/>
          <p:cNvSpPr/>
          <p:nvPr/>
        </p:nvSpPr>
        <p:spPr>
          <a:xfrm>
            <a:off x="6309325"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Identify how these trends help </a:t>
            </a:r>
            <a:r>
              <a:rPr lang="en" sz="1200" b="1">
                <a:latin typeface="Open Sans"/>
                <a:ea typeface="Open Sans"/>
                <a:cs typeface="Open Sans"/>
                <a:sym typeface="Open Sans"/>
              </a:rPr>
              <a:t>influence Bellabeat’s marketing strategy.</a:t>
            </a:r>
            <a:r>
              <a:rPr lang="en" sz="1200">
                <a:latin typeface="Open Sans"/>
                <a:ea typeface="Open Sans"/>
                <a:cs typeface="Open Sans"/>
                <a:sym typeface="Open Sans"/>
              </a:rPr>
              <a:t> </a:t>
            </a:r>
            <a:endParaRPr sz="1200">
              <a:latin typeface="Open Sans"/>
              <a:ea typeface="Open Sans"/>
              <a:cs typeface="Open Sans"/>
              <a:sym typeface="Open Sans"/>
            </a:endParaRPr>
          </a:p>
        </p:txBody>
      </p:sp>
      <p:sp>
        <p:nvSpPr>
          <p:cNvPr id="90" name="Google Shape;90;p16"/>
          <p:cNvSpPr/>
          <p:nvPr/>
        </p:nvSpPr>
        <p:spPr>
          <a:xfrm>
            <a:off x="6585475"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3</a:t>
            </a:r>
            <a:endParaRPr b="1">
              <a:latin typeface="Open Sans"/>
              <a:ea typeface="Open Sans"/>
              <a:cs typeface="Open Sans"/>
              <a:sym typeface="Open Sans"/>
            </a:endParaRPr>
          </a:p>
        </p:txBody>
      </p:sp>
      <p:sp>
        <p:nvSpPr>
          <p:cNvPr id="91" name="Google Shape;91;p16"/>
          <p:cNvSpPr txBox="1"/>
          <p:nvPr/>
        </p:nvSpPr>
        <p:spPr>
          <a:xfrm>
            <a:off x="276100" y="619300"/>
            <a:ext cx="8807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accent1"/>
                </a:solidFill>
                <a:latin typeface="Open Sans"/>
                <a:ea typeface="Open Sans"/>
                <a:cs typeface="Open Sans"/>
                <a:sym typeface="Open Sans"/>
              </a:rPr>
              <a:t>Analytics goals</a:t>
            </a:r>
            <a:endParaRPr sz="1800" b="1" dirty="0">
              <a:solidFill>
                <a:schemeClr val="accen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1000"/>
                                        <p:tgtEl>
                                          <p:spTgt spid="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100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10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100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lt1"/>
                </a:solidFill>
                <a:latin typeface="Open Sans"/>
                <a:ea typeface="Open Sans"/>
                <a:cs typeface="Open Sans"/>
                <a:sym typeface="Open Sans"/>
              </a:rPr>
              <a:t>Health tracker device trends</a:t>
            </a:r>
            <a:endParaRPr sz="3200" b="1">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2230300" y="1560500"/>
            <a:ext cx="2421900" cy="995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Open Sans"/>
                <a:ea typeface="Open Sans"/>
                <a:cs typeface="Open Sans"/>
                <a:sym typeface="Open Sans"/>
              </a:rPr>
              <a:t>- Steps taken/ distance traveled</a:t>
            </a:r>
            <a:endParaRPr sz="1200">
              <a:solidFill>
                <a:schemeClr val="dk1"/>
              </a:solidFill>
              <a:latin typeface="Open Sans"/>
              <a:ea typeface="Open Sans"/>
              <a:cs typeface="Open Sans"/>
              <a:sym typeface="Open Sans"/>
            </a:endParaRPr>
          </a:p>
          <a:p>
            <a:pPr marL="0" lvl="0" indent="0" algn="l" rtl="0">
              <a:lnSpc>
                <a:spcPct val="100000"/>
              </a:lnSpc>
              <a:spcBef>
                <a:spcPts val="1000"/>
              </a:spcBef>
              <a:spcAft>
                <a:spcPts val="0"/>
              </a:spcAft>
              <a:buNone/>
            </a:pPr>
            <a:r>
              <a:rPr lang="en" sz="1200">
                <a:solidFill>
                  <a:schemeClr val="dk1"/>
                </a:solidFill>
                <a:latin typeface="Open Sans"/>
                <a:ea typeface="Open Sans"/>
                <a:cs typeface="Open Sans"/>
                <a:sym typeface="Open Sans"/>
              </a:rPr>
              <a:t>- Calories burnt</a:t>
            </a:r>
            <a:endParaRPr sz="1200">
              <a:solidFill>
                <a:schemeClr val="dk1"/>
              </a:solidFill>
              <a:latin typeface="Open Sans"/>
              <a:ea typeface="Open Sans"/>
              <a:cs typeface="Open Sans"/>
              <a:sym typeface="Open Sans"/>
            </a:endParaRPr>
          </a:p>
          <a:p>
            <a:pPr marL="0" lvl="0" indent="0" algn="l" rtl="0">
              <a:lnSpc>
                <a:spcPct val="100000"/>
              </a:lnSpc>
              <a:spcBef>
                <a:spcPts val="1000"/>
              </a:spcBef>
              <a:spcAft>
                <a:spcPts val="1000"/>
              </a:spcAft>
              <a:buNone/>
            </a:pPr>
            <a:r>
              <a:rPr lang="en" sz="1200">
                <a:solidFill>
                  <a:schemeClr val="dk1"/>
                </a:solidFill>
                <a:latin typeface="Open Sans"/>
                <a:ea typeface="Open Sans"/>
                <a:cs typeface="Open Sans"/>
                <a:sym typeface="Open Sans"/>
              </a:rPr>
              <a:t>- Sleep time</a:t>
            </a:r>
            <a:endParaRPr sz="1200">
              <a:solidFill>
                <a:schemeClr val="dk1"/>
              </a:solidFill>
              <a:latin typeface="Open Sans"/>
              <a:ea typeface="Open Sans"/>
              <a:cs typeface="Open Sans"/>
              <a:sym typeface="Open Sans"/>
            </a:endParaRPr>
          </a:p>
        </p:txBody>
      </p:sp>
      <p:sp>
        <p:nvSpPr>
          <p:cNvPr id="105" name="Google Shape;105;p18"/>
          <p:cNvSpPr txBox="1"/>
          <p:nvPr/>
        </p:nvSpPr>
        <p:spPr>
          <a:xfrm>
            <a:off x="276100" y="619300"/>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Metrics when considered health tracker devices</a:t>
            </a:r>
            <a:endParaRPr sz="1800" b="1">
              <a:solidFill>
                <a:schemeClr val="accent1"/>
              </a:solidFill>
              <a:latin typeface="Open Sans"/>
              <a:ea typeface="Open Sans"/>
              <a:cs typeface="Open Sans"/>
              <a:sym typeface="Open Sans"/>
            </a:endParaRPr>
          </a:p>
        </p:txBody>
      </p:sp>
      <p:cxnSp>
        <p:nvCxnSpPr>
          <p:cNvPr id="106" name="Google Shape;106;p18"/>
          <p:cNvCxnSpPr/>
          <p:nvPr/>
        </p:nvCxnSpPr>
        <p:spPr>
          <a:xfrm>
            <a:off x="2096275" y="1091200"/>
            <a:ext cx="0" cy="2781300"/>
          </a:xfrm>
          <a:prstGeom prst="straightConnector1">
            <a:avLst/>
          </a:prstGeom>
          <a:noFill/>
          <a:ln w="9525" cap="flat" cmpd="sng">
            <a:solidFill>
              <a:schemeClr val="dk2"/>
            </a:solidFill>
            <a:prstDash val="dot"/>
            <a:round/>
            <a:headEnd type="none" w="med" len="med"/>
            <a:tailEnd type="none" w="med" len="med"/>
          </a:ln>
        </p:spPr>
      </p:cxnSp>
      <p:cxnSp>
        <p:nvCxnSpPr>
          <p:cNvPr id="107" name="Google Shape;107;p18"/>
          <p:cNvCxnSpPr/>
          <p:nvPr/>
        </p:nvCxnSpPr>
        <p:spPr>
          <a:xfrm>
            <a:off x="276100" y="2585700"/>
            <a:ext cx="8661000" cy="0"/>
          </a:xfrm>
          <a:prstGeom prst="straightConnector1">
            <a:avLst/>
          </a:prstGeom>
          <a:noFill/>
          <a:ln w="9525" cap="flat" cmpd="sng">
            <a:solidFill>
              <a:schemeClr val="dk2"/>
            </a:solidFill>
            <a:prstDash val="dot"/>
            <a:round/>
            <a:headEnd type="none" w="med" len="med"/>
            <a:tailEnd type="none" w="med" len="med"/>
          </a:ln>
        </p:spPr>
      </p:cxnSp>
      <p:sp>
        <p:nvSpPr>
          <p:cNvPr id="108" name="Google Shape;108;p18"/>
          <p:cNvSpPr txBox="1"/>
          <p:nvPr/>
        </p:nvSpPr>
        <p:spPr>
          <a:xfrm>
            <a:off x="398925" y="1560500"/>
            <a:ext cx="15633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Health-related metrics</a:t>
            </a:r>
            <a:endParaRPr sz="1200">
              <a:solidFill>
                <a:schemeClr val="dk1"/>
              </a:solidFill>
              <a:latin typeface="Open Sans"/>
              <a:ea typeface="Open Sans"/>
              <a:cs typeface="Open Sans"/>
              <a:sym typeface="Open Sans"/>
            </a:endParaRPr>
          </a:p>
        </p:txBody>
      </p:sp>
      <p:sp>
        <p:nvSpPr>
          <p:cNvPr id="109" name="Google Shape;109;p18"/>
          <p:cNvSpPr txBox="1"/>
          <p:nvPr/>
        </p:nvSpPr>
        <p:spPr>
          <a:xfrm>
            <a:off x="398925" y="2585700"/>
            <a:ext cx="156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Open Sans"/>
                <a:ea typeface="Open Sans"/>
                <a:cs typeface="Open Sans"/>
                <a:sym typeface="Open Sans"/>
              </a:rPr>
              <a:t>Usage metrics</a:t>
            </a:r>
            <a:endParaRPr sz="1200">
              <a:solidFill>
                <a:schemeClr val="dk1"/>
              </a:solidFill>
              <a:latin typeface="Open Sans"/>
              <a:ea typeface="Open Sans"/>
              <a:cs typeface="Open Sans"/>
              <a:sym typeface="Open Sans"/>
            </a:endParaRPr>
          </a:p>
        </p:txBody>
      </p:sp>
      <p:cxnSp>
        <p:nvCxnSpPr>
          <p:cNvPr id="110" name="Google Shape;110;p18"/>
          <p:cNvCxnSpPr/>
          <p:nvPr/>
        </p:nvCxnSpPr>
        <p:spPr>
          <a:xfrm>
            <a:off x="276100" y="1546250"/>
            <a:ext cx="8661000" cy="0"/>
          </a:xfrm>
          <a:prstGeom prst="straightConnector1">
            <a:avLst/>
          </a:prstGeom>
          <a:noFill/>
          <a:ln w="9525" cap="flat" cmpd="sng">
            <a:solidFill>
              <a:schemeClr val="dk2"/>
            </a:solidFill>
            <a:prstDash val="dot"/>
            <a:round/>
            <a:headEnd type="none" w="med" len="med"/>
            <a:tailEnd type="none" w="med" len="med"/>
          </a:ln>
        </p:spPr>
      </p:cxnSp>
      <p:sp>
        <p:nvSpPr>
          <p:cNvPr id="111" name="Google Shape;111;p18"/>
          <p:cNvSpPr txBox="1"/>
          <p:nvPr/>
        </p:nvSpPr>
        <p:spPr>
          <a:xfrm>
            <a:off x="398925" y="1128975"/>
            <a:ext cx="156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accent1"/>
                </a:solidFill>
                <a:latin typeface="Open Sans"/>
                <a:ea typeface="Open Sans"/>
                <a:cs typeface="Open Sans"/>
                <a:sym typeface="Open Sans"/>
              </a:rPr>
              <a:t>Area</a:t>
            </a:r>
            <a:endParaRPr sz="1200" b="1">
              <a:solidFill>
                <a:schemeClr val="accent1"/>
              </a:solidFill>
              <a:latin typeface="Open Sans"/>
              <a:ea typeface="Open Sans"/>
              <a:cs typeface="Open Sans"/>
              <a:sym typeface="Open Sans"/>
            </a:endParaRPr>
          </a:p>
        </p:txBody>
      </p:sp>
      <p:sp>
        <p:nvSpPr>
          <p:cNvPr id="112" name="Google Shape;112;p18"/>
          <p:cNvSpPr txBox="1"/>
          <p:nvPr/>
        </p:nvSpPr>
        <p:spPr>
          <a:xfrm>
            <a:off x="2230325" y="1128975"/>
            <a:ext cx="156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accent1"/>
                </a:solidFill>
                <a:latin typeface="Open Sans"/>
                <a:ea typeface="Open Sans"/>
                <a:cs typeface="Open Sans"/>
                <a:sym typeface="Open Sans"/>
              </a:rPr>
              <a:t>Metrics</a:t>
            </a:r>
            <a:endParaRPr sz="1200" b="1">
              <a:solidFill>
                <a:schemeClr val="accent1"/>
              </a:solidFill>
              <a:latin typeface="Open Sans"/>
              <a:ea typeface="Open Sans"/>
              <a:cs typeface="Open Sans"/>
              <a:sym typeface="Open Sans"/>
            </a:endParaRPr>
          </a:p>
        </p:txBody>
      </p:sp>
      <p:sp>
        <p:nvSpPr>
          <p:cNvPr id="113" name="Google Shape;113;p18"/>
          <p:cNvSpPr txBox="1"/>
          <p:nvPr/>
        </p:nvSpPr>
        <p:spPr>
          <a:xfrm>
            <a:off x="2230325" y="2574425"/>
            <a:ext cx="2421900" cy="682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Open Sans"/>
                <a:ea typeface="Open Sans"/>
                <a:cs typeface="Open Sans"/>
                <a:sym typeface="Open Sans"/>
              </a:rPr>
              <a:t>- Percentage of days worn</a:t>
            </a:r>
            <a:endParaRPr sz="1200">
              <a:solidFill>
                <a:schemeClr val="dk1"/>
              </a:solidFill>
              <a:latin typeface="Open Sans"/>
              <a:ea typeface="Open Sans"/>
              <a:cs typeface="Open Sans"/>
              <a:sym typeface="Open Sans"/>
            </a:endParaRPr>
          </a:p>
          <a:p>
            <a:pPr marL="0" lvl="0" indent="0" algn="l" rtl="0">
              <a:lnSpc>
                <a:spcPct val="100000"/>
              </a:lnSpc>
              <a:spcBef>
                <a:spcPts val="1000"/>
              </a:spcBef>
              <a:spcAft>
                <a:spcPts val="1000"/>
              </a:spcAft>
              <a:buNone/>
            </a:pPr>
            <a:endParaRPr sz="1200">
              <a:solidFill>
                <a:schemeClr val="dk1"/>
              </a:solidFill>
              <a:latin typeface="Open Sans"/>
              <a:ea typeface="Open Sans"/>
              <a:cs typeface="Open Sans"/>
              <a:sym typeface="Open Sans"/>
            </a:endParaRPr>
          </a:p>
        </p:txBody>
      </p:sp>
      <p:cxnSp>
        <p:nvCxnSpPr>
          <p:cNvPr id="114" name="Google Shape;114;p18"/>
          <p:cNvCxnSpPr/>
          <p:nvPr/>
        </p:nvCxnSpPr>
        <p:spPr>
          <a:xfrm>
            <a:off x="4795850" y="1091200"/>
            <a:ext cx="0" cy="2781300"/>
          </a:xfrm>
          <a:prstGeom prst="straightConnector1">
            <a:avLst/>
          </a:prstGeom>
          <a:noFill/>
          <a:ln w="9525" cap="flat" cmpd="sng">
            <a:solidFill>
              <a:schemeClr val="dk2"/>
            </a:solidFill>
            <a:prstDash val="dot"/>
            <a:round/>
            <a:headEnd type="none" w="med" len="med"/>
            <a:tailEnd type="none" w="med" len="med"/>
          </a:ln>
        </p:spPr>
      </p:cxnSp>
      <p:sp>
        <p:nvSpPr>
          <p:cNvPr id="115" name="Google Shape;115;p18"/>
          <p:cNvSpPr txBox="1"/>
          <p:nvPr/>
        </p:nvSpPr>
        <p:spPr>
          <a:xfrm>
            <a:off x="4940100" y="1560500"/>
            <a:ext cx="3874500" cy="9954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200">
                <a:solidFill>
                  <a:schemeClr val="dk1"/>
                </a:solidFill>
                <a:latin typeface="Open Sans"/>
                <a:ea typeface="Open Sans"/>
                <a:cs typeface="Open Sans"/>
                <a:sym typeface="Open Sans"/>
              </a:rPr>
              <a:t>- The amount of steps/distance taken per day/hour</a:t>
            </a:r>
            <a:endParaRPr sz="1200">
              <a:solidFill>
                <a:schemeClr val="dk1"/>
              </a:solidFill>
              <a:latin typeface="Open Sans"/>
              <a:ea typeface="Open Sans"/>
              <a:cs typeface="Open Sans"/>
              <a:sym typeface="Open Sans"/>
            </a:endParaRPr>
          </a:p>
          <a:p>
            <a:pPr marL="0" lvl="0" indent="0" algn="just" rtl="0">
              <a:lnSpc>
                <a:spcPct val="100000"/>
              </a:lnSpc>
              <a:spcBef>
                <a:spcPts val="1000"/>
              </a:spcBef>
              <a:spcAft>
                <a:spcPts val="0"/>
              </a:spcAft>
              <a:buNone/>
            </a:pPr>
            <a:r>
              <a:rPr lang="en" sz="1200">
                <a:solidFill>
                  <a:schemeClr val="dk1"/>
                </a:solidFill>
                <a:latin typeface="Open Sans"/>
                <a:ea typeface="Open Sans"/>
                <a:cs typeface="Open Sans"/>
                <a:sym typeface="Open Sans"/>
              </a:rPr>
              <a:t>- The amount of calories burn per day/hour</a:t>
            </a:r>
            <a:endParaRPr sz="1200">
              <a:solidFill>
                <a:schemeClr val="dk1"/>
              </a:solidFill>
              <a:latin typeface="Open Sans"/>
              <a:ea typeface="Open Sans"/>
              <a:cs typeface="Open Sans"/>
              <a:sym typeface="Open Sans"/>
            </a:endParaRPr>
          </a:p>
          <a:p>
            <a:pPr marL="0" lvl="0" indent="0" algn="just" rtl="0">
              <a:lnSpc>
                <a:spcPct val="100000"/>
              </a:lnSpc>
              <a:spcBef>
                <a:spcPts val="1000"/>
              </a:spcBef>
              <a:spcAft>
                <a:spcPts val="1000"/>
              </a:spcAft>
              <a:buNone/>
            </a:pPr>
            <a:r>
              <a:rPr lang="en" sz="1200">
                <a:solidFill>
                  <a:schemeClr val="dk1"/>
                </a:solidFill>
                <a:latin typeface="Open Sans"/>
                <a:ea typeface="Open Sans"/>
                <a:cs typeface="Open Sans"/>
                <a:sym typeface="Open Sans"/>
              </a:rPr>
              <a:t>- The time amount of sleep taken per day</a:t>
            </a:r>
            <a:endParaRPr sz="1200">
              <a:solidFill>
                <a:schemeClr val="dk1"/>
              </a:solidFill>
              <a:latin typeface="Open Sans"/>
              <a:ea typeface="Open Sans"/>
              <a:cs typeface="Open Sans"/>
              <a:sym typeface="Open Sans"/>
            </a:endParaRPr>
          </a:p>
        </p:txBody>
      </p:sp>
      <p:sp>
        <p:nvSpPr>
          <p:cNvPr id="116" name="Google Shape;116;p18"/>
          <p:cNvSpPr txBox="1"/>
          <p:nvPr/>
        </p:nvSpPr>
        <p:spPr>
          <a:xfrm>
            <a:off x="4940125" y="1128975"/>
            <a:ext cx="156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accent1"/>
                </a:solidFill>
                <a:latin typeface="Open Sans"/>
                <a:ea typeface="Open Sans"/>
                <a:cs typeface="Open Sans"/>
                <a:sym typeface="Open Sans"/>
              </a:rPr>
              <a:t>Description</a:t>
            </a:r>
            <a:endParaRPr sz="1200" b="1">
              <a:solidFill>
                <a:schemeClr val="accent1"/>
              </a:solidFill>
              <a:latin typeface="Open Sans"/>
              <a:ea typeface="Open Sans"/>
              <a:cs typeface="Open Sans"/>
              <a:sym typeface="Open Sans"/>
            </a:endParaRPr>
          </a:p>
        </p:txBody>
      </p:sp>
      <p:sp>
        <p:nvSpPr>
          <p:cNvPr id="117" name="Google Shape;117;p18"/>
          <p:cNvSpPr txBox="1"/>
          <p:nvPr/>
        </p:nvSpPr>
        <p:spPr>
          <a:xfrm>
            <a:off x="4940100" y="2574425"/>
            <a:ext cx="3874500" cy="10518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200">
                <a:solidFill>
                  <a:schemeClr val="dk1"/>
                </a:solidFill>
                <a:latin typeface="Open Sans"/>
                <a:ea typeface="Open Sans"/>
                <a:cs typeface="Open Sans"/>
                <a:sym typeface="Open Sans"/>
              </a:rPr>
              <a:t>- The number of days which device tracker is worn over the total number of days in the dataset.</a:t>
            </a:r>
            <a:endParaRPr sz="1200">
              <a:solidFill>
                <a:schemeClr val="dk1"/>
              </a:solidFill>
              <a:latin typeface="Open Sans"/>
              <a:ea typeface="Open Sans"/>
              <a:cs typeface="Open Sans"/>
              <a:sym typeface="Open Sans"/>
            </a:endParaRPr>
          </a:p>
          <a:p>
            <a:pPr marL="0" lvl="0" indent="0" algn="just" rtl="0">
              <a:lnSpc>
                <a:spcPct val="100000"/>
              </a:lnSpc>
              <a:spcBef>
                <a:spcPts val="1000"/>
              </a:spcBef>
              <a:spcAft>
                <a:spcPts val="1000"/>
              </a:spcAft>
              <a:buNone/>
            </a:pPr>
            <a:r>
              <a:rPr lang="en" sz="1200">
                <a:solidFill>
                  <a:schemeClr val="dk1"/>
                </a:solidFill>
                <a:latin typeface="Open Sans"/>
                <a:ea typeface="Open Sans"/>
                <a:cs typeface="Open Sans"/>
                <a:sym typeface="Open Sans"/>
              </a:rPr>
              <a:t>- The percentage total number of minutes tracker worn over 1440 minutes of day.</a:t>
            </a:r>
            <a:endParaRPr sz="1200">
              <a:solidFill>
                <a:schemeClr val="dk1"/>
              </a:solidFill>
              <a:latin typeface="Open Sans"/>
              <a:ea typeface="Open Sans"/>
              <a:cs typeface="Open Sans"/>
              <a:sym typeface="Open Sans"/>
            </a:endParaRPr>
          </a:p>
        </p:txBody>
      </p:sp>
      <p:sp>
        <p:nvSpPr>
          <p:cNvPr id="118" name="Google Shape;118;p18"/>
          <p:cNvSpPr txBox="1"/>
          <p:nvPr/>
        </p:nvSpPr>
        <p:spPr>
          <a:xfrm>
            <a:off x="2230325" y="3072125"/>
            <a:ext cx="242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r>
              <a:rPr lang="en" sz="1200">
                <a:solidFill>
                  <a:schemeClr val="dk1"/>
                </a:solidFill>
                <a:latin typeface="Open Sans"/>
                <a:ea typeface="Open Sans"/>
                <a:cs typeface="Open Sans"/>
                <a:sym typeface="Open Sans"/>
              </a:rPr>
              <a:t>- Percentage of minutes worn per day</a:t>
            </a:r>
            <a:endParaRPr/>
          </a:p>
        </p:txBody>
      </p:sp>
      <p:cxnSp>
        <p:nvCxnSpPr>
          <p:cNvPr id="119" name="Google Shape;119;p18"/>
          <p:cNvCxnSpPr/>
          <p:nvPr/>
        </p:nvCxnSpPr>
        <p:spPr>
          <a:xfrm>
            <a:off x="276100" y="1086100"/>
            <a:ext cx="8661000" cy="0"/>
          </a:xfrm>
          <a:prstGeom prst="straightConnector1">
            <a:avLst/>
          </a:prstGeom>
          <a:noFill/>
          <a:ln w="9525" cap="flat" cmpd="sng">
            <a:solidFill>
              <a:schemeClr val="dk2"/>
            </a:solidFill>
            <a:prstDash val="dot"/>
            <a:round/>
            <a:headEnd type="none" w="med" len="med"/>
            <a:tailEnd type="none" w="med" len="med"/>
          </a:ln>
        </p:spPr>
      </p:cxnSp>
      <p:cxnSp>
        <p:nvCxnSpPr>
          <p:cNvPr id="120" name="Google Shape;120;p18"/>
          <p:cNvCxnSpPr/>
          <p:nvPr/>
        </p:nvCxnSpPr>
        <p:spPr>
          <a:xfrm>
            <a:off x="276100" y="3872500"/>
            <a:ext cx="8661000" cy="0"/>
          </a:xfrm>
          <a:prstGeom prst="straightConnector1">
            <a:avLst/>
          </a:prstGeom>
          <a:noFill/>
          <a:ln w="9525" cap="flat" cmpd="sng">
            <a:solidFill>
              <a:schemeClr val="dk2"/>
            </a:solidFill>
            <a:prstDash val="dot"/>
            <a:round/>
            <a:headEnd type="none" w="med" len="med"/>
            <a:tailEnd type="none" w="med" len="med"/>
          </a:ln>
        </p:spPr>
      </p:cxnSp>
      <p:cxnSp>
        <p:nvCxnSpPr>
          <p:cNvPr id="121" name="Google Shape;121;p18"/>
          <p:cNvCxnSpPr/>
          <p:nvPr/>
        </p:nvCxnSpPr>
        <p:spPr>
          <a:xfrm>
            <a:off x="276125" y="1091200"/>
            <a:ext cx="0" cy="2781300"/>
          </a:xfrm>
          <a:prstGeom prst="straightConnector1">
            <a:avLst/>
          </a:prstGeom>
          <a:noFill/>
          <a:ln w="9525" cap="flat" cmpd="sng">
            <a:solidFill>
              <a:schemeClr val="dk2"/>
            </a:solidFill>
            <a:prstDash val="dot"/>
            <a:round/>
            <a:headEnd type="none" w="med" len="med"/>
            <a:tailEnd type="none" w="med" len="med"/>
          </a:ln>
        </p:spPr>
      </p:cxnSp>
      <p:cxnSp>
        <p:nvCxnSpPr>
          <p:cNvPr id="122" name="Google Shape;122;p18"/>
          <p:cNvCxnSpPr/>
          <p:nvPr/>
        </p:nvCxnSpPr>
        <p:spPr>
          <a:xfrm>
            <a:off x="8937100" y="1091200"/>
            <a:ext cx="0" cy="2781300"/>
          </a:xfrm>
          <a:prstGeom prst="straightConnector1">
            <a:avLst/>
          </a:prstGeom>
          <a:noFill/>
          <a:ln w="9525" cap="flat" cmpd="sng">
            <a:solidFill>
              <a:schemeClr val="dk2"/>
            </a:solidFill>
            <a:prstDash val="dot"/>
            <a:round/>
            <a:headEnd type="none" w="med" len="med"/>
            <a:tailEnd type="none" w="med" len="med"/>
          </a:ln>
        </p:spPr>
      </p:cxnSp>
      <p:sp>
        <p:nvSpPr>
          <p:cNvPr id="123" name="Google Shape;123;p18"/>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1000"/>
                                        <p:tgtEl>
                                          <p:spTgt spid="111"/>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par>
                                <p:cTn id="17" presetID="10"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1000"/>
                                        <p:tgtEl>
                                          <p:spTgt spid="115"/>
                                        </p:tgtEl>
                                      </p:cBhvr>
                                    </p:animEffect>
                                  </p:childTnLst>
                                </p:cTn>
                              </p:par>
                              <p:par>
                                <p:cTn id="20" presetID="10" presetClass="entr" presetSubtype="0" fill="hold"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10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1000"/>
                                        <p:tgtEl>
                                          <p:spTgt spid="113"/>
                                        </p:tgtEl>
                                      </p:cBhvr>
                                    </p:animEffect>
                                  </p:childTnLst>
                                </p:cTn>
                              </p:par>
                              <p:par>
                                <p:cTn id="28" presetID="10" presetClass="entr" presetSubtype="0" fill="hold"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childTnLst>
                                </p:cTn>
                              </p:par>
                              <p:par>
                                <p:cTn id="31" presetID="10"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1000"/>
                                        <p:tgtEl>
                                          <p:spTgt spid="118"/>
                                        </p:tgtEl>
                                      </p:cBhvr>
                                    </p:animEffect>
                                  </p:childTnLst>
                                </p:cTn>
                              </p:par>
                              <p:par>
                                <p:cTn id="34" presetID="10" presetClass="entr" presetSubtype="0" fill="hold" nodeType="with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fade">
                                      <p:cBhvr>
                                        <p:cTn id="36"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Daily steps and daily distance</a:t>
            </a:r>
            <a:endParaRPr sz="1800" b="1">
              <a:solidFill>
                <a:schemeClr val="accent1"/>
              </a:solidFill>
              <a:latin typeface="Open Sans"/>
              <a:ea typeface="Open Sans"/>
              <a:cs typeface="Open Sans"/>
              <a:sym typeface="Open Sans"/>
            </a:endParaRPr>
          </a:p>
        </p:txBody>
      </p:sp>
      <p:pic>
        <p:nvPicPr>
          <p:cNvPr id="130" name="Google Shape;130;p19"/>
          <p:cNvPicPr preferRelativeResize="0"/>
          <p:nvPr/>
        </p:nvPicPr>
        <p:blipFill>
          <a:blip r:embed="rId3">
            <a:alphaModFix/>
          </a:blip>
          <a:stretch>
            <a:fillRect/>
          </a:stretch>
        </p:blipFill>
        <p:spPr>
          <a:xfrm>
            <a:off x="4399575" y="1513000"/>
            <a:ext cx="4537551" cy="2800323"/>
          </a:xfrm>
          <a:prstGeom prst="rect">
            <a:avLst/>
          </a:prstGeom>
          <a:noFill/>
          <a:ln>
            <a:noFill/>
          </a:ln>
        </p:spPr>
      </p:pic>
      <p:sp>
        <p:nvSpPr>
          <p:cNvPr id="131" name="Google Shape;131;p19"/>
          <p:cNvSpPr txBox="1"/>
          <p:nvPr/>
        </p:nvSpPr>
        <p:spPr>
          <a:xfrm>
            <a:off x="235225" y="2299250"/>
            <a:ext cx="3964800" cy="554100"/>
          </a:xfrm>
          <a:prstGeom prst="rect">
            <a:avLst/>
          </a:prstGeom>
          <a:noFill/>
          <a:ln>
            <a:noFill/>
          </a:ln>
        </p:spPr>
        <p:txBody>
          <a:bodyPr spcFirstLastPara="1" wrap="square" lIns="91425" tIns="91425" rIns="91425" bIns="91425" anchor="t" anchorCtr="0">
            <a:spAutoFit/>
          </a:bodyPr>
          <a:lstStyle/>
          <a:p>
            <a:pPr marL="342900" lvl="0" indent="-304800" algn="just" rtl="0">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Daily steps taken correlates perfectly to daily distance travelled.</a:t>
            </a:r>
            <a:endParaRPr sz="1200">
              <a:solidFill>
                <a:schemeClr val="dk1"/>
              </a:solidFill>
              <a:latin typeface="Open Sans"/>
              <a:ea typeface="Open Sans"/>
              <a:cs typeface="Open Sans"/>
              <a:sym typeface="Open Sans"/>
            </a:endParaRPr>
          </a:p>
        </p:txBody>
      </p:sp>
      <p:sp>
        <p:nvSpPr>
          <p:cNvPr id="132" name="Google Shape;132;p19"/>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p:nvPr/>
        </p:nvSpPr>
        <p:spPr>
          <a:xfrm>
            <a:off x="235225" y="983925"/>
            <a:ext cx="880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Daily steps and daily calories</a:t>
            </a:r>
            <a:endParaRPr sz="1800" b="1">
              <a:solidFill>
                <a:schemeClr val="accent1"/>
              </a:solidFill>
              <a:latin typeface="Open Sans"/>
              <a:ea typeface="Open Sans"/>
              <a:cs typeface="Open Sans"/>
              <a:sym typeface="Open Sans"/>
            </a:endParaRPr>
          </a:p>
        </p:txBody>
      </p:sp>
      <p:sp>
        <p:nvSpPr>
          <p:cNvPr id="139" name="Google Shape;139;p20"/>
          <p:cNvSpPr txBox="1"/>
          <p:nvPr/>
        </p:nvSpPr>
        <p:spPr>
          <a:xfrm>
            <a:off x="235225" y="2299250"/>
            <a:ext cx="3964800" cy="554100"/>
          </a:xfrm>
          <a:prstGeom prst="rect">
            <a:avLst/>
          </a:prstGeom>
          <a:noFill/>
          <a:ln>
            <a:noFill/>
          </a:ln>
        </p:spPr>
        <p:txBody>
          <a:bodyPr spcFirstLastPara="1" wrap="square" lIns="91425" tIns="91425" rIns="91425" bIns="91425" anchor="t" anchorCtr="0">
            <a:spAutoFit/>
          </a:bodyPr>
          <a:lstStyle/>
          <a:p>
            <a:pPr marL="342900" lvl="0" indent="-304800" algn="just" rtl="0">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Daily steps taken and daily calories are strongly correlated. </a:t>
            </a:r>
            <a:endParaRPr sz="1200">
              <a:solidFill>
                <a:schemeClr val="dk1"/>
              </a:solidFill>
              <a:latin typeface="Open Sans"/>
              <a:ea typeface="Open Sans"/>
              <a:cs typeface="Open Sans"/>
              <a:sym typeface="Open Sans"/>
            </a:endParaRPr>
          </a:p>
        </p:txBody>
      </p:sp>
      <p:pic>
        <p:nvPicPr>
          <p:cNvPr id="140" name="Google Shape;140;p20"/>
          <p:cNvPicPr preferRelativeResize="0"/>
          <p:nvPr/>
        </p:nvPicPr>
        <p:blipFill>
          <a:blip r:embed="rId3">
            <a:alphaModFix/>
          </a:blip>
          <a:stretch>
            <a:fillRect/>
          </a:stretch>
        </p:blipFill>
        <p:spPr>
          <a:xfrm>
            <a:off x="4352425" y="1598025"/>
            <a:ext cx="4639175" cy="2863034"/>
          </a:xfrm>
          <a:prstGeom prst="rect">
            <a:avLst/>
          </a:prstGeom>
          <a:noFill/>
          <a:ln>
            <a:noFill/>
          </a:ln>
        </p:spPr>
      </p:pic>
      <p:sp>
        <p:nvSpPr>
          <p:cNvPr id="141" name="Google Shape;141;p20"/>
          <p:cNvSpPr txBox="1"/>
          <p:nvPr/>
        </p:nvSpPr>
        <p:spPr>
          <a:xfrm>
            <a:off x="276100" y="4745250"/>
            <a:ext cx="756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t>*Data source: public dataset of “FitBit Fitness Tracker Data” from Mobius</a:t>
            </a:r>
            <a:endParaRPr sz="9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1447</Words>
  <Application>Microsoft Office PowerPoint</Application>
  <PresentationFormat>On-screen Show (16:9)</PresentationFormat>
  <Paragraphs>128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Open Sans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Huy</cp:lastModifiedBy>
  <cp:revision>11</cp:revision>
  <dcterms:modified xsi:type="dcterms:W3CDTF">2022-09-23T20:57:46Z</dcterms:modified>
</cp:coreProperties>
</file>