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414c2f9a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414c2f9a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414c2f9a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414c2f9a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414c2f9a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414c2f9a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414c2f9a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414c2f9a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414c2f9a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414c2f9a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414c2f9a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414c2f9a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414c2f9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414c2f9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414c2f9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414c2f9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414c2f9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414c2f9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414c2f9a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414c2f9a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414c2f9a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414c2f9a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414c2f9a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414c2f9a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414c2f9a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414c2f9a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414c2f9a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414c2f9a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907850" y="2171825"/>
            <a:ext cx="725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Google Data Analytics Capstone Challenge 1</a:t>
            </a:r>
            <a:endParaRPr sz="1800">
              <a:latin typeface="Open Sans"/>
              <a:ea typeface="Open Sans"/>
              <a:cs typeface="Open Sans"/>
              <a:sym typeface="Open Sans"/>
            </a:endParaRPr>
          </a:p>
        </p:txBody>
      </p:sp>
      <p:sp>
        <p:nvSpPr>
          <p:cNvPr id="55" name="Google Shape;55;p13"/>
          <p:cNvSpPr txBox="1"/>
          <p:nvPr/>
        </p:nvSpPr>
        <p:spPr>
          <a:xfrm>
            <a:off x="907850" y="1577075"/>
            <a:ext cx="739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1"/>
                </a:solidFill>
                <a:latin typeface="Open Sans"/>
                <a:ea typeface="Open Sans"/>
                <a:cs typeface="Open Sans"/>
                <a:sym typeface="Open Sans"/>
              </a:rPr>
              <a:t>Cyclistic bike-share analysis</a:t>
            </a:r>
            <a:endParaRPr b="1" sz="3200">
              <a:solidFill>
                <a:schemeClr val="accent1"/>
              </a:solidFill>
              <a:latin typeface="Open Sans"/>
              <a:ea typeface="Open Sans"/>
              <a:cs typeface="Open Sans"/>
              <a:sym typeface="Open Sans"/>
            </a:endParaRPr>
          </a:p>
        </p:txBody>
      </p:sp>
      <p:sp>
        <p:nvSpPr>
          <p:cNvPr id="56" name="Google Shape;56;p13"/>
          <p:cNvSpPr/>
          <p:nvPr/>
        </p:nvSpPr>
        <p:spPr>
          <a:xfrm>
            <a:off x="1020225" y="3335400"/>
            <a:ext cx="951000" cy="3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907850" y="2676650"/>
            <a:ext cx="591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latin typeface="Open Sans"/>
                <a:ea typeface="Open Sans"/>
                <a:cs typeface="Open Sans"/>
                <a:sym typeface="Open Sans"/>
              </a:rPr>
              <a:t>Presented by: </a:t>
            </a:r>
            <a:r>
              <a:rPr i="1" lang="en" sz="1200">
                <a:latin typeface="Open Sans"/>
                <a:ea typeface="Open Sans"/>
                <a:cs typeface="Open Sans"/>
                <a:sym typeface="Open Sans"/>
              </a:rPr>
              <a:t>Quang Huy Vu</a:t>
            </a:r>
            <a:endParaRPr i="1" sz="1200">
              <a:latin typeface="Open Sans"/>
              <a:ea typeface="Open Sans"/>
              <a:cs typeface="Open Sans"/>
              <a:sym typeface="Open Sans"/>
            </a:endParaRPr>
          </a:p>
          <a:p>
            <a:pPr indent="0" lvl="0" marL="0" rtl="0" algn="l">
              <a:spcBef>
                <a:spcPts val="0"/>
              </a:spcBef>
              <a:spcAft>
                <a:spcPts val="0"/>
              </a:spcAft>
              <a:buNone/>
            </a:pPr>
            <a:r>
              <a:rPr b="1" i="1" lang="en" sz="1200">
                <a:latin typeface="Open Sans"/>
                <a:ea typeface="Open Sans"/>
                <a:cs typeface="Open Sans"/>
                <a:sym typeface="Open Sans"/>
              </a:rPr>
              <a:t>Data:</a:t>
            </a:r>
            <a:r>
              <a:rPr i="1" lang="en" sz="1200">
                <a:latin typeface="Open Sans"/>
                <a:ea typeface="Open Sans"/>
                <a:cs typeface="Open Sans"/>
                <a:sym typeface="Open Sans"/>
              </a:rPr>
              <a:t> from September 2021 to August 2022</a:t>
            </a:r>
            <a:endParaRPr i="1" sz="1200">
              <a:latin typeface="Open Sans"/>
              <a:ea typeface="Open Sans"/>
              <a:cs typeface="Open Sans"/>
              <a:sym typeface="Open Sans"/>
            </a:endParaRPr>
          </a:p>
        </p:txBody>
      </p:sp>
      <p:sp>
        <p:nvSpPr>
          <p:cNvPr id="58" name="Google Shape;58;p13"/>
          <p:cNvSpPr/>
          <p:nvPr/>
        </p:nvSpPr>
        <p:spPr>
          <a:xfrm rot="-5400000">
            <a:off x="-2567125" y="2549900"/>
            <a:ext cx="5152800" cy="52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nvSpPr>
        <p:spPr>
          <a:xfrm>
            <a:off x="572725" y="2061025"/>
            <a:ext cx="3438600" cy="15597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start their rides mostly from areas of entertainment/leisure: parks, museums, harbors, and aquariums.  </a:t>
            </a:r>
            <a:endParaRPr sz="1200">
              <a:latin typeface="Open Sans"/>
              <a:ea typeface="Open Sans"/>
              <a:cs typeface="Open Sans"/>
              <a:sym typeface="Open Sans"/>
            </a:endParaRPr>
          </a:p>
          <a:p>
            <a:pPr indent="-304800" lvl="0" marL="457200" rtl="0" algn="just">
              <a:lnSpc>
                <a:spcPct val="115000"/>
              </a:lnSpc>
              <a:spcBef>
                <a:spcPts val="1000"/>
              </a:spcBef>
              <a:spcAft>
                <a:spcPts val="1000"/>
              </a:spcAft>
              <a:buSzPts val="1200"/>
              <a:buFont typeface="Open Sans"/>
              <a:buChar char="●"/>
            </a:pPr>
            <a:r>
              <a:rPr b="1" lang="en" sz="1200">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start their rides mostly from residential areas.</a:t>
            </a:r>
            <a:endParaRPr b="1" sz="1200">
              <a:latin typeface="Open Sans"/>
              <a:ea typeface="Open Sans"/>
              <a:cs typeface="Open Sans"/>
              <a:sym typeface="Open Sans"/>
            </a:endParaRPr>
          </a:p>
        </p:txBody>
      </p:sp>
      <p:sp>
        <p:nvSpPr>
          <p:cNvPr id="141" name="Google Shape;141;p22"/>
          <p:cNvSpPr txBox="1"/>
          <p:nvPr/>
        </p:nvSpPr>
        <p:spPr>
          <a:xfrm>
            <a:off x="456675" y="1200000"/>
            <a:ext cx="50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Casual vs member users</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About start station locations</a:t>
            </a:r>
            <a:endParaRPr b="1" sz="1800">
              <a:solidFill>
                <a:schemeClr val="accent1"/>
              </a:solidFill>
              <a:latin typeface="Open Sans"/>
              <a:ea typeface="Open Sans"/>
              <a:cs typeface="Open Sans"/>
              <a:sym typeface="Open Sans"/>
            </a:endParaRPr>
          </a:p>
        </p:txBody>
      </p:sp>
      <p:pic>
        <p:nvPicPr>
          <p:cNvPr id="142" name="Google Shape;142;p22"/>
          <p:cNvPicPr preferRelativeResize="0"/>
          <p:nvPr/>
        </p:nvPicPr>
        <p:blipFill>
          <a:blip r:embed="rId3">
            <a:alphaModFix/>
          </a:blip>
          <a:stretch>
            <a:fillRect/>
          </a:stretch>
        </p:blipFill>
        <p:spPr>
          <a:xfrm>
            <a:off x="4036525" y="755475"/>
            <a:ext cx="5033101" cy="35884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nvSpPr>
        <p:spPr>
          <a:xfrm>
            <a:off x="572725" y="1343100"/>
            <a:ext cx="8028900" cy="30909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Docked and electric bikes</a:t>
            </a:r>
            <a:r>
              <a:rPr lang="en" sz="1200">
                <a:solidFill>
                  <a:schemeClr val="dk1"/>
                </a:solidFill>
                <a:latin typeface="Open Sans"/>
                <a:ea typeface="Open Sans"/>
                <a:cs typeface="Open Sans"/>
                <a:sym typeface="Open Sans"/>
              </a:rPr>
              <a:t> are favorite for </a:t>
            </a:r>
            <a:r>
              <a:rPr b="1" lang="en" sz="1200">
                <a:solidFill>
                  <a:srgbClr val="6AA84F"/>
                </a:solidFill>
                <a:latin typeface="Open Sans"/>
                <a:ea typeface="Open Sans"/>
                <a:cs typeface="Open Sans"/>
                <a:sym typeface="Open Sans"/>
              </a:rPr>
              <a:t>casual users</a:t>
            </a:r>
            <a:r>
              <a:rPr lang="en" sz="1200">
                <a:solidFill>
                  <a:schemeClr val="dk1"/>
                </a:solidFill>
                <a:latin typeface="Open Sans"/>
                <a:ea typeface="Open Sans"/>
                <a:cs typeface="Open Sans"/>
                <a:sym typeface="Open Sans"/>
              </a:rPr>
              <a:t>. They tend to use bike-share services to commute between popular city attractions or home to city attractions and vice versa. And since destinations are city attractions, </a:t>
            </a:r>
            <a:r>
              <a:rPr b="1" lang="en" sz="1200">
                <a:solidFill>
                  <a:schemeClr val="dk1"/>
                </a:solidFill>
                <a:latin typeface="Open Sans"/>
                <a:ea typeface="Open Sans"/>
                <a:cs typeface="Open Sans"/>
                <a:sym typeface="Open Sans"/>
              </a:rPr>
              <a:t>shopping partnerships</a:t>
            </a:r>
            <a:r>
              <a:rPr lang="en" sz="1200">
                <a:solidFill>
                  <a:schemeClr val="dk1"/>
                </a:solidFill>
                <a:latin typeface="Open Sans"/>
                <a:ea typeface="Open Sans"/>
                <a:cs typeface="Open Sans"/>
                <a:sym typeface="Open Sans"/>
              </a:rPr>
              <a:t> or </a:t>
            </a:r>
            <a:r>
              <a:rPr b="1" lang="en" sz="1200">
                <a:solidFill>
                  <a:schemeClr val="dk1"/>
                </a:solidFill>
                <a:latin typeface="Open Sans"/>
                <a:ea typeface="Open Sans"/>
                <a:cs typeface="Open Sans"/>
                <a:sym typeface="Open Sans"/>
              </a:rPr>
              <a:t>ride-rewarding loyalty programs for shopping </a:t>
            </a:r>
            <a:r>
              <a:rPr lang="en" sz="1200">
                <a:solidFill>
                  <a:schemeClr val="dk1"/>
                </a:solidFill>
                <a:latin typeface="Open Sans"/>
                <a:ea typeface="Open Sans"/>
                <a:cs typeface="Open Sans"/>
                <a:sym typeface="Open Sans"/>
              </a:rPr>
              <a:t>can be considered.</a:t>
            </a:r>
            <a:endParaRPr sz="1200">
              <a:solidFill>
                <a:schemeClr val="dk1"/>
              </a:solidFill>
              <a:latin typeface="Open Sans"/>
              <a:ea typeface="Open Sans"/>
              <a:cs typeface="Open Sans"/>
              <a:sym typeface="Open Sans"/>
            </a:endParaRPr>
          </a:p>
          <a:p>
            <a:pPr indent="-304800" lvl="0" marL="457200" rtl="0" algn="just">
              <a:lnSpc>
                <a:spcPct val="115000"/>
              </a:lnSpc>
              <a:spcBef>
                <a:spcPts val="1000"/>
              </a:spcBef>
              <a:spcAft>
                <a:spcPts val="0"/>
              </a:spcAft>
              <a:buClr>
                <a:schemeClr val="dk1"/>
              </a:buClr>
              <a:buSzPts val="1200"/>
              <a:buFont typeface="Open Sans"/>
              <a:buChar char="●"/>
            </a:pPr>
            <a:r>
              <a:rPr b="1" lang="en" sz="1200">
                <a:solidFill>
                  <a:srgbClr val="6AA84F"/>
                </a:solidFill>
                <a:latin typeface="Open Sans"/>
                <a:ea typeface="Open Sans"/>
                <a:cs typeface="Open Sans"/>
                <a:sym typeface="Open Sans"/>
              </a:rPr>
              <a:t>Casual users </a:t>
            </a:r>
            <a:r>
              <a:rPr lang="en" sz="1200">
                <a:solidFill>
                  <a:schemeClr val="dk1"/>
                </a:solidFill>
                <a:latin typeface="Open Sans"/>
                <a:ea typeface="Open Sans"/>
                <a:cs typeface="Open Sans"/>
                <a:sym typeface="Open Sans"/>
              </a:rPr>
              <a:t>spend more time riding. As service fees for electric bikes are charged by the time used and unlock fees for docked bikes, </a:t>
            </a:r>
            <a:r>
              <a:rPr b="1" lang="en" sz="1200">
                <a:solidFill>
                  <a:schemeClr val="dk1"/>
                </a:solidFill>
                <a:latin typeface="Open Sans"/>
                <a:ea typeface="Open Sans"/>
                <a:cs typeface="Open Sans"/>
                <a:sym typeface="Open Sans"/>
              </a:rPr>
              <a:t>fee structure adjustments</a:t>
            </a:r>
            <a:r>
              <a:rPr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should be considered. </a:t>
            </a:r>
            <a:endParaRPr sz="1200">
              <a:solidFill>
                <a:schemeClr val="dk1"/>
              </a:solidFill>
              <a:latin typeface="Open Sans"/>
              <a:ea typeface="Open Sans"/>
              <a:cs typeface="Open Sans"/>
              <a:sym typeface="Open Sans"/>
            </a:endParaRPr>
          </a:p>
          <a:p>
            <a:pPr indent="-304800" lvl="0" marL="457200" rtl="0" algn="just">
              <a:lnSpc>
                <a:spcPct val="115000"/>
              </a:lnSpc>
              <a:spcBef>
                <a:spcPts val="100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The campaign period </a:t>
            </a:r>
            <a:r>
              <a:rPr lang="en" sz="1200">
                <a:solidFill>
                  <a:schemeClr val="dk1"/>
                </a:solidFill>
                <a:latin typeface="Open Sans"/>
                <a:ea typeface="Open Sans"/>
                <a:cs typeface="Open Sans"/>
                <a:sym typeface="Open Sans"/>
              </a:rPr>
              <a:t>to be considered is from </a:t>
            </a:r>
            <a:r>
              <a:rPr b="1" lang="en" sz="1200">
                <a:solidFill>
                  <a:schemeClr val="dk1"/>
                </a:solidFill>
                <a:latin typeface="Open Sans"/>
                <a:ea typeface="Open Sans"/>
                <a:cs typeface="Open Sans"/>
                <a:sym typeface="Open Sans"/>
              </a:rPr>
              <a:t>May to October</a:t>
            </a:r>
            <a:r>
              <a:rPr lang="en" sz="1200">
                <a:solidFill>
                  <a:schemeClr val="dk1"/>
                </a:solidFill>
                <a:latin typeface="Open Sans"/>
                <a:ea typeface="Open Sans"/>
                <a:cs typeface="Open Sans"/>
                <a:sym typeface="Open Sans"/>
              </a:rPr>
              <a:t> - a great season to promote and convert casual users to annual members as both the number of rides and total ride time peaked, especially for entertaining activities like visiting harbor, parks, museums, and aquariums. As bike-share service does not require long periods of advanced booking, lagged time planning might not be necessary.</a:t>
            </a:r>
            <a:endParaRPr sz="12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200">
              <a:solidFill>
                <a:schemeClr val="dk1"/>
              </a:solidFill>
              <a:latin typeface="Open Sans"/>
              <a:ea typeface="Open Sans"/>
              <a:cs typeface="Open Sans"/>
              <a:sym typeface="Open Sans"/>
            </a:endParaRPr>
          </a:p>
        </p:txBody>
      </p:sp>
      <p:sp>
        <p:nvSpPr>
          <p:cNvPr id="149" name="Google Shape;149;p23"/>
          <p:cNvSpPr txBox="1"/>
          <p:nvPr/>
        </p:nvSpPr>
        <p:spPr>
          <a:xfrm>
            <a:off x="456675" y="881400"/>
            <a:ext cx="769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From the differences, some insights are:</a:t>
            </a:r>
            <a:endParaRPr b="1" sz="1800">
              <a:solidFill>
                <a:schemeClr val="accen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a:off x="84200" y="457350"/>
            <a:ext cx="9144000" cy="16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rot="-5400000">
            <a:off x="2032075" y="-1990450"/>
            <a:ext cx="5152800" cy="9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nvSpPr>
        <p:spPr>
          <a:xfrm>
            <a:off x="908575" y="1948775"/>
            <a:ext cx="739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Open Sans"/>
                <a:ea typeface="Open Sans"/>
                <a:cs typeface="Open Sans"/>
                <a:sym typeface="Open Sans"/>
              </a:rPr>
              <a:t>Recommendations</a:t>
            </a:r>
            <a:endParaRPr b="1" sz="32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572725" y="1038300"/>
            <a:ext cx="8028900" cy="39405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The promotion campaign can be run </a:t>
            </a:r>
            <a:r>
              <a:rPr b="1" lang="en" sz="1200">
                <a:solidFill>
                  <a:schemeClr val="dk1"/>
                </a:solidFill>
                <a:latin typeface="Open Sans"/>
                <a:ea typeface="Open Sans"/>
                <a:cs typeface="Open Sans"/>
                <a:sym typeface="Open Sans"/>
              </a:rPr>
              <a:t>from</a:t>
            </a:r>
            <a:r>
              <a:rPr lang="en" sz="1200">
                <a:solidFill>
                  <a:schemeClr val="dk1"/>
                </a:solidFill>
                <a:latin typeface="Open Sans"/>
                <a:ea typeface="Open Sans"/>
                <a:cs typeface="Open Sans"/>
                <a:sym typeface="Open Sans"/>
              </a:rPr>
              <a:t> </a:t>
            </a:r>
            <a:r>
              <a:rPr b="1" lang="en" sz="1200">
                <a:solidFill>
                  <a:schemeClr val="dk1"/>
                </a:solidFill>
                <a:latin typeface="Open Sans"/>
                <a:ea typeface="Open Sans"/>
                <a:cs typeface="Open Sans"/>
                <a:sym typeface="Open Sans"/>
              </a:rPr>
              <a:t>May to October</a:t>
            </a:r>
            <a:r>
              <a:rPr lang="en" sz="1200">
                <a:solidFill>
                  <a:schemeClr val="dk1"/>
                </a:solidFill>
                <a:latin typeface="Open Sans"/>
                <a:ea typeface="Open Sans"/>
                <a:cs typeface="Open Sans"/>
                <a:sym typeface="Open Sans"/>
              </a:rPr>
              <a:t> with promotional incentives for casual riders during this time of the year. </a:t>
            </a:r>
            <a:r>
              <a:rPr b="1" lang="en" sz="1200">
                <a:solidFill>
                  <a:schemeClr val="dk1"/>
                </a:solidFill>
                <a:latin typeface="Open Sans"/>
                <a:ea typeface="Open Sans"/>
                <a:cs typeface="Open Sans"/>
                <a:sym typeface="Open Sans"/>
              </a:rPr>
              <a:t>Seasonal passes</a:t>
            </a:r>
            <a:r>
              <a:rPr lang="en" sz="1200">
                <a:solidFill>
                  <a:schemeClr val="dk1"/>
                </a:solidFill>
                <a:latin typeface="Open Sans"/>
                <a:ea typeface="Open Sans"/>
                <a:cs typeface="Open Sans"/>
                <a:sym typeface="Open Sans"/>
              </a:rPr>
              <a:t> might be an option, yet this can result in annual members churn to seasonal users. My recommendation is </a:t>
            </a:r>
            <a:r>
              <a:rPr b="1" lang="en" sz="1200">
                <a:solidFill>
                  <a:schemeClr val="dk1"/>
                </a:solidFill>
                <a:latin typeface="Open Sans"/>
                <a:ea typeface="Open Sans"/>
                <a:cs typeface="Open Sans"/>
                <a:sym typeface="Open Sans"/>
              </a:rPr>
              <a:t>to revamp the fee structure for annual membership regarding electric and docked bikes</a:t>
            </a:r>
            <a:r>
              <a:rPr lang="en" sz="1200">
                <a:solidFill>
                  <a:schemeClr val="dk1"/>
                </a:solidFill>
                <a:latin typeface="Open Sans"/>
                <a:ea typeface="Open Sans"/>
                <a:cs typeface="Open Sans"/>
                <a:sym typeface="Open Sans"/>
              </a:rPr>
              <a:t>, intentionally focusing on the benefits for casual users to pursue leisure purposes. </a:t>
            </a:r>
            <a:endParaRPr sz="1200">
              <a:solidFill>
                <a:schemeClr val="dk1"/>
              </a:solidFill>
              <a:latin typeface="Open Sans"/>
              <a:ea typeface="Open Sans"/>
              <a:cs typeface="Open Sans"/>
              <a:sym typeface="Open Sans"/>
            </a:endParaRPr>
          </a:p>
          <a:p>
            <a:pPr indent="-304800" lvl="0" marL="457200" rtl="0" algn="just">
              <a:lnSpc>
                <a:spcPct val="115000"/>
              </a:lnSpc>
              <a:spcBef>
                <a:spcPts val="1000"/>
              </a:spcBef>
              <a:spcAft>
                <a:spcPts val="0"/>
              </a:spcAft>
              <a:buClr>
                <a:schemeClr val="dk1"/>
              </a:buClr>
              <a:buSzPts val="1200"/>
              <a:buFont typeface="Open Sans"/>
              <a:buAutoNum type="arabicPeriod"/>
            </a:pPr>
            <a:r>
              <a:rPr b="1" lang="en" sz="1200">
                <a:solidFill>
                  <a:schemeClr val="dk1"/>
                </a:solidFill>
                <a:latin typeface="Open Sans"/>
                <a:ea typeface="Open Sans"/>
                <a:cs typeface="Open Sans"/>
                <a:sym typeface="Open Sans"/>
              </a:rPr>
              <a:t>Loyalty reward programs</a:t>
            </a:r>
            <a:r>
              <a:rPr lang="en" sz="1200">
                <a:solidFill>
                  <a:schemeClr val="dk1"/>
                </a:solidFill>
                <a:latin typeface="Open Sans"/>
                <a:ea typeface="Open Sans"/>
                <a:cs typeface="Open Sans"/>
                <a:sym typeface="Open Sans"/>
              </a:rPr>
              <a:t> for leisure-focused members give points to users with total ride time and points can be exchanged for rewards. Rewards include shopping discounts, free tickets to city attractions, discounts in local restaurants, etc. This requires partnerships with local shops, city attractions, local restaurants, etc. </a:t>
            </a:r>
            <a:endParaRPr sz="1200">
              <a:solidFill>
                <a:schemeClr val="dk1"/>
              </a:solidFill>
              <a:latin typeface="Open Sans"/>
              <a:ea typeface="Open Sans"/>
              <a:cs typeface="Open Sans"/>
              <a:sym typeface="Open Sans"/>
            </a:endParaRPr>
          </a:p>
          <a:p>
            <a:pPr indent="-304800" lvl="0" marL="457200" rtl="0" algn="just">
              <a:lnSpc>
                <a:spcPct val="115000"/>
              </a:lnSpc>
              <a:spcBef>
                <a:spcPts val="100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Marketing channels can be through </a:t>
            </a:r>
            <a:r>
              <a:rPr b="1" lang="en" sz="1200">
                <a:solidFill>
                  <a:schemeClr val="dk1"/>
                </a:solidFill>
                <a:latin typeface="Open Sans"/>
                <a:ea typeface="Open Sans"/>
                <a:cs typeface="Open Sans"/>
                <a:sym typeface="Open Sans"/>
              </a:rPr>
              <a:t>digital media</a:t>
            </a:r>
            <a:r>
              <a:rPr lang="en" sz="1200">
                <a:solidFill>
                  <a:schemeClr val="dk1"/>
                </a:solidFill>
                <a:latin typeface="Open Sans"/>
                <a:ea typeface="Open Sans"/>
                <a:cs typeface="Open Sans"/>
                <a:sym typeface="Open Sans"/>
              </a:rPr>
              <a:t>: emails, social media branding, and advertising campaign for promoting the initiatives. Email for customer relationship management, keeping personalized updates for casual users, self and partnered social media to shout out about the campaign, and increase SEO/paid media to increase the campaign’s chance of getting hit by targeted users. Banners on travel sites and OOH billboards at city attractions are also good ways of getting noticed. </a:t>
            </a:r>
            <a:endParaRPr sz="12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t/>
            </a:r>
            <a:endParaRPr sz="1200">
              <a:solidFill>
                <a:schemeClr val="dk1"/>
              </a:solidFill>
              <a:latin typeface="Open Sans"/>
              <a:ea typeface="Open Sans"/>
              <a:cs typeface="Open Sans"/>
              <a:sym typeface="Open Sans"/>
            </a:endParaRPr>
          </a:p>
        </p:txBody>
      </p:sp>
      <p:sp>
        <p:nvSpPr>
          <p:cNvPr id="163" name="Google Shape;163;p25"/>
          <p:cNvSpPr txBox="1"/>
          <p:nvPr/>
        </p:nvSpPr>
        <p:spPr>
          <a:xfrm>
            <a:off x="456675" y="530925"/>
            <a:ext cx="769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Based on the above insights, recommendations are:</a:t>
            </a:r>
            <a:endParaRPr b="1" sz="1800">
              <a:solidFill>
                <a:schemeClr val="accent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p:nvPr/>
        </p:nvSpPr>
        <p:spPr>
          <a:xfrm>
            <a:off x="84200" y="457350"/>
            <a:ext cx="9144000" cy="16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rot="-5400000">
            <a:off x="2032075" y="-1990450"/>
            <a:ext cx="5152800" cy="9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908575" y="1948775"/>
            <a:ext cx="739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Open Sans"/>
                <a:ea typeface="Open Sans"/>
                <a:cs typeface="Open Sans"/>
                <a:sym typeface="Open Sans"/>
              </a:rPr>
              <a:t>Thank you.</a:t>
            </a:r>
            <a:endParaRPr b="1" sz="3200">
              <a:solidFill>
                <a:schemeClr val="lt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7"/>
          <p:cNvSpPr/>
          <p:nvPr/>
        </p:nvSpPr>
        <p:spPr>
          <a:xfrm>
            <a:off x="84200" y="457350"/>
            <a:ext cx="9144000" cy="16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txBox="1"/>
          <p:nvPr/>
        </p:nvSpPr>
        <p:spPr>
          <a:xfrm>
            <a:off x="456675" y="-100"/>
            <a:ext cx="50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Montserrat"/>
                <a:ea typeface="Montserrat"/>
                <a:cs typeface="Montserrat"/>
                <a:sym typeface="Montserrat"/>
              </a:rPr>
              <a:t>Cyclistic bike-share</a:t>
            </a:r>
            <a:endParaRPr b="1" sz="1800">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1391075" y="2024075"/>
            <a:ext cx="591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Purpose statement</a:t>
            </a:r>
            <a:endParaRPr sz="1200">
              <a:latin typeface="Open Sans"/>
              <a:ea typeface="Open Sans"/>
              <a:cs typeface="Open Sans"/>
              <a:sym typeface="Open Sans"/>
            </a:endParaRPr>
          </a:p>
        </p:txBody>
      </p:sp>
      <p:sp>
        <p:nvSpPr>
          <p:cNvPr id="64" name="Google Shape;64;p14"/>
          <p:cNvSpPr txBox="1"/>
          <p:nvPr/>
        </p:nvSpPr>
        <p:spPr>
          <a:xfrm>
            <a:off x="907850" y="1500875"/>
            <a:ext cx="7399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Open Sans"/>
                <a:ea typeface="Open Sans"/>
                <a:cs typeface="Open Sans"/>
                <a:sym typeface="Open Sans"/>
              </a:rPr>
              <a:t>Cyclistic bike-share</a:t>
            </a:r>
            <a:endParaRPr b="1" sz="2200">
              <a:solidFill>
                <a:schemeClr val="accent1"/>
              </a:solidFill>
              <a:latin typeface="Open Sans"/>
              <a:ea typeface="Open Sans"/>
              <a:cs typeface="Open Sans"/>
              <a:sym typeface="Open Sans"/>
            </a:endParaRPr>
          </a:p>
        </p:txBody>
      </p:sp>
      <p:sp>
        <p:nvSpPr>
          <p:cNvPr id="65" name="Google Shape;65;p14"/>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019325" y="2183375"/>
            <a:ext cx="285300" cy="11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67" name="Google Shape;67;p14"/>
          <p:cNvSpPr txBox="1"/>
          <p:nvPr/>
        </p:nvSpPr>
        <p:spPr>
          <a:xfrm>
            <a:off x="1391075" y="2367383"/>
            <a:ext cx="591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Narrative</a:t>
            </a:r>
            <a:endParaRPr sz="1200">
              <a:latin typeface="Open Sans"/>
              <a:ea typeface="Open Sans"/>
              <a:cs typeface="Open Sans"/>
              <a:sym typeface="Open Sans"/>
            </a:endParaRPr>
          </a:p>
        </p:txBody>
      </p:sp>
      <p:sp>
        <p:nvSpPr>
          <p:cNvPr id="68" name="Google Shape;68;p14"/>
          <p:cNvSpPr/>
          <p:nvPr/>
        </p:nvSpPr>
        <p:spPr>
          <a:xfrm>
            <a:off x="1019325" y="2526683"/>
            <a:ext cx="285300" cy="11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1391075" y="2710692"/>
            <a:ext cx="591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Recommendations</a:t>
            </a:r>
            <a:endParaRPr sz="1200">
              <a:latin typeface="Open Sans"/>
              <a:ea typeface="Open Sans"/>
              <a:cs typeface="Open Sans"/>
              <a:sym typeface="Open Sans"/>
            </a:endParaRPr>
          </a:p>
        </p:txBody>
      </p:sp>
      <p:sp>
        <p:nvSpPr>
          <p:cNvPr id="70" name="Google Shape;70;p14"/>
          <p:cNvSpPr/>
          <p:nvPr/>
        </p:nvSpPr>
        <p:spPr>
          <a:xfrm>
            <a:off x="1019325" y="2869992"/>
            <a:ext cx="285300" cy="112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1391075" y="-100"/>
            <a:ext cx="591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Table of Contents</a:t>
            </a:r>
            <a:endParaRPr b="1">
              <a:solidFill>
                <a:srgbClr val="666666"/>
              </a:solidFill>
              <a:latin typeface="Open Sans"/>
              <a:ea typeface="Open Sans"/>
              <a:cs typeface="Open Sans"/>
              <a:sym typeface="Open Sans"/>
            </a:endParaRPr>
          </a:p>
        </p:txBody>
      </p:sp>
      <p:sp>
        <p:nvSpPr>
          <p:cNvPr id="72" name="Google Shape;72;p14"/>
          <p:cNvSpPr/>
          <p:nvPr/>
        </p:nvSpPr>
        <p:spPr>
          <a:xfrm>
            <a:off x="3872075" y="0"/>
            <a:ext cx="951000" cy="3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84200" y="457350"/>
            <a:ext cx="9144000" cy="16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5400000">
            <a:off x="2032075" y="-1990450"/>
            <a:ext cx="5152800" cy="9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908575" y="1948775"/>
            <a:ext cx="739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Open Sans"/>
                <a:ea typeface="Open Sans"/>
                <a:cs typeface="Open Sans"/>
                <a:sym typeface="Open Sans"/>
              </a:rPr>
              <a:t>Purpose statement</a:t>
            </a:r>
            <a:endParaRPr b="1" sz="3200">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124975" y="1499475"/>
            <a:ext cx="1709700" cy="1975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Define the differences in bike-share ride behavior between </a:t>
            </a: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and </a:t>
            </a:r>
            <a:r>
              <a:rPr b="1" lang="en" sz="1200">
                <a:solidFill>
                  <a:schemeClr val="accent1"/>
                </a:solidFill>
                <a:latin typeface="Open Sans"/>
                <a:ea typeface="Open Sans"/>
                <a:cs typeface="Open Sans"/>
                <a:sym typeface="Open Sans"/>
              </a:rPr>
              <a:t>member users</a:t>
            </a:r>
            <a:endParaRPr b="1" sz="1200">
              <a:solidFill>
                <a:schemeClr val="accent1"/>
              </a:solidFill>
              <a:latin typeface="Open Sans"/>
              <a:ea typeface="Open Sans"/>
              <a:cs typeface="Open Sans"/>
              <a:sym typeface="Open Sans"/>
            </a:endParaRPr>
          </a:p>
        </p:txBody>
      </p:sp>
      <p:sp>
        <p:nvSpPr>
          <p:cNvPr id="86" name="Google Shape;86;p16"/>
          <p:cNvSpPr/>
          <p:nvPr/>
        </p:nvSpPr>
        <p:spPr>
          <a:xfrm>
            <a:off x="1401125" y="1264525"/>
            <a:ext cx="1157400" cy="461700"/>
          </a:xfrm>
          <a:prstGeom prst="diamond">
            <a:avLst/>
          </a:prstGeom>
          <a:solidFill>
            <a:srgbClr val="FFE599"/>
          </a:solidFill>
          <a:ln>
            <a:noFill/>
          </a:ln>
        </p:spPr>
        <p:txBody>
          <a:bodyPr anchorCtr="0" anchor="ctr" bIns="91425" lIns="91425" spcFirstLastPara="1" rIns="91425" wrap="square" tIns="91425">
            <a:noAutofit/>
          </a:bodyPr>
          <a:lstStyle/>
          <a:p>
            <a:pPr indent="0" lvl="0" marL="171450" marR="0" rtl="0" algn="l">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87" name="Google Shape;87;p16"/>
          <p:cNvSpPr/>
          <p:nvPr/>
        </p:nvSpPr>
        <p:spPr>
          <a:xfrm>
            <a:off x="3717150" y="1499475"/>
            <a:ext cx="1709700" cy="1975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Identify leverage to convert </a:t>
            </a: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to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a:t>
            </a:r>
            <a:endParaRPr sz="1200">
              <a:latin typeface="Open Sans"/>
              <a:ea typeface="Open Sans"/>
              <a:cs typeface="Open Sans"/>
              <a:sym typeface="Open Sans"/>
            </a:endParaRPr>
          </a:p>
        </p:txBody>
      </p:sp>
      <p:sp>
        <p:nvSpPr>
          <p:cNvPr id="88" name="Google Shape;88;p16"/>
          <p:cNvSpPr/>
          <p:nvPr/>
        </p:nvSpPr>
        <p:spPr>
          <a:xfrm>
            <a:off x="3993300" y="1264525"/>
            <a:ext cx="1157400" cy="461700"/>
          </a:xfrm>
          <a:prstGeom prst="diamond">
            <a:avLst/>
          </a:prstGeom>
          <a:solidFill>
            <a:srgbClr val="FFE599"/>
          </a:solidFill>
          <a:ln>
            <a:noFill/>
          </a:ln>
        </p:spPr>
        <p:txBody>
          <a:bodyPr anchorCtr="0" anchor="ctr" bIns="91425" lIns="91425" spcFirstLastPara="1" rIns="91425" wrap="square" tIns="91425">
            <a:noAutofit/>
          </a:bodyPr>
          <a:lstStyle/>
          <a:p>
            <a:pPr indent="0" lvl="0" marL="171450" marR="0" rtl="0" algn="l">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89" name="Google Shape;89;p16"/>
          <p:cNvSpPr/>
          <p:nvPr/>
        </p:nvSpPr>
        <p:spPr>
          <a:xfrm>
            <a:off x="6309325" y="1499475"/>
            <a:ext cx="1709700" cy="1975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Identify digital media opportunities to influence to conversion of </a:t>
            </a:r>
            <a:r>
              <a:rPr b="1" lang="en" sz="1200">
                <a:solidFill>
                  <a:srgbClr val="6AA84F"/>
                </a:solidFill>
                <a:latin typeface="Open Sans"/>
                <a:ea typeface="Open Sans"/>
                <a:cs typeface="Open Sans"/>
                <a:sym typeface="Open Sans"/>
              </a:rPr>
              <a:t>casual users</a:t>
            </a:r>
            <a:r>
              <a:rPr lang="en" sz="1200">
                <a:solidFill>
                  <a:schemeClr val="dk1"/>
                </a:solidFill>
                <a:latin typeface="Open Sans"/>
                <a:ea typeface="Open Sans"/>
                <a:cs typeface="Open Sans"/>
                <a:sym typeface="Open Sans"/>
              </a:rPr>
              <a:t> to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a:t>
            </a:r>
            <a:endParaRPr sz="1200">
              <a:latin typeface="Open Sans"/>
              <a:ea typeface="Open Sans"/>
              <a:cs typeface="Open Sans"/>
              <a:sym typeface="Open Sans"/>
            </a:endParaRPr>
          </a:p>
        </p:txBody>
      </p:sp>
      <p:sp>
        <p:nvSpPr>
          <p:cNvPr id="90" name="Google Shape;90;p16"/>
          <p:cNvSpPr/>
          <p:nvPr/>
        </p:nvSpPr>
        <p:spPr>
          <a:xfrm>
            <a:off x="6585475" y="1264525"/>
            <a:ext cx="1157400" cy="461700"/>
          </a:xfrm>
          <a:prstGeom prst="diamond">
            <a:avLst/>
          </a:prstGeom>
          <a:solidFill>
            <a:srgbClr val="FFE599"/>
          </a:solidFill>
          <a:ln>
            <a:noFill/>
          </a:ln>
        </p:spPr>
        <p:txBody>
          <a:bodyPr anchorCtr="0" anchor="ctr" bIns="91425" lIns="91425" spcFirstLastPara="1" rIns="91425" wrap="square" tIns="91425">
            <a:noAutofit/>
          </a:bodyPr>
          <a:lstStyle/>
          <a:p>
            <a:pPr indent="0" lvl="0" marL="171450" marR="0" rtl="0" algn="l">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84200" y="457350"/>
            <a:ext cx="9144000" cy="16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2032075" y="-1990450"/>
            <a:ext cx="5152800" cy="9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908575" y="1948775"/>
            <a:ext cx="739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Open Sans"/>
                <a:ea typeface="Open Sans"/>
                <a:cs typeface="Open Sans"/>
                <a:sym typeface="Open Sans"/>
              </a:rPr>
              <a:t>Narrative</a:t>
            </a:r>
            <a:endParaRPr b="1" sz="32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456675" y="1200000"/>
            <a:ext cx="50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Casual vs member users</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About types of bike</a:t>
            </a:r>
            <a:endParaRPr b="1" sz="1800">
              <a:solidFill>
                <a:schemeClr val="accent1"/>
              </a:solidFill>
              <a:latin typeface="Open Sans"/>
              <a:ea typeface="Open Sans"/>
              <a:cs typeface="Open Sans"/>
              <a:sym typeface="Open Sans"/>
            </a:endParaRPr>
          </a:p>
        </p:txBody>
      </p:sp>
      <p:pic>
        <p:nvPicPr>
          <p:cNvPr id="104" name="Google Shape;104;p18"/>
          <p:cNvPicPr preferRelativeResize="0"/>
          <p:nvPr/>
        </p:nvPicPr>
        <p:blipFill>
          <a:blip r:embed="rId3">
            <a:alphaModFix/>
          </a:blip>
          <a:stretch>
            <a:fillRect/>
          </a:stretch>
        </p:blipFill>
        <p:spPr>
          <a:xfrm>
            <a:off x="5323575" y="135188"/>
            <a:ext cx="2863850" cy="4610699"/>
          </a:xfrm>
          <a:prstGeom prst="rect">
            <a:avLst/>
          </a:prstGeom>
          <a:noFill/>
          <a:ln>
            <a:noFill/>
          </a:ln>
        </p:spPr>
      </p:pic>
      <p:sp>
        <p:nvSpPr>
          <p:cNvPr id="105" name="Google Shape;105;p18"/>
          <p:cNvSpPr txBox="1"/>
          <p:nvPr/>
        </p:nvSpPr>
        <p:spPr>
          <a:xfrm>
            <a:off x="572725" y="2061025"/>
            <a:ext cx="4534800" cy="21129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spend approximately the same amount of time on </a:t>
            </a:r>
            <a:r>
              <a:rPr b="1" lang="en" sz="1200">
                <a:latin typeface="Open Sans"/>
                <a:ea typeface="Open Sans"/>
                <a:cs typeface="Open Sans"/>
                <a:sym typeface="Open Sans"/>
              </a:rPr>
              <a:t>docked bike</a:t>
            </a:r>
            <a:r>
              <a:rPr lang="en" sz="1200">
                <a:latin typeface="Open Sans"/>
                <a:ea typeface="Open Sans"/>
                <a:cs typeface="Open Sans"/>
                <a:sym typeface="Open Sans"/>
              </a:rPr>
              <a:t> compared to electric bike. </a:t>
            </a:r>
            <a:endParaRPr sz="1200">
              <a:latin typeface="Open Sans"/>
              <a:ea typeface="Open Sans"/>
              <a:cs typeface="Open Sans"/>
              <a:sym typeface="Open Sans"/>
            </a:endParaRPr>
          </a:p>
          <a:p>
            <a:pPr indent="-304800" lvl="0" marL="457200" rtl="0" algn="just">
              <a:lnSpc>
                <a:spcPct val="115000"/>
              </a:lnSpc>
              <a:spcBef>
                <a:spcPts val="100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like electric bikes better than classic bikes while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like and spend lots of time on classic bikes.</a:t>
            </a:r>
            <a:endParaRPr sz="1200">
              <a:latin typeface="Open Sans"/>
              <a:ea typeface="Open Sans"/>
              <a:cs typeface="Open Sans"/>
              <a:sym typeface="Open Sans"/>
            </a:endParaRPr>
          </a:p>
          <a:p>
            <a:pPr indent="-304800" lvl="0" marL="457200" rtl="0" algn="just">
              <a:lnSpc>
                <a:spcPct val="115000"/>
              </a:lnSpc>
              <a:spcBef>
                <a:spcPts val="1000"/>
              </a:spcBef>
              <a:spcAft>
                <a:spcPts val="1000"/>
              </a:spcAft>
              <a:buSzPts val="1200"/>
              <a:buFont typeface="Open Sans"/>
              <a:buChar char="●"/>
            </a:pPr>
            <a:r>
              <a:rPr lang="en" sz="1200">
                <a:latin typeface="Open Sans"/>
                <a:ea typeface="Open Sans"/>
                <a:cs typeface="Open Sans"/>
                <a:sym typeface="Open Sans"/>
              </a:rPr>
              <a:t>Average ride time of </a:t>
            </a:r>
            <a:r>
              <a:rPr b="1" lang="en" sz="1200">
                <a:solidFill>
                  <a:srgbClr val="6AA84F"/>
                </a:solidFill>
                <a:latin typeface="Open Sans"/>
                <a:ea typeface="Open Sans"/>
                <a:cs typeface="Open Sans"/>
                <a:sym typeface="Open Sans"/>
              </a:rPr>
              <a:t>c</a:t>
            </a:r>
            <a:r>
              <a:rPr b="1" lang="en" sz="1200">
                <a:solidFill>
                  <a:srgbClr val="6AA84F"/>
                </a:solidFill>
                <a:latin typeface="Open Sans"/>
                <a:ea typeface="Open Sans"/>
                <a:cs typeface="Open Sans"/>
                <a:sym typeface="Open Sans"/>
              </a:rPr>
              <a:t>asual users</a:t>
            </a:r>
            <a:r>
              <a:rPr lang="en" sz="1200">
                <a:latin typeface="Open Sans"/>
                <a:ea typeface="Open Sans"/>
                <a:cs typeface="Open Sans"/>
                <a:sym typeface="Open Sans"/>
              </a:rPr>
              <a:t> are higher than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due to higher total ride time and lower number of rides. </a:t>
            </a:r>
            <a:endParaRPr sz="1200">
              <a:latin typeface="Open Sans"/>
              <a:ea typeface="Open Sans"/>
              <a:cs typeface="Open Sans"/>
              <a:sym typeface="Open Sans"/>
            </a:endParaRPr>
          </a:p>
        </p:txBody>
      </p:sp>
      <p:pic>
        <p:nvPicPr>
          <p:cNvPr id="106" name="Google Shape;106;p18"/>
          <p:cNvPicPr preferRelativeResize="0"/>
          <p:nvPr/>
        </p:nvPicPr>
        <p:blipFill>
          <a:blip r:embed="rId4">
            <a:alphaModFix/>
          </a:blip>
          <a:stretch>
            <a:fillRect/>
          </a:stretch>
        </p:blipFill>
        <p:spPr>
          <a:xfrm>
            <a:off x="5784975" y="4635088"/>
            <a:ext cx="1941050" cy="38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572725" y="2061025"/>
            <a:ext cx="4534800" cy="15597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and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peak seasons are the same. They starts from </a:t>
            </a:r>
            <a:r>
              <a:rPr b="1" lang="en" sz="1200">
                <a:latin typeface="Open Sans"/>
                <a:ea typeface="Open Sans"/>
                <a:cs typeface="Open Sans"/>
                <a:sym typeface="Open Sans"/>
              </a:rPr>
              <a:t>May to October </a:t>
            </a:r>
            <a:r>
              <a:rPr lang="en" sz="1200">
                <a:latin typeface="Open Sans"/>
                <a:ea typeface="Open Sans"/>
                <a:cs typeface="Open Sans"/>
                <a:sym typeface="Open Sans"/>
              </a:rPr>
              <a:t>and peaked in </a:t>
            </a:r>
            <a:r>
              <a:rPr b="1" lang="en" sz="1200">
                <a:latin typeface="Open Sans"/>
                <a:ea typeface="Open Sans"/>
                <a:cs typeface="Open Sans"/>
                <a:sym typeface="Open Sans"/>
              </a:rPr>
              <a:t>July </a:t>
            </a:r>
            <a:r>
              <a:rPr lang="en" sz="1200">
                <a:latin typeface="Open Sans"/>
                <a:ea typeface="Open Sans"/>
                <a:cs typeface="Open Sans"/>
                <a:sym typeface="Open Sans"/>
              </a:rPr>
              <a:t>for </a:t>
            </a: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and </a:t>
            </a:r>
            <a:r>
              <a:rPr b="1" lang="en" sz="1200">
                <a:latin typeface="Open Sans"/>
                <a:ea typeface="Open Sans"/>
                <a:cs typeface="Open Sans"/>
                <a:sym typeface="Open Sans"/>
              </a:rPr>
              <a:t>August </a:t>
            </a:r>
            <a:r>
              <a:rPr lang="en" sz="1200">
                <a:latin typeface="Open Sans"/>
                <a:ea typeface="Open Sans"/>
                <a:cs typeface="Open Sans"/>
                <a:sym typeface="Open Sans"/>
              </a:rPr>
              <a:t>for </a:t>
            </a:r>
            <a:r>
              <a:rPr b="1" lang="en" sz="1200">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just">
              <a:lnSpc>
                <a:spcPct val="115000"/>
              </a:lnSpc>
              <a:spcBef>
                <a:spcPts val="1000"/>
              </a:spcBef>
              <a:spcAft>
                <a:spcPts val="1000"/>
              </a:spcAft>
              <a:buSzPts val="1200"/>
              <a:buFont typeface="Open Sans"/>
              <a:buChar char="●"/>
            </a:pPr>
            <a:r>
              <a:rPr lang="en" sz="1200">
                <a:latin typeface="Open Sans"/>
                <a:ea typeface="Open Sans"/>
                <a:cs typeface="Open Sans"/>
                <a:sym typeface="Open Sans"/>
              </a:rPr>
              <a:t>The peak seasons match with the summer period in Chicago which the temperature increases. </a:t>
            </a:r>
            <a:endParaRPr sz="1200">
              <a:latin typeface="Open Sans"/>
              <a:ea typeface="Open Sans"/>
              <a:cs typeface="Open Sans"/>
              <a:sym typeface="Open Sans"/>
            </a:endParaRPr>
          </a:p>
        </p:txBody>
      </p:sp>
      <p:pic>
        <p:nvPicPr>
          <p:cNvPr id="113" name="Google Shape;113;p19"/>
          <p:cNvPicPr preferRelativeResize="0"/>
          <p:nvPr/>
        </p:nvPicPr>
        <p:blipFill>
          <a:blip r:embed="rId3">
            <a:alphaModFix/>
          </a:blip>
          <a:stretch>
            <a:fillRect/>
          </a:stretch>
        </p:blipFill>
        <p:spPr>
          <a:xfrm>
            <a:off x="6231025" y="2712838"/>
            <a:ext cx="1941050" cy="382325"/>
          </a:xfrm>
          <a:prstGeom prst="rect">
            <a:avLst/>
          </a:prstGeom>
          <a:noFill/>
          <a:ln>
            <a:noFill/>
          </a:ln>
        </p:spPr>
      </p:pic>
      <p:sp>
        <p:nvSpPr>
          <p:cNvPr id="114" name="Google Shape;114;p19"/>
          <p:cNvSpPr txBox="1"/>
          <p:nvPr/>
        </p:nvSpPr>
        <p:spPr>
          <a:xfrm>
            <a:off x="456675" y="1200000"/>
            <a:ext cx="50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Casual vs member users</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About month of the year</a:t>
            </a:r>
            <a:endParaRPr b="1" sz="1800">
              <a:solidFill>
                <a:schemeClr val="accent1"/>
              </a:solidFill>
              <a:latin typeface="Open Sans"/>
              <a:ea typeface="Open Sans"/>
              <a:cs typeface="Open Sans"/>
              <a:sym typeface="Open Sans"/>
            </a:endParaRPr>
          </a:p>
        </p:txBody>
      </p:sp>
      <p:pic>
        <p:nvPicPr>
          <p:cNvPr id="115" name="Google Shape;115;p19"/>
          <p:cNvPicPr preferRelativeResize="0"/>
          <p:nvPr/>
        </p:nvPicPr>
        <p:blipFill>
          <a:blip r:embed="rId4">
            <a:alphaModFix/>
          </a:blip>
          <a:stretch>
            <a:fillRect/>
          </a:stretch>
        </p:blipFill>
        <p:spPr>
          <a:xfrm>
            <a:off x="5206825" y="271513"/>
            <a:ext cx="3731675" cy="2336885"/>
          </a:xfrm>
          <a:prstGeom prst="rect">
            <a:avLst/>
          </a:prstGeom>
          <a:noFill/>
          <a:ln>
            <a:noFill/>
          </a:ln>
        </p:spPr>
      </p:pic>
      <p:pic>
        <p:nvPicPr>
          <p:cNvPr id="116" name="Google Shape;116;p19"/>
          <p:cNvPicPr preferRelativeResize="0"/>
          <p:nvPr/>
        </p:nvPicPr>
        <p:blipFill>
          <a:blip r:embed="rId5">
            <a:alphaModFix/>
          </a:blip>
          <a:stretch>
            <a:fillRect/>
          </a:stretch>
        </p:blipFill>
        <p:spPr>
          <a:xfrm>
            <a:off x="5519275" y="3247563"/>
            <a:ext cx="3364555" cy="17435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572725" y="2061025"/>
            <a:ext cx="4842900" cy="11349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have more number of rides and ride time </a:t>
            </a:r>
            <a:r>
              <a:rPr b="1" lang="en" sz="1200">
                <a:latin typeface="Open Sans"/>
                <a:ea typeface="Open Sans"/>
                <a:cs typeface="Open Sans"/>
                <a:sym typeface="Open Sans"/>
              </a:rPr>
              <a:t>during the weekend (Saturday &amp; Sunday).</a:t>
            </a:r>
            <a:endParaRPr b="1" sz="1200">
              <a:latin typeface="Open Sans"/>
              <a:ea typeface="Open Sans"/>
              <a:cs typeface="Open Sans"/>
              <a:sym typeface="Open Sans"/>
            </a:endParaRPr>
          </a:p>
          <a:p>
            <a:pPr indent="-304800" lvl="0" marL="457200" rtl="0" algn="just">
              <a:lnSpc>
                <a:spcPct val="115000"/>
              </a:lnSpc>
              <a:spcBef>
                <a:spcPts val="1000"/>
              </a:spcBef>
              <a:spcAft>
                <a:spcPts val="1000"/>
              </a:spcAft>
              <a:buSzPts val="1200"/>
              <a:buFont typeface="Open Sans"/>
              <a:buChar char="●"/>
            </a:pPr>
            <a:r>
              <a:rPr b="1" lang="en" sz="1200">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spend more time and make more number of rides </a:t>
            </a:r>
            <a:r>
              <a:rPr b="1" lang="en" sz="1200">
                <a:solidFill>
                  <a:schemeClr val="dk1"/>
                </a:solidFill>
                <a:latin typeface="Open Sans"/>
                <a:ea typeface="Open Sans"/>
                <a:cs typeface="Open Sans"/>
                <a:sym typeface="Open Sans"/>
              </a:rPr>
              <a:t>during weekdays (Monday to Friday).</a:t>
            </a:r>
            <a:endParaRPr b="1" sz="1200">
              <a:latin typeface="Open Sans"/>
              <a:ea typeface="Open Sans"/>
              <a:cs typeface="Open Sans"/>
              <a:sym typeface="Open Sans"/>
            </a:endParaRPr>
          </a:p>
        </p:txBody>
      </p:sp>
      <p:pic>
        <p:nvPicPr>
          <p:cNvPr id="123" name="Google Shape;123;p20"/>
          <p:cNvPicPr preferRelativeResize="0"/>
          <p:nvPr/>
        </p:nvPicPr>
        <p:blipFill>
          <a:blip r:embed="rId3">
            <a:alphaModFix/>
          </a:blip>
          <a:stretch>
            <a:fillRect/>
          </a:stretch>
        </p:blipFill>
        <p:spPr>
          <a:xfrm>
            <a:off x="6220400" y="4645738"/>
            <a:ext cx="1941050" cy="382325"/>
          </a:xfrm>
          <a:prstGeom prst="rect">
            <a:avLst/>
          </a:prstGeom>
          <a:noFill/>
          <a:ln>
            <a:noFill/>
          </a:ln>
        </p:spPr>
      </p:pic>
      <p:sp>
        <p:nvSpPr>
          <p:cNvPr id="124" name="Google Shape;124;p20"/>
          <p:cNvSpPr txBox="1"/>
          <p:nvPr/>
        </p:nvSpPr>
        <p:spPr>
          <a:xfrm>
            <a:off x="456675" y="1200000"/>
            <a:ext cx="50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Casual vs member users</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About weekday</a:t>
            </a:r>
            <a:endParaRPr b="1" sz="1800">
              <a:solidFill>
                <a:schemeClr val="accent1"/>
              </a:solidFill>
              <a:latin typeface="Open Sans"/>
              <a:ea typeface="Open Sans"/>
              <a:cs typeface="Open Sans"/>
              <a:sym typeface="Open Sans"/>
            </a:endParaRPr>
          </a:p>
        </p:txBody>
      </p:sp>
      <p:pic>
        <p:nvPicPr>
          <p:cNvPr id="125" name="Google Shape;125;p20"/>
          <p:cNvPicPr preferRelativeResize="0"/>
          <p:nvPr/>
        </p:nvPicPr>
        <p:blipFill>
          <a:blip r:embed="rId4">
            <a:alphaModFix/>
          </a:blip>
          <a:stretch>
            <a:fillRect/>
          </a:stretch>
        </p:blipFill>
        <p:spPr>
          <a:xfrm>
            <a:off x="5550129" y="152400"/>
            <a:ext cx="3189546" cy="4493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rot="-5400000">
            <a:off x="-2567125" y="2549900"/>
            <a:ext cx="5152800" cy="5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72725" y="2061025"/>
            <a:ext cx="3438600" cy="15597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Char char="●"/>
            </a:pPr>
            <a:r>
              <a:rPr b="1" lang="en" sz="1200">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make rides from </a:t>
            </a:r>
            <a:r>
              <a:rPr b="1" lang="en" sz="1200">
                <a:latin typeface="Open Sans"/>
                <a:ea typeface="Open Sans"/>
                <a:cs typeface="Open Sans"/>
                <a:sym typeface="Open Sans"/>
              </a:rPr>
              <a:t>12 PM </a:t>
            </a:r>
            <a:r>
              <a:rPr lang="en" sz="1200">
                <a:solidFill>
                  <a:schemeClr val="dk1"/>
                </a:solidFill>
                <a:latin typeface="Open Sans"/>
                <a:ea typeface="Open Sans"/>
                <a:cs typeface="Open Sans"/>
                <a:sym typeface="Open Sans"/>
              </a:rPr>
              <a:t>(time they leave from home/lunch) </a:t>
            </a:r>
            <a:r>
              <a:rPr lang="en" sz="1200">
                <a:latin typeface="Open Sans"/>
                <a:ea typeface="Open Sans"/>
                <a:cs typeface="Open Sans"/>
                <a:sym typeface="Open Sans"/>
              </a:rPr>
              <a:t>to</a:t>
            </a:r>
            <a:r>
              <a:rPr b="1" lang="en" sz="1200">
                <a:latin typeface="Open Sans"/>
                <a:ea typeface="Open Sans"/>
                <a:cs typeface="Open Sans"/>
                <a:sym typeface="Open Sans"/>
              </a:rPr>
              <a:t> 7 PM </a:t>
            </a:r>
            <a:r>
              <a:rPr lang="en" sz="1200">
                <a:latin typeface="Open Sans"/>
                <a:ea typeface="Open Sans"/>
                <a:cs typeface="Open Sans"/>
                <a:sym typeface="Open Sans"/>
              </a:rPr>
              <a:t>(time they leave for home/dinner) </a:t>
            </a:r>
            <a:endParaRPr sz="1200">
              <a:latin typeface="Open Sans"/>
              <a:ea typeface="Open Sans"/>
              <a:cs typeface="Open Sans"/>
              <a:sym typeface="Open Sans"/>
            </a:endParaRPr>
          </a:p>
          <a:p>
            <a:pPr indent="-304800" lvl="0" marL="457200" rtl="0" algn="just">
              <a:lnSpc>
                <a:spcPct val="115000"/>
              </a:lnSpc>
              <a:spcBef>
                <a:spcPts val="1000"/>
              </a:spcBef>
              <a:spcAft>
                <a:spcPts val="1000"/>
              </a:spcAft>
              <a:buSzPts val="1200"/>
              <a:buFont typeface="Open Sans"/>
              <a:buChar char="●"/>
            </a:pPr>
            <a:r>
              <a:rPr b="1" lang="en" sz="1200">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peak ride time is </a:t>
            </a:r>
            <a:r>
              <a:rPr b="1" lang="en" sz="1200">
                <a:solidFill>
                  <a:schemeClr val="dk1"/>
                </a:solidFill>
                <a:latin typeface="Open Sans"/>
                <a:ea typeface="Open Sans"/>
                <a:cs typeface="Open Sans"/>
                <a:sym typeface="Open Sans"/>
              </a:rPr>
              <a:t>8 AM </a:t>
            </a:r>
            <a:r>
              <a:rPr lang="en" sz="1200">
                <a:solidFill>
                  <a:schemeClr val="dk1"/>
                </a:solidFill>
                <a:latin typeface="Open Sans"/>
                <a:ea typeface="Open Sans"/>
                <a:cs typeface="Open Sans"/>
                <a:sym typeface="Open Sans"/>
              </a:rPr>
              <a:t>(time they leave for work) and </a:t>
            </a:r>
            <a:r>
              <a:rPr b="1" lang="en" sz="1200">
                <a:solidFill>
                  <a:schemeClr val="dk1"/>
                </a:solidFill>
                <a:latin typeface="Open Sans"/>
                <a:ea typeface="Open Sans"/>
                <a:cs typeface="Open Sans"/>
                <a:sym typeface="Open Sans"/>
              </a:rPr>
              <a:t>5 PM</a:t>
            </a:r>
            <a:r>
              <a:rPr lang="en" sz="1200">
                <a:solidFill>
                  <a:schemeClr val="dk1"/>
                </a:solidFill>
                <a:latin typeface="Open Sans"/>
                <a:ea typeface="Open Sans"/>
                <a:cs typeface="Open Sans"/>
                <a:sym typeface="Open Sans"/>
              </a:rPr>
              <a:t> (time they leave from work).</a:t>
            </a:r>
            <a:endParaRPr b="1" sz="1200">
              <a:latin typeface="Open Sans"/>
              <a:ea typeface="Open Sans"/>
              <a:cs typeface="Open Sans"/>
              <a:sym typeface="Open Sans"/>
            </a:endParaRPr>
          </a:p>
        </p:txBody>
      </p:sp>
      <p:pic>
        <p:nvPicPr>
          <p:cNvPr id="132" name="Google Shape;132;p21"/>
          <p:cNvPicPr preferRelativeResize="0"/>
          <p:nvPr/>
        </p:nvPicPr>
        <p:blipFill>
          <a:blip r:embed="rId3">
            <a:alphaModFix/>
          </a:blip>
          <a:stretch>
            <a:fillRect/>
          </a:stretch>
        </p:blipFill>
        <p:spPr>
          <a:xfrm>
            <a:off x="5901775" y="4220938"/>
            <a:ext cx="1941050" cy="382325"/>
          </a:xfrm>
          <a:prstGeom prst="rect">
            <a:avLst/>
          </a:prstGeom>
          <a:noFill/>
          <a:ln>
            <a:noFill/>
          </a:ln>
        </p:spPr>
      </p:pic>
      <p:sp>
        <p:nvSpPr>
          <p:cNvPr id="133" name="Google Shape;133;p21"/>
          <p:cNvSpPr txBox="1"/>
          <p:nvPr/>
        </p:nvSpPr>
        <p:spPr>
          <a:xfrm>
            <a:off x="456675" y="1200000"/>
            <a:ext cx="50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Casual vs member users</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About hour of the day</a:t>
            </a:r>
            <a:endParaRPr b="1" sz="1800">
              <a:solidFill>
                <a:schemeClr val="accent1"/>
              </a:solidFill>
              <a:latin typeface="Open Sans"/>
              <a:ea typeface="Open Sans"/>
              <a:cs typeface="Open Sans"/>
              <a:sym typeface="Open Sans"/>
            </a:endParaRPr>
          </a:p>
        </p:txBody>
      </p:sp>
      <p:pic>
        <p:nvPicPr>
          <p:cNvPr id="134" name="Google Shape;134;p21"/>
          <p:cNvPicPr preferRelativeResize="0"/>
          <p:nvPr/>
        </p:nvPicPr>
        <p:blipFill>
          <a:blip r:embed="rId4">
            <a:alphaModFix/>
          </a:blip>
          <a:stretch>
            <a:fillRect/>
          </a:stretch>
        </p:blipFill>
        <p:spPr>
          <a:xfrm>
            <a:off x="4011425" y="844125"/>
            <a:ext cx="5132575" cy="3228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