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D9730A-CC91-481B-9D27-7425EAD9781D}">
  <a:tblStyle styleId="{7ED9730A-CC91-481B-9D27-7425EAD978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5d01b773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5d01b773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5d01b773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5d01b773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5d01b773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5d01b773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5d01b773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5d01b773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414c2f9a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414c2f9a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5d01b773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5d01b773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5d01b773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5d01b773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5d01b773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5d01b773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5d01b773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5d01b773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414c2f9a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414c2f9a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414c2f9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414c2f9a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414c2f9a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414c2f9a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414c2f9a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414c2f9a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414c2f9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414c2f9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414c2f9a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414c2f9a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414c2f9a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414c2f9a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d01b77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d01b77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d01b77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5d01b77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d01b77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5d01b77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5d01b773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5d01b773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850" y="2171825"/>
            <a:ext cx="725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Google Data Analytics Capstone Challenge 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07850" y="1577075"/>
            <a:ext cx="739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Bellabeat health-focused behavior analysis</a:t>
            </a:r>
            <a:endParaRPr sz="26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020225" y="3335400"/>
            <a:ext cx="951000" cy="3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907850" y="2676650"/>
            <a:ext cx="591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Open Sans"/>
                <a:ea typeface="Open Sans"/>
                <a:cs typeface="Open Sans"/>
                <a:sym typeface="Open Sans"/>
              </a:rPr>
              <a:t>Presented by: </a:t>
            </a:r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Quang Huy Vu</a:t>
            </a:r>
            <a:endParaRPr sz="1200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Open Sans"/>
                <a:ea typeface="Open Sans"/>
                <a:cs typeface="Open Sans"/>
                <a:sym typeface="Open Sans"/>
              </a:rPr>
              <a:t>Data:</a:t>
            </a:r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 from April 12th 2021 to May 12th 2021</a:t>
            </a:r>
            <a:endParaRPr sz="1200"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235225" y="983925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Hourly steps and hourly calories burnt throughout the day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35225" y="1866524"/>
            <a:ext cx="41172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Step count peaks at:</a:t>
            </a:r>
            <a:endParaRPr sz="1200">
              <a:solidFill>
                <a:schemeClr val="dk1"/>
              </a:solidFill>
            </a:endParaRPr>
          </a:p>
          <a:p>
            <a:pPr marL="571500" lvl="1" indent="-1905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</a:rPr>
              <a:t>12 PM to 2 PM which is lunch time and refreshment for afternoon shift.</a:t>
            </a:r>
            <a:endParaRPr sz="1200">
              <a:solidFill>
                <a:schemeClr val="dk1"/>
              </a:solidFill>
            </a:endParaRPr>
          </a:p>
          <a:p>
            <a:pPr marL="571500" lvl="1" indent="-1905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</a:rPr>
              <a:t>5 PM - 7 PM which is after-work exercise sessions.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25" y="1598025"/>
            <a:ext cx="4486774" cy="276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235225" y="3231225"/>
            <a:ext cx="4284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During 12 AM to 5 AM, calories burnt peaks during the sleep with barely any amount of steps taken. This is due to the calories burnt by the organs of the body while people sleep. 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235225" y="983925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Daily steps and daily sleep time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35225" y="2299250"/>
            <a:ext cx="41172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Daily steps metric have a relatively low negative correlation to daily sleep time.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more steps taken, the less time users have to sleep.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25" y="1598025"/>
            <a:ext cx="4486774" cy="276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235225" y="983925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Average sleep time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35225" y="2299250"/>
            <a:ext cx="41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users have less sleep time than the standard of 8 hours sleep time (480 mins)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25" y="1598025"/>
            <a:ext cx="4486774" cy="276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235225" y="1088150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25" y="1293225"/>
            <a:ext cx="4486774" cy="276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235225" y="1746512"/>
            <a:ext cx="41172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There are 3 customer segments</a:t>
            </a:r>
            <a:endParaRPr sz="1200">
              <a:solidFill>
                <a:schemeClr val="dk1"/>
              </a:solidFill>
            </a:endParaRPr>
          </a:p>
          <a:p>
            <a:pPr marL="571500" lvl="1" indent="-1905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1"/>
                </a:solidFill>
              </a:rPr>
              <a:t>50% are high-use users: use more than ⅔ of the total days encountered. </a:t>
            </a:r>
            <a:endParaRPr sz="1200">
              <a:solidFill>
                <a:schemeClr val="dk1"/>
              </a:solidFill>
            </a:endParaRPr>
          </a:p>
          <a:p>
            <a:pPr marL="571500" lvl="1" indent="-1905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12% are medium-use users: use between ⅓ and ⅔ of the total days encountered. </a:t>
            </a:r>
            <a:endParaRPr sz="1200">
              <a:solidFill>
                <a:schemeClr val="dk1"/>
              </a:solidFill>
            </a:endParaRPr>
          </a:p>
          <a:p>
            <a:pPr marL="571500" lvl="1" indent="-1905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38% are low-use users: use less than ⅓ of the total days encountered.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0" y="1247425"/>
            <a:ext cx="4335426" cy="26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235225" y="1988287"/>
            <a:ext cx="41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Overall, all users tend to wear the devices more than half of the day (90-95%).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35225" y="1329925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Time worn per day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235225" y="2495550"/>
            <a:ext cx="411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Low-use users tend to have less tendency to wear the devices more than half of the day compared to the other two user groups.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235225" y="1912087"/>
            <a:ext cx="411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High-use users have higher step counts compared to other groups, plus their calories stays at average amount.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35225" y="986300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Metrics across all segments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35225" y="2650987"/>
            <a:ext cx="411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Low-use users have higher calories burnt while getting less sleep time compared to average sleep time of all segments.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25" y="1600400"/>
            <a:ext cx="4486774" cy="276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235225" y="1912087"/>
            <a:ext cx="41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Low-use users have more time spent on sedentary activities.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235225" y="986300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Percentage of usage time per day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35225" y="2466187"/>
            <a:ext cx="411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Low-use users have less untracked time compared to the average, which can be used to leverage more usage in this group.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25" y="1600400"/>
            <a:ext cx="4486774" cy="276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276100" y="729000"/>
            <a:ext cx="76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Bellabeat’s key selling point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675" y="668200"/>
            <a:ext cx="2862251" cy="19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*Image sources: Bellabeat</a:t>
            </a:r>
            <a:endParaRPr sz="900" i="1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675" y="2662200"/>
            <a:ext cx="2862250" cy="161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450" y="668200"/>
            <a:ext cx="1909651" cy="19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6">
            <a:alphaModFix/>
          </a:blip>
          <a:srcRect l="11459" r="7093"/>
          <a:stretch/>
        </p:blipFill>
        <p:spPr>
          <a:xfrm>
            <a:off x="6957450" y="2686225"/>
            <a:ext cx="1909652" cy="15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235225" y="1759675"/>
            <a:ext cx="352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Positioned as </a:t>
            </a:r>
            <a:r>
              <a:rPr lang="en" sz="1200" b="1">
                <a:solidFill>
                  <a:schemeClr val="dk1"/>
                </a:solidFill>
              </a:rPr>
              <a:t>a tech-driven wellness company for women.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35225" y="2313775"/>
            <a:ext cx="3528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</a:rPr>
              <a:t>Key selling points of Bellabeat is making its tracker devices more fashionable way, such as necklace, jewelry, or clip. This make their products more accessible and stylish to wear.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276100" y="431475"/>
            <a:ext cx="769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Based on the findings, there are pillars for Bellabeat to focus on while developing marketing strategies: </a:t>
            </a:r>
            <a:endParaRPr sz="18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1595225" y="2014150"/>
            <a:ext cx="0" cy="27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0"/>
          <p:cNvCxnSpPr/>
          <p:nvPr/>
        </p:nvCxnSpPr>
        <p:spPr>
          <a:xfrm>
            <a:off x="276100" y="238445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0"/>
          <p:cNvCxnSpPr/>
          <p:nvPr/>
        </p:nvCxnSpPr>
        <p:spPr>
          <a:xfrm>
            <a:off x="276100" y="200395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0"/>
          <p:cNvCxnSpPr/>
          <p:nvPr/>
        </p:nvCxnSpPr>
        <p:spPr>
          <a:xfrm>
            <a:off x="276100" y="2012738"/>
            <a:ext cx="0" cy="276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1" name="Google Shape;241;p30"/>
          <p:cNvSpPr txBox="1"/>
          <p:nvPr/>
        </p:nvSpPr>
        <p:spPr>
          <a:xfrm>
            <a:off x="337575" y="2014150"/>
            <a:ext cx="731100" cy="52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Pillar</a:t>
            </a:r>
            <a:endParaRPr sz="12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646225" y="2014150"/>
            <a:ext cx="73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Focus</a:t>
            </a:r>
            <a:endParaRPr sz="1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3" name="Google Shape;243;p30"/>
          <p:cNvCxnSpPr/>
          <p:nvPr/>
        </p:nvCxnSpPr>
        <p:spPr>
          <a:xfrm>
            <a:off x="276100" y="275650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4" name="Google Shape;244;p30"/>
          <p:cNvSpPr txBox="1"/>
          <p:nvPr/>
        </p:nvSpPr>
        <p:spPr>
          <a:xfrm>
            <a:off x="337575" y="2387200"/>
            <a:ext cx="109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Proposition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37575" y="3290150"/>
            <a:ext cx="109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37575" y="2756500"/>
            <a:ext cx="109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Place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337575" y="3815850"/>
            <a:ext cx="109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337575" y="4185150"/>
            <a:ext cx="109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Promotion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646213" y="2387200"/>
            <a:ext cx="723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A tech-driven wellness company for women with feminism and fashionably designed trackers. 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1646213" y="2756500"/>
            <a:ext cx="7239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Focuses on partnership with health-related associations/websites or fashionable brands to increase the connection between having great health (both physical and mental) and keeping track of it. 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1" name="Google Shape;251;p30"/>
          <p:cNvCxnSpPr/>
          <p:nvPr/>
        </p:nvCxnSpPr>
        <p:spPr>
          <a:xfrm>
            <a:off x="276100" y="329015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2" name="Google Shape;252;p30"/>
          <p:cNvSpPr txBox="1"/>
          <p:nvPr/>
        </p:nvSpPr>
        <p:spPr>
          <a:xfrm>
            <a:off x="1646213" y="3290150"/>
            <a:ext cx="723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Focuses on products that are related to the analysis data, such as Leaf, Time, the membership package, and the Bellabeat app. 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0"/>
          <p:cNvCxnSpPr/>
          <p:nvPr/>
        </p:nvCxnSpPr>
        <p:spPr>
          <a:xfrm>
            <a:off x="276100" y="381585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4" name="Google Shape;254;p30"/>
          <p:cNvSpPr txBox="1"/>
          <p:nvPr/>
        </p:nvSpPr>
        <p:spPr>
          <a:xfrm>
            <a:off x="1646213" y="3815850"/>
            <a:ext cx="723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Focuses on building a fee structure for key products.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5" name="Google Shape;255;p30"/>
          <p:cNvCxnSpPr/>
          <p:nvPr/>
        </p:nvCxnSpPr>
        <p:spPr>
          <a:xfrm>
            <a:off x="276100" y="418515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6" name="Google Shape;256;p30"/>
          <p:cNvSpPr txBox="1"/>
          <p:nvPr/>
        </p:nvSpPr>
        <p:spPr>
          <a:xfrm>
            <a:off x="1646213" y="4185150"/>
            <a:ext cx="723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Focuses on campaigns that increase the usage frequency for low/medium users and retain that of high users.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7" name="Google Shape;257;p30"/>
          <p:cNvCxnSpPr/>
          <p:nvPr/>
        </p:nvCxnSpPr>
        <p:spPr>
          <a:xfrm>
            <a:off x="276100" y="4782425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0"/>
          <p:cNvCxnSpPr/>
          <p:nvPr/>
        </p:nvCxnSpPr>
        <p:spPr>
          <a:xfrm>
            <a:off x="8937100" y="2012738"/>
            <a:ext cx="0" cy="276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9" name="Google Shape;259;p30"/>
          <p:cNvSpPr txBox="1"/>
          <p:nvPr/>
        </p:nvSpPr>
        <p:spPr>
          <a:xfrm>
            <a:off x="337575" y="1170375"/>
            <a:ext cx="8599500" cy="73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Objective: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(1) increase engagement time during the day of low/medium users and maintain that for high users, (2) encourage users more time to sleep, and (3) increase the daily usage of users.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84200" y="457350"/>
            <a:ext cx="9144000" cy="16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 rot="-5400000">
            <a:off x="2032075" y="-1990450"/>
            <a:ext cx="5152800" cy="91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908575" y="1948775"/>
            <a:ext cx="739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Recommendations</a:t>
            </a:r>
            <a:endParaRPr sz="3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391075" y="2024075"/>
            <a:ext cx="591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07850" y="1500875"/>
            <a:ext cx="739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Cyclistic bike-share</a:t>
            </a:r>
            <a:endParaRPr sz="2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019325" y="2152475"/>
            <a:ext cx="285300" cy="11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7" name="Google Shape;67;p14"/>
          <p:cNvSpPr txBox="1"/>
          <p:nvPr/>
        </p:nvSpPr>
        <p:spPr>
          <a:xfrm>
            <a:off x="1391075" y="2367383"/>
            <a:ext cx="591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Health tracker device trends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019325" y="2495783"/>
            <a:ext cx="285300" cy="11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391075" y="2710692"/>
            <a:ext cx="591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Recommendations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019325" y="2839092"/>
            <a:ext cx="285300" cy="11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391075" y="-100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Table of Contents</a:t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872075" y="0"/>
            <a:ext cx="951000" cy="3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456675" y="226125"/>
            <a:ext cx="76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Based on the above insights, recommendations are: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3" name="Google Shape;273;p32"/>
          <p:cNvGraphicFramePr/>
          <p:nvPr>
            <p:extLst>
              <p:ext uri="{D42A27DB-BD31-4B8C-83A1-F6EECF244321}">
                <p14:modId xmlns:p14="http://schemas.microsoft.com/office/powerpoint/2010/main" val="1121457161"/>
              </p:ext>
            </p:extLst>
          </p:nvPr>
        </p:nvGraphicFramePr>
        <p:xfrm>
          <a:off x="492600" y="738050"/>
          <a:ext cx="8245975" cy="3413640"/>
        </p:xfrm>
        <a:graphic>
          <a:graphicData uri="http://schemas.openxmlformats.org/drawingml/2006/table">
            <a:tbl>
              <a:tblPr>
                <a:noFill/>
                <a:tableStyleId>{7ED9730A-CC91-481B-9D27-7425EAD9781D}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Recommendation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sz="1100" b="1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“Daily Challenge” campaign - which encourages users to exercise and engage with the devices more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Objective: 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engage and maintain exercise activities of users from which their health will benefit. 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Details: 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P0 - Daily challenge can be occasional or P1 - designed as a function in the app that sets daily/monthly challenges for users to stay healthy. Possible incentives can be discounts for membership. 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 group: 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P0 - low/medium users, P1 - high users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Sleep notification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Objective: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improve sleep time of users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Details: 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P0 - use notification systems to remind users of tracking their sleep habits and P1 – a function that warns users about their sleep time. 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 group: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P0 - all users, P1 - focuses on low users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Partnership with media outlets/fashion brands to encourage a healthy and fashionable lifestyle using Bellabeat’s accessories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Objective: 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encourage the usage of tracker devices on a day-to-day basis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Details: 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partnership with media outlets/ fashion brands to highlight mix-and-match recommendations that enhance style and health. 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 group: 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P0 - low/medium users, P1 - all users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84200" y="457350"/>
            <a:ext cx="9144000" cy="16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"/>
          <p:cNvSpPr/>
          <p:nvPr/>
        </p:nvSpPr>
        <p:spPr>
          <a:xfrm rot="-5400000">
            <a:off x="2032075" y="-1990450"/>
            <a:ext cx="5152800" cy="91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908575" y="1948775"/>
            <a:ext cx="739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you.</a:t>
            </a:r>
            <a:endParaRPr sz="3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84200" y="457350"/>
            <a:ext cx="9144000" cy="16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-5400000">
            <a:off x="2032075" y="-1990450"/>
            <a:ext cx="5152800" cy="91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908575" y="1948775"/>
            <a:ext cx="739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3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124975" y="1499475"/>
            <a:ext cx="1709700" cy="1975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Identify 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trends in the smart device usage market.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401125" y="1264525"/>
            <a:ext cx="1157400" cy="461700"/>
          </a:xfrm>
          <a:prstGeom prst="diamon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717150" y="1499475"/>
            <a:ext cx="1709700" cy="1975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Identify how these trends </a:t>
            </a: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apply to Bellabeat's customers/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products.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993300" y="1264525"/>
            <a:ext cx="1157400" cy="461700"/>
          </a:xfrm>
          <a:prstGeom prst="diamon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309325" y="1499475"/>
            <a:ext cx="1709700" cy="1975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Identify how these trends help </a:t>
            </a: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influence Bellabeat’s marketing strategy.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585475" y="1264525"/>
            <a:ext cx="1157400" cy="461700"/>
          </a:xfrm>
          <a:prstGeom prst="diamon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76100" y="619300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Business Objectives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84200" y="457350"/>
            <a:ext cx="9144000" cy="16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-5400000">
            <a:off x="2032075" y="-1990450"/>
            <a:ext cx="5152800" cy="91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908575" y="1948775"/>
            <a:ext cx="739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Health tracker device trends</a:t>
            </a:r>
            <a:endParaRPr sz="3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230300" y="1560500"/>
            <a:ext cx="24219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Steps taken/ distance traveled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Calories burnt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Sleep time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76100" y="619300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Metrics when considered health tracker devices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2096275" y="1091200"/>
            <a:ext cx="0" cy="27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276100" y="258570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8" name="Google Shape;108;p18"/>
          <p:cNvSpPr txBox="1"/>
          <p:nvPr/>
        </p:nvSpPr>
        <p:spPr>
          <a:xfrm>
            <a:off x="398925" y="1560500"/>
            <a:ext cx="15633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Health-related metrics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98925" y="2585700"/>
            <a:ext cx="15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 metrics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276100" y="154625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398925" y="1128975"/>
            <a:ext cx="15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Area</a:t>
            </a:r>
            <a:endParaRPr sz="1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230325" y="1128975"/>
            <a:ext cx="15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 sz="1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230325" y="2574425"/>
            <a:ext cx="24219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Percentage of days worn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4795850" y="1091200"/>
            <a:ext cx="0" cy="27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5" name="Google Shape;115;p18"/>
          <p:cNvSpPr txBox="1"/>
          <p:nvPr/>
        </p:nvSpPr>
        <p:spPr>
          <a:xfrm>
            <a:off x="4940100" y="1560500"/>
            <a:ext cx="38745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 amount of steps/distance taken per day/hour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 amount of calories burn per day/hour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 time amount of sleep taken per day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940125" y="1128975"/>
            <a:ext cx="15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 sz="1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940100" y="2574425"/>
            <a:ext cx="3874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 number of days which device tracker is worn over the total number of days in the dataset.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 percentage total number of minutes tracker worn over 1440 minutes of day.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230325" y="3072125"/>
            <a:ext cx="242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Percentage of minutes worn per day</a:t>
            </a:r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>
            <a:off x="276100" y="108610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276100" y="3872500"/>
            <a:ext cx="86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276125" y="1091200"/>
            <a:ext cx="0" cy="27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8937100" y="1091200"/>
            <a:ext cx="0" cy="27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235225" y="983925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Daily steps and daily distance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75" y="1513000"/>
            <a:ext cx="4537551" cy="2800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35225" y="2299250"/>
            <a:ext cx="39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Daily steps taken correlates perfectly to daily distance travelled.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35225" y="983925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Daily steps and daily calories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35225" y="2299250"/>
            <a:ext cx="39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Daily steps taken and daily calories are strongly correlated.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425" y="1598025"/>
            <a:ext cx="4639175" cy="286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 rot="-5400000">
            <a:off x="-2567125" y="2549900"/>
            <a:ext cx="5152800" cy="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35225" y="983925"/>
            <a:ext cx="880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Hourly steps and hourly calories</a:t>
            </a:r>
            <a:endParaRPr sz="18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35225" y="2299250"/>
            <a:ext cx="41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considered on an hourly basis, steps taken and calories burnt are almost perfectly correlated.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425" y="1598025"/>
            <a:ext cx="4639175" cy="286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76100" y="4745250"/>
            <a:ext cx="756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*Data source: public dataset of “FitBit Fitness Tracker Data” from Mobius</a:t>
            </a:r>
            <a:endParaRPr sz="9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1153</Words>
  <Application>Microsoft Office PowerPoint</Application>
  <PresentationFormat>On-screen Show (16:9)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Huy</cp:lastModifiedBy>
  <cp:revision>4</cp:revision>
  <dcterms:modified xsi:type="dcterms:W3CDTF">2022-09-18T22:28:37Z</dcterms:modified>
</cp:coreProperties>
</file>