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handoutMasterIdLst>
    <p:handoutMasterId r:id="rId15"/>
  </p:handoutMasterIdLst>
  <p:sldIdLst>
    <p:sldId id="256" r:id="rId2"/>
    <p:sldId id="257" r:id="rId3"/>
    <p:sldId id="286" r:id="rId4"/>
    <p:sldId id="294" r:id="rId5"/>
    <p:sldId id="291" r:id="rId6"/>
    <p:sldId id="290" r:id="rId7"/>
    <p:sldId id="287" r:id="rId8"/>
    <p:sldId id="288" r:id="rId9"/>
    <p:sldId id="293" r:id="rId10"/>
    <p:sldId id="292" r:id="rId11"/>
    <p:sldId id="289" r:id="rId12"/>
    <p:sldId id="272"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2FC4C223-BDBD-4C22-B2B6-E5889296DAD3}">
          <p14:sldIdLst>
            <p14:sldId id="256"/>
            <p14:sldId id="257"/>
            <p14:sldId id="286"/>
            <p14:sldId id="294"/>
            <p14:sldId id="291"/>
            <p14:sldId id="290"/>
            <p14:sldId id="287"/>
            <p14:sldId id="288"/>
            <p14:sldId id="293"/>
            <p14:sldId id="292"/>
            <p14:sldId id="289"/>
            <p14:sldId id="272"/>
          </p14:sldIdLst>
        </p14:section>
      </p14:sectionLst>
    </p:ext>
    <p:ext uri="{EFAFB233-063F-42B5-8137-9DF3F51BA10A}">
      <p15:sldGuideLst xmlns:p15="http://schemas.microsoft.com/office/powerpoint/2012/main">
        <p15:guide id="1" orient="horz" pos="2159">
          <p15:clr>
            <a:srgbClr val="A4A3A4"/>
          </p15:clr>
        </p15:guide>
        <p15:guide id="2" pos="38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7DB9"/>
    <a:srgbClr val="F4C242"/>
    <a:srgbClr val="5386B4"/>
    <a:srgbClr val="F7B616"/>
    <a:srgbClr val="D9E0E5"/>
    <a:srgbClr val="FFC000"/>
    <a:srgbClr val="417BB2"/>
    <a:srgbClr val="3396C4"/>
    <a:srgbClr val="4B91CB"/>
    <a:srgbClr val="2C6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6754" autoAdjust="0"/>
  </p:normalViewPr>
  <p:slideViewPr>
    <p:cSldViewPr snapToGrid="0" snapToObjects="1">
      <p:cViewPr varScale="1">
        <p:scale>
          <a:sx n="124" d="100"/>
          <a:sy n="124" d="100"/>
        </p:scale>
        <p:origin x="132" y="102"/>
      </p:cViewPr>
      <p:guideLst>
        <p:guide orient="horz" pos="2159"/>
        <p:guide pos="381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07B12FF5-418E-4F4F-9225-738609790212}" type="datetimeFigureOut">
              <a:rPr lang="en-US"/>
              <a:t>07/01/2022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B82AFD8B-37D1-4ED0-A1B3-5431740B2CE6}" type="slidenum">
              <a:rPr lang="en-US"/>
              <a:t>‹#›</a:t>
            </a:fld>
            <a:endParaRPr lang="en-US"/>
          </a:p>
        </p:txBody>
      </p:sp>
    </p:spTree>
    <p:extLst>
      <p:ext uri="{BB962C8B-B14F-4D97-AF65-F5344CB8AC3E}">
        <p14:creationId xmlns:p14="http://schemas.microsoft.com/office/powerpoint/2010/main" val="2319269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DA387BD6-B207-40F5-A731-2F1B66C93210}" type="datetimeFigureOut">
              <a:rPr lang="en-US"/>
              <a:t>07/01/2022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lstStyle>
            <a:lvl1pPr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2C2EB14D-D6A2-415A-A45C-EBDECD6B6354}" type="slidenum">
              <a:rPr lang="en-US"/>
              <a:t>‹#›</a:t>
            </a:fld>
            <a:endParaRPr lang="en-US"/>
          </a:p>
        </p:txBody>
      </p:sp>
    </p:spTree>
    <p:extLst>
      <p:ext uri="{BB962C8B-B14F-4D97-AF65-F5344CB8AC3E}">
        <p14:creationId xmlns:p14="http://schemas.microsoft.com/office/powerpoint/2010/main" val="441887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1</a:t>
            </a:fld>
            <a:endParaRPr lang="en-US"/>
          </a:p>
        </p:txBody>
      </p:sp>
    </p:spTree>
    <p:extLst>
      <p:ext uri="{BB962C8B-B14F-4D97-AF65-F5344CB8AC3E}">
        <p14:creationId xmlns:p14="http://schemas.microsoft.com/office/powerpoint/2010/main" val="53161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10</a:t>
            </a:fld>
            <a:endParaRPr lang="en-US"/>
          </a:p>
        </p:txBody>
      </p:sp>
    </p:spTree>
    <p:extLst>
      <p:ext uri="{BB962C8B-B14F-4D97-AF65-F5344CB8AC3E}">
        <p14:creationId xmlns:p14="http://schemas.microsoft.com/office/powerpoint/2010/main" val="295854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2</a:t>
            </a:fld>
            <a:endParaRPr lang="en-US"/>
          </a:p>
        </p:txBody>
      </p:sp>
    </p:spTree>
    <p:extLst>
      <p:ext uri="{BB962C8B-B14F-4D97-AF65-F5344CB8AC3E}">
        <p14:creationId xmlns:p14="http://schemas.microsoft.com/office/powerpoint/2010/main" val="182526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Q1: Có</a:t>
            </a:r>
            <a:r>
              <a:rPr lang="en-US" baseline="0" smtClean="0"/>
              <a:t> nhiều hơn một môi trường test thì phải làm thế nào?</a:t>
            </a:r>
          </a:p>
          <a:p>
            <a:r>
              <a:rPr lang="en-US" baseline="0" smtClean="0"/>
              <a:t>Q2: Việc release một phiên bản mới đồng nghĩa với việc phải hoàn thành toàn bộ các issue/bug?</a:t>
            </a:r>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3</a:t>
            </a:fld>
            <a:endParaRPr lang="en-US"/>
          </a:p>
        </p:txBody>
      </p:sp>
    </p:spTree>
    <p:extLst>
      <p:ext uri="{BB962C8B-B14F-4D97-AF65-F5344CB8AC3E}">
        <p14:creationId xmlns:p14="http://schemas.microsoft.com/office/powerpoint/2010/main" val="332062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Q1: Quan điểm</a:t>
            </a:r>
            <a:r>
              <a:rPr lang="en-US" baseline="0" smtClean="0"/>
              <a:t> về việc merge code như thế nào là phù hợp (tốt hơn)?</a:t>
            </a:r>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4</a:t>
            </a:fld>
            <a:endParaRPr lang="en-US"/>
          </a:p>
        </p:txBody>
      </p:sp>
    </p:spTree>
    <p:extLst>
      <p:ext uri="{BB962C8B-B14F-4D97-AF65-F5344CB8AC3E}">
        <p14:creationId xmlns:p14="http://schemas.microsoft.com/office/powerpoint/2010/main" val="290817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5</a:t>
            </a:fld>
            <a:endParaRPr lang="en-US"/>
          </a:p>
        </p:txBody>
      </p:sp>
    </p:spTree>
    <p:extLst>
      <p:ext uri="{BB962C8B-B14F-4D97-AF65-F5344CB8AC3E}">
        <p14:creationId xmlns:p14="http://schemas.microsoft.com/office/powerpoint/2010/main" val="358384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6</a:t>
            </a:fld>
            <a:endParaRPr lang="en-US"/>
          </a:p>
        </p:txBody>
      </p:sp>
    </p:spTree>
    <p:extLst>
      <p:ext uri="{BB962C8B-B14F-4D97-AF65-F5344CB8AC3E}">
        <p14:creationId xmlns:p14="http://schemas.microsoft.com/office/powerpoint/2010/main" val="1131988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7</a:t>
            </a:fld>
            <a:endParaRPr lang="en-US"/>
          </a:p>
        </p:txBody>
      </p:sp>
    </p:spTree>
    <p:extLst>
      <p:ext uri="{BB962C8B-B14F-4D97-AF65-F5344CB8AC3E}">
        <p14:creationId xmlns:p14="http://schemas.microsoft.com/office/powerpoint/2010/main" val="4134298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8</a:t>
            </a:fld>
            <a:endParaRPr lang="en-US"/>
          </a:p>
        </p:txBody>
      </p:sp>
    </p:spTree>
    <p:extLst>
      <p:ext uri="{BB962C8B-B14F-4D97-AF65-F5344CB8AC3E}">
        <p14:creationId xmlns:p14="http://schemas.microsoft.com/office/powerpoint/2010/main" val="59360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2EB14D-D6A2-415A-A45C-EBDECD6B6354}" type="slidenum">
              <a:rPr lang="en-US" smtClean="0"/>
              <a:t>9</a:t>
            </a:fld>
            <a:endParaRPr lang="en-US"/>
          </a:p>
        </p:txBody>
      </p:sp>
    </p:spTree>
    <p:extLst>
      <p:ext uri="{BB962C8B-B14F-4D97-AF65-F5344CB8AC3E}">
        <p14:creationId xmlns:p14="http://schemas.microsoft.com/office/powerpoint/2010/main" val="2006539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28988" y="2200275"/>
            <a:ext cx="8863012" cy="1240916"/>
          </a:xfrm>
          <a:prstGeom prst="rect">
            <a:avLst/>
          </a:prstGeom>
        </p:spPr>
        <p:txBody>
          <a:bodyPr anchor="ctr">
            <a:normAutofit/>
          </a:bodyPr>
          <a:lstStyle>
            <a:lvl1pPr algn="ctr">
              <a:defRPr sz="4000" b="1" i="0" baseline="0">
                <a:solidFill>
                  <a:schemeClr val="bg1"/>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28988" y="3498344"/>
            <a:ext cx="8863012" cy="487870"/>
          </a:xfrm>
          <a:prstGeom prst="rect">
            <a:avLst/>
          </a:prstGeom>
        </p:spPr>
        <p:txBody>
          <a:bodyPr>
            <a:normAutofit/>
          </a:bodyPr>
          <a:lstStyle>
            <a:lvl1pPr marL="0" indent="0" algn="ctr">
              <a:buNone/>
              <a:defRPr sz="1600" b="0" i="1">
                <a:solidFill>
                  <a:schemeClr val="bg1"/>
                </a:solidFill>
                <a:latin typeface="UTM Neo Sans Intel" charset="0"/>
                <a:ea typeface="UTM Neo Sans Intel" charset="0"/>
                <a:cs typeface="UTM Neo Sans Inte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328613" y="885825"/>
            <a:ext cx="11501437" cy="52911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8"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900113"/>
            <a:ext cx="3076575" cy="52768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28613" y="900113"/>
            <a:ext cx="8243887" cy="52768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8" name="Title 1"/>
          <p:cNvSpPr txBox="1"/>
          <p:nvPr userDrawn="1"/>
        </p:nvSpPr>
        <p:spPr>
          <a:xfrm>
            <a:off x="1900238" y="1"/>
            <a:ext cx="10001952" cy="714374"/>
          </a:xfrm>
          <a:prstGeom prst="rect">
            <a:avLst/>
          </a:prstGeom>
        </p:spPr>
        <p:txBody>
          <a:bodyPr anchor="ctr">
            <a:normAutofit/>
          </a:bodyPr>
          <a:lstStyle>
            <a:lvl1pPr algn="r" rtl="0" eaLnBrk="0" fontAlgn="base" hangingPunct="0">
              <a:lnSpc>
                <a:spcPct val="90000"/>
              </a:lnSpc>
              <a:spcBef>
                <a:spcPct val="0"/>
              </a:spcBef>
              <a:spcAft>
                <a:spcPct val="0"/>
              </a:spcAft>
              <a:defRPr sz="2400" b="1" i="0" kern="1200">
                <a:solidFill>
                  <a:srgbClr val="207DB9"/>
                </a:solidFill>
                <a:latin typeface="UTM Neo Sans Intel" charset="0"/>
                <a:ea typeface="UTM Neo Sans Intel" charset="0"/>
                <a:cs typeface="UTM Neo Sans Intel" charset="0"/>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71563" y="1746249"/>
            <a:ext cx="9586913" cy="533400"/>
          </a:xfrm>
          <a:prstGeom prst="rect">
            <a:avLst/>
          </a:prstGeom>
        </p:spPr>
        <p:txBody>
          <a:bodyPr/>
          <a:lstStyle>
            <a:lvl1pPr algn="l">
              <a:defRPr sz="2800" b="1" i="0">
                <a:solidFill>
                  <a:srgbClr val="417CB4"/>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
        <p:nvSpPr>
          <p:cNvPr id="12" name="Content Placeholder 11"/>
          <p:cNvSpPr>
            <a:spLocks noGrp="1"/>
          </p:cNvSpPr>
          <p:nvPr>
            <p:ph sz="quarter" idx="10"/>
          </p:nvPr>
        </p:nvSpPr>
        <p:spPr>
          <a:xfrm>
            <a:off x="1071563" y="2386012"/>
            <a:ext cx="9586913" cy="3357563"/>
          </a:xfrm>
          <a:prstGeom prst="rect">
            <a:avLst/>
          </a:prstGeom>
        </p:spPr>
        <p:txBody>
          <a:bodyPr/>
          <a:lstStyle>
            <a:lvl1pPr>
              <a:defRPr b="0" i="0">
                <a:solidFill>
                  <a:schemeClr val="bg2">
                    <a:lumMod val="25000"/>
                  </a:schemeClr>
                </a:solidFill>
                <a:latin typeface="UTM Neo Sans Intel" charset="0"/>
                <a:ea typeface="UTM Neo Sans Intel" charset="0"/>
                <a:cs typeface="UTM Neo Sans Intel" charset="0"/>
              </a:defRPr>
            </a:lvl1pPr>
            <a:lvl2pPr>
              <a:defRPr b="0" i="0">
                <a:solidFill>
                  <a:schemeClr val="bg2">
                    <a:lumMod val="25000"/>
                  </a:schemeClr>
                </a:solidFill>
                <a:latin typeface="UTM Neo Sans Intel" charset="0"/>
                <a:ea typeface="UTM Neo Sans Intel" charset="0"/>
                <a:cs typeface="UTM Neo Sans Intel" charset="0"/>
              </a:defRPr>
            </a:lvl2pPr>
            <a:lvl3pPr>
              <a:defRPr b="0" i="0">
                <a:solidFill>
                  <a:schemeClr val="bg2">
                    <a:lumMod val="25000"/>
                  </a:schemeClr>
                </a:solidFill>
                <a:latin typeface="UTM Neo Sans Intel" charset="0"/>
                <a:ea typeface="UTM Neo Sans Intel" charset="0"/>
                <a:cs typeface="UTM Neo Sans Intel" charset="0"/>
              </a:defRPr>
            </a:lvl3pPr>
            <a:lvl4pPr>
              <a:defRPr b="0" i="0">
                <a:solidFill>
                  <a:schemeClr val="bg2">
                    <a:lumMod val="25000"/>
                  </a:schemeClr>
                </a:solidFill>
                <a:latin typeface="UTM Neo Sans Intel" charset="0"/>
                <a:ea typeface="UTM Neo Sans Intel" charset="0"/>
                <a:cs typeface="UTM Neo Sans Intel" charset="0"/>
              </a:defRPr>
            </a:lvl4pPr>
            <a:lvl5pPr>
              <a:defRPr b="0" i="0">
                <a:solidFill>
                  <a:schemeClr val="bg2">
                    <a:lumMod val="25000"/>
                  </a:schemeClr>
                </a:solidFill>
                <a:latin typeface="UTM Neo Sans Intel" charset="0"/>
                <a:ea typeface="UTM Neo Sans Intel" charset="0"/>
                <a:cs typeface="UTM Neo Sans Inte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314700" y="2171700"/>
            <a:ext cx="8877300" cy="1634618"/>
          </a:xfrm>
          <a:prstGeom prst="rect">
            <a:avLst/>
          </a:prstGeom>
        </p:spPr>
        <p:txBody>
          <a:bodyPr anchor="ctr">
            <a:normAutofit/>
          </a:bodyPr>
          <a:lstStyle>
            <a:lvl1pPr algn="ctr">
              <a:defRPr sz="4000" b="1" i="0" baseline="0">
                <a:solidFill>
                  <a:schemeClr val="bg1"/>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2"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69823" y="1094282"/>
            <a:ext cx="11632367" cy="5082681"/>
          </a:xfrm>
          <a:prstGeom prst="rect">
            <a:avLst/>
          </a:prstGeom>
        </p:spPr>
        <p:txBody>
          <a:bodyPr/>
          <a:lstStyle>
            <a:lvl1pPr>
              <a:defRPr b="0" i="0">
                <a:latin typeface="UTM Neo Sans Intel" charset="0"/>
                <a:ea typeface="UTM Neo Sans Intel" charset="0"/>
                <a:cs typeface="UTM Neo Sans Intel" charset="0"/>
              </a:defRPr>
            </a:lvl1pPr>
            <a:lvl2pPr>
              <a:defRPr b="0" i="0">
                <a:latin typeface="UTM Neo Sans Intel" charset="0"/>
                <a:ea typeface="UTM Neo Sans Intel" charset="0"/>
                <a:cs typeface="UTM Neo Sans Intel" charset="0"/>
              </a:defRPr>
            </a:lvl2pPr>
            <a:lvl3pPr>
              <a:defRPr b="0" i="0">
                <a:latin typeface="UTM Neo Sans Intel" charset="0"/>
                <a:ea typeface="UTM Neo Sans Intel" charset="0"/>
                <a:cs typeface="UTM Neo Sans Intel" charset="0"/>
              </a:defRPr>
            </a:lvl3pPr>
            <a:lvl4pPr>
              <a:defRPr b="0" i="0">
                <a:latin typeface="UTM Neo Sans Intel" charset="0"/>
                <a:ea typeface="UTM Neo Sans Intel" charset="0"/>
                <a:cs typeface="UTM Neo Sans Intel" charset="0"/>
              </a:defRPr>
            </a:lvl4pPr>
            <a:lvl5pPr>
              <a:defRPr b="0" i="0">
                <a:latin typeface="UTM Neo Sans Intel" charset="0"/>
                <a:ea typeface="UTM Neo Sans Intel" charset="0"/>
                <a:cs typeface="UTM Neo Sans Inte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E9108DF8-9EB2-48EE-8D8D-2C1A15C36198}"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pic>
        <p:nvPicPr>
          <p:cNvPr id="6"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0663" y="6383338"/>
            <a:ext cx="1165225" cy="93662"/>
          </a:xfrm>
          <a:prstGeom prst="rect">
            <a:avLst/>
          </a:prstGeom>
          <a:noFill/>
          <a:ln>
            <a:noFill/>
          </a:ln>
        </p:spPr>
      </p:pic>
      <p:pic>
        <p:nvPicPr>
          <p:cNvPr id="7" name="Picture 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9875" y="6300788"/>
            <a:ext cx="1241425" cy="258762"/>
          </a:xfrm>
          <a:prstGeom prst="rect">
            <a:avLst/>
          </a:prstGeom>
          <a:noFill/>
          <a:ln>
            <a:noFill/>
          </a:ln>
        </p:spPr>
      </p:pic>
      <p:sp>
        <p:nvSpPr>
          <p:cNvPr id="3" name="Content Placeholder 2"/>
          <p:cNvSpPr>
            <a:spLocks noGrp="1"/>
          </p:cNvSpPr>
          <p:nvPr>
            <p:ph sz="half" idx="1"/>
          </p:nvPr>
        </p:nvSpPr>
        <p:spPr>
          <a:xfrm>
            <a:off x="320040" y="1094282"/>
            <a:ext cx="5632704" cy="508268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7064" y="1094282"/>
            <a:ext cx="5675126" cy="508268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322226" y="1"/>
            <a:ext cx="7136567" cy="899410"/>
          </a:xfrm>
          <a:prstGeom prst="rect">
            <a:avLst/>
          </a:prstGeom>
        </p:spPr>
        <p:txBody>
          <a:bodyPr anchor="ctr">
            <a:normAutofit/>
          </a:bodyPr>
          <a:lstStyle>
            <a:lvl1pPr>
              <a:defRPr sz="2400" b="1" i="0">
                <a:solidFill>
                  <a:schemeClr val="bg1"/>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895350"/>
            <a:ext cx="5654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1843088"/>
            <a:ext cx="5654675" cy="4346575"/>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199" y="895350"/>
            <a:ext cx="5643563"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1843088"/>
            <a:ext cx="5643563" cy="4346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13"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Shape 165"/>
          <p:cNvSpPr txBox="1">
            <a:spLocks noChangeArrowheads="1"/>
          </p:cNvSpPr>
          <p:nvPr userDrawn="1"/>
        </p:nvSpPr>
        <p:spPr bwMode="auto">
          <a:xfrm>
            <a:off x="5087938" y="5024438"/>
            <a:ext cx="3467100" cy="1381125"/>
          </a:xfrm>
          <a:prstGeom prst="rect">
            <a:avLst/>
          </a:prstGeom>
          <a:noFill/>
          <a:ln>
            <a:noFill/>
          </a:ln>
        </p:spPr>
        <p:txBody>
          <a:bodyPr lIns="91425" tIns="45700" rIns="91425" bIns="4570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SzPct val="25000"/>
              <a:defRPr/>
            </a:pPr>
            <a:r>
              <a:rPr lang="vi-VN" sz="1200" b="1">
                <a:solidFill>
                  <a:srgbClr val="0066B3"/>
                </a:solidFill>
                <a:cs typeface="Arial" panose="020B0604020202090204" pitchFamily="34" charset="0"/>
                <a:sym typeface="Arial" panose="020B0604020202090204" pitchFamily="34" charset="0"/>
              </a:rPr>
              <a:t>TRỤ </a:t>
            </a:r>
            <a:r>
              <a:rPr lang="vi-VN" sz="1200" b="1">
                <a:solidFill>
                  <a:srgbClr val="0070C0"/>
                </a:solidFill>
                <a:cs typeface="Arial" panose="020B0604020202090204" pitchFamily="34" charset="0"/>
                <a:sym typeface="Arial" panose="020B0604020202090204" pitchFamily="34" charset="0"/>
              </a:rPr>
              <a:t>SỞ CHÍNH</a:t>
            </a:r>
          </a:p>
          <a:p>
            <a:pPr>
              <a:buSzPct val="25000"/>
              <a:defRPr/>
            </a:pPr>
            <a:r>
              <a:rPr lang="vi-VN" sz="1200" b="1">
                <a:solidFill>
                  <a:srgbClr val="595959"/>
                </a:solidFill>
                <a:cs typeface="Arial" panose="020B0604020202090204" pitchFamily="34" charset="0"/>
                <a:sym typeface="Arial" panose="020B0604020202090204" pitchFamily="34" charset="0"/>
              </a:rPr>
              <a:t>Địa chỉ: </a:t>
            </a:r>
            <a:r>
              <a:rPr lang="vi-VN" sz="1200">
                <a:solidFill>
                  <a:srgbClr val="595959"/>
                </a:solidFill>
                <a:cs typeface="Arial" panose="020B0604020202090204" pitchFamily="34" charset="0"/>
                <a:sym typeface="Arial" panose="020B0604020202090204" pitchFamily="34" charset="0"/>
              </a:rPr>
              <a:t>124 Hoàng Quốc Việt, Cầu Giấy, Hà nội</a:t>
            </a:r>
            <a:br>
              <a:rPr lang="vi-VN" sz="1200">
                <a:solidFill>
                  <a:srgbClr val="595959"/>
                </a:solidFill>
                <a:cs typeface="Arial" panose="020B0604020202090204" pitchFamily="34" charset="0"/>
                <a:sym typeface="Arial" panose="020B0604020202090204" pitchFamily="34" charset="0"/>
              </a:rPr>
            </a:br>
            <a:r>
              <a:rPr lang="vi-VN" sz="1200" b="1">
                <a:solidFill>
                  <a:srgbClr val="595959"/>
                </a:solidFill>
                <a:cs typeface="Arial" panose="020B0604020202090204" pitchFamily="34" charset="0"/>
                <a:sym typeface="Arial" panose="020B0604020202090204" pitchFamily="34" charset="0"/>
              </a:rPr>
              <a:t>Điện thoại: </a:t>
            </a:r>
            <a:r>
              <a:rPr lang="vi-VN" sz="1200">
                <a:solidFill>
                  <a:srgbClr val="595959"/>
                </a:solidFill>
                <a:cs typeface="Arial" panose="020B0604020202090204" pitchFamily="34" charset="0"/>
                <a:sym typeface="Arial" panose="020B0604020202090204" pitchFamily="34" charset="0"/>
              </a:rPr>
              <a:t>(+84) 4 3748 0922 </a:t>
            </a:r>
            <a:br>
              <a:rPr lang="vi-VN" sz="1200">
                <a:solidFill>
                  <a:srgbClr val="595959"/>
                </a:solidFill>
                <a:cs typeface="Arial" panose="020B0604020202090204" pitchFamily="34" charset="0"/>
                <a:sym typeface="Arial" panose="020B0604020202090204" pitchFamily="34" charset="0"/>
              </a:rPr>
            </a:br>
            <a:r>
              <a:rPr lang="vi-VN" sz="1200" b="1">
                <a:solidFill>
                  <a:srgbClr val="595959"/>
                </a:solidFill>
                <a:cs typeface="Arial" panose="020B0604020202090204" pitchFamily="34" charset="0"/>
                <a:sym typeface="Arial" panose="020B0604020202090204" pitchFamily="34" charset="0"/>
              </a:rPr>
              <a:t>Fax: </a:t>
            </a:r>
            <a:r>
              <a:rPr lang="vi-VN" sz="1200">
                <a:solidFill>
                  <a:srgbClr val="595959"/>
                </a:solidFill>
                <a:cs typeface="Arial" panose="020B0604020202090204" pitchFamily="34" charset="0"/>
                <a:sym typeface="Arial" panose="020B0604020202090204" pitchFamily="34" charset="0"/>
              </a:rPr>
              <a:t>(+84) 4 3784 0925</a:t>
            </a:r>
          </a:p>
          <a:p>
            <a:pPr>
              <a:defRPr/>
            </a:pPr>
            <a:endParaRPr lang="en-US" sz="1200">
              <a:solidFill>
                <a:srgbClr val="000000"/>
              </a:solidFill>
              <a:cs typeface="Arial" panose="020B0604020202090204" pitchFamily="34" charset="0"/>
              <a:sym typeface="Arial" panose="020B0604020202090204" pitchFamily="34" charset="0"/>
            </a:endParaRPr>
          </a:p>
        </p:txBody>
      </p:sp>
      <p:sp>
        <p:nvSpPr>
          <p:cNvPr id="4" name="Shape 167"/>
          <p:cNvSpPr txBox="1">
            <a:spLocks noChangeArrowheads="1"/>
          </p:cNvSpPr>
          <p:nvPr userDrawn="1"/>
        </p:nvSpPr>
        <p:spPr bwMode="auto">
          <a:xfrm>
            <a:off x="8301038" y="5018088"/>
            <a:ext cx="3675062" cy="1387475"/>
          </a:xfrm>
          <a:prstGeom prst="rect">
            <a:avLst/>
          </a:prstGeom>
          <a:noFill/>
          <a:ln>
            <a:noFill/>
          </a:ln>
        </p:spPr>
        <p:txBody>
          <a:bodyPr lIns="91425" tIns="45700" rIns="91425" bIns="4570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150000"/>
              </a:lnSpc>
              <a:buSzPct val="25000"/>
              <a:defRPr/>
            </a:pPr>
            <a:r>
              <a:rPr lang="vi-VN" sz="1200" b="1" dirty="0">
                <a:solidFill>
                  <a:srgbClr val="0066B3"/>
                </a:solidFill>
                <a:cs typeface="Arial" panose="020B0604020202090204" pitchFamily="34" charset="0"/>
                <a:sym typeface="Arial" panose="020B0604020202090204" pitchFamily="34" charset="0"/>
              </a:rPr>
              <a:t>VP ĐẠI DIỆN TẠI HỒ CHÍ MINH</a:t>
            </a:r>
          </a:p>
          <a:p>
            <a:pPr>
              <a:buSzPct val="25000"/>
              <a:defRPr/>
            </a:pPr>
            <a:r>
              <a:rPr lang="vi-VN" sz="1200" b="1" dirty="0">
                <a:solidFill>
                  <a:srgbClr val="595959"/>
                </a:solidFill>
                <a:cs typeface="Arial" panose="020B0604020202090204" pitchFamily="34" charset="0"/>
                <a:sym typeface="Arial" panose="020B0604020202090204" pitchFamily="34" charset="0"/>
              </a:rPr>
              <a:t>Địa chỉ: </a:t>
            </a:r>
            <a:r>
              <a:rPr lang="vi-VN" sz="1200" dirty="0">
                <a:solidFill>
                  <a:srgbClr val="595959"/>
                </a:solidFill>
                <a:cs typeface="Arial" panose="020B0604020202090204" pitchFamily="34" charset="0"/>
                <a:sym typeface="Arial" panose="020B0604020202090204" pitchFamily="34" charset="0"/>
              </a:rPr>
              <a:t>Tầng 8 tòa nhà Waseco - Số 10, phố Phổ Quang, quận Tân Bình,TPHCM</a:t>
            </a:r>
            <a:br>
              <a:rPr lang="vi-VN" sz="1200" dirty="0">
                <a:solidFill>
                  <a:srgbClr val="595959"/>
                </a:solidFill>
                <a:cs typeface="Arial" panose="020B0604020202090204" pitchFamily="34" charset="0"/>
                <a:sym typeface="Arial" panose="020B0604020202090204" pitchFamily="34" charset="0"/>
              </a:rPr>
            </a:br>
            <a:r>
              <a:rPr lang="vi-VN" sz="1200" b="1" dirty="0">
                <a:solidFill>
                  <a:srgbClr val="595959"/>
                </a:solidFill>
                <a:cs typeface="Arial" panose="020B0604020202090204" pitchFamily="34" charset="0"/>
                <a:sym typeface="Arial" panose="020B0604020202090204" pitchFamily="34" charset="0"/>
              </a:rPr>
              <a:t>Điện thoại: </a:t>
            </a:r>
            <a:r>
              <a:rPr lang="vi-VN" sz="1200" dirty="0">
                <a:solidFill>
                  <a:srgbClr val="595959"/>
                </a:solidFill>
                <a:cs typeface="Arial" panose="020B0604020202090204" pitchFamily="34" charset="0"/>
                <a:sym typeface="Arial" panose="020B0604020202090204" pitchFamily="34" charset="0"/>
              </a:rPr>
              <a:t>(+84) 8 3842 2888 </a:t>
            </a:r>
            <a:br>
              <a:rPr lang="vi-VN" sz="1200" dirty="0">
                <a:solidFill>
                  <a:srgbClr val="595959"/>
                </a:solidFill>
                <a:cs typeface="Arial" panose="020B0604020202090204" pitchFamily="34" charset="0"/>
                <a:sym typeface="Arial" panose="020B0604020202090204" pitchFamily="34" charset="0"/>
              </a:rPr>
            </a:br>
            <a:r>
              <a:rPr lang="vi-VN" sz="1200" b="1" dirty="0">
                <a:solidFill>
                  <a:srgbClr val="595959"/>
                </a:solidFill>
                <a:cs typeface="Arial" panose="020B0604020202090204" pitchFamily="34" charset="0"/>
                <a:sym typeface="Arial" panose="020B0604020202090204" pitchFamily="34" charset="0"/>
              </a:rPr>
              <a:t>Fax: </a:t>
            </a:r>
            <a:r>
              <a:rPr lang="vi-VN" sz="1200" dirty="0">
                <a:solidFill>
                  <a:srgbClr val="595959"/>
                </a:solidFill>
                <a:cs typeface="Arial" panose="020B0604020202090204" pitchFamily="34" charset="0"/>
                <a:sym typeface="Arial" panose="020B0604020202090204" pitchFamily="34" charset="0"/>
              </a:rPr>
              <a:t>(+84) 8 3997 4515</a:t>
            </a:r>
          </a:p>
        </p:txBody>
      </p:sp>
      <p:sp>
        <p:nvSpPr>
          <p:cNvPr id="6" name="Rectangle 5"/>
          <p:cNvSpPr/>
          <p:nvPr userDrawn="1"/>
        </p:nvSpPr>
        <p:spPr>
          <a:xfrm>
            <a:off x="5176838" y="4994275"/>
            <a:ext cx="487362" cy="460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sz="1200">
              <a:solidFill>
                <a:srgbClr val="FFFFFF"/>
              </a:solidFill>
            </a:endParaRPr>
          </a:p>
        </p:txBody>
      </p:sp>
      <p:sp>
        <p:nvSpPr>
          <p:cNvPr id="7" name="Rectangle 6"/>
          <p:cNvSpPr/>
          <p:nvPr userDrawn="1"/>
        </p:nvSpPr>
        <p:spPr>
          <a:xfrm>
            <a:off x="8385175" y="4994275"/>
            <a:ext cx="485775" cy="460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sz="1200">
              <a:solidFill>
                <a:srgbClr val="FFFFFF"/>
              </a:solidFill>
            </a:endParaRPr>
          </a:p>
        </p:txBody>
      </p:sp>
      <p:sp>
        <p:nvSpPr>
          <p:cNvPr id="5" name="Title 4"/>
          <p:cNvSpPr>
            <a:spLocks noGrp="1"/>
          </p:cNvSpPr>
          <p:nvPr>
            <p:ph type="title" hasCustomPrompt="1"/>
          </p:nvPr>
        </p:nvSpPr>
        <p:spPr>
          <a:xfrm>
            <a:off x="825500" y="2752725"/>
            <a:ext cx="10515600" cy="1325563"/>
          </a:xfrm>
          <a:prstGeom prst="rect">
            <a:avLst/>
          </a:prstGeom>
        </p:spPr>
        <p:txBody>
          <a:bodyPr anchor="ctr"/>
          <a:lstStyle>
            <a:lvl1pPr algn="ctr">
              <a:defRPr sz="4000" b="1" i="0">
                <a:solidFill>
                  <a:srgbClr val="417CB4"/>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55775" y="4985163"/>
            <a:ext cx="1877569" cy="391360"/>
          </a:xfrm>
          <a:prstGeom prst="rect">
            <a:avLst/>
          </a:prstGeom>
          <a:noFill/>
          <a:ln>
            <a:noFill/>
          </a:ln>
        </p:spPr>
      </p:pic>
      <p:pic>
        <p:nvPicPr>
          <p:cNvPr id="10" name="Picture 2" descr="C:\Users\MSI\Desktop\310120-55.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643342" y="2048656"/>
            <a:ext cx="2564127" cy="660492"/>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7763" y="987425"/>
            <a:ext cx="6857999"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5764" y="987425"/>
            <a:ext cx="4386262" cy="48815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Box 8"/>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10"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72050" y="987425"/>
            <a:ext cx="6829425"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371476" y="987425"/>
            <a:ext cx="4400550" cy="488156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extBox 7"/>
          <p:cNvSpPr txBox="1">
            <a:spLocks noChangeArrowheads="1"/>
          </p:cNvSpPr>
          <p:nvPr userDrawn="1"/>
        </p:nvSpPr>
        <p:spPr bwMode="auto">
          <a:xfrm>
            <a:off x="11168063" y="6281738"/>
            <a:ext cx="390525" cy="277812"/>
          </a:xfrm>
          <a:prstGeom prst="rect">
            <a:avLst/>
          </a:prstGeom>
          <a:noFill/>
          <a:ln>
            <a:noFill/>
          </a:ln>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defRPr/>
            </a:pPr>
            <a:fld id="{5B12C334-76DF-447B-8997-728B0F854225}" type="slidenum">
              <a:rPr lang="en-US" sz="1200" smtClean="0">
                <a:solidFill>
                  <a:srgbClr val="0070C0"/>
                </a:solidFill>
                <a:latin typeface="UTM Neo Sans Intel"/>
                <a:ea typeface="UTM Neo Sans Intel"/>
                <a:cs typeface="UTM Neo Sans Intel"/>
              </a:rPr>
              <a:t>‹#›</a:t>
            </a:fld>
            <a:endParaRPr lang="en-US" sz="1200" dirty="0">
              <a:solidFill>
                <a:srgbClr val="0070C0"/>
              </a:solidFill>
              <a:latin typeface="UTM Neo Sans Intel"/>
              <a:ea typeface="UTM Neo Sans Intel"/>
              <a:cs typeface="UTM Neo Sans Intel"/>
            </a:endParaRPr>
          </a:p>
        </p:txBody>
      </p:sp>
      <p:sp>
        <p:nvSpPr>
          <p:cNvPr id="9" name="Title 1"/>
          <p:cNvSpPr>
            <a:spLocks noGrp="1"/>
          </p:cNvSpPr>
          <p:nvPr>
            <p:ph type="title" hasCustomPrompt="1"/>
          </p:nvPr>
        </p:nvSpPr>
        <p:spPr>
          <a:xfrm>
            <a:off x="1900238" y="1"/>
            <a:ext cx="10001952" cy="714374"/>
          </a:xfrm>
          <a:prstGeom prst="rect">
            <a:avLst/>
          </a:prstGeom>
        </p:spPr>
        <p:txBody>
          <a:bodyPr anchor="ctr">
            <a:normAutofit/>
          </a:bodyPr>
          <a:lstStyle>
            <a:lvl1pPr algn="r">
              <a:defRPr sz="2400" b="1" i="0">
                <a:solidFill>
                  <a:srgbClr val="207DB9"/>
                </a:solidFill>
                <a:latin typeface="UTM Neo Sans Intel" charset="0"/>
                <a:ea typeface="UTM Neo Sans Intel" charset="0"/>
                <a:cs typeface="UTM Neo Sans Intel"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0" smtClean="0"/>
              <a:t>Kinh nghiệm sử dụng Git Jira trong dự án ONE Dx</a:t>
            </a:r>
            <a:endParaRPr lang="en-US" sz="3200" dirty="0"/>
          </a:p>
        </p:txBody>
      </p:sp>
      <p:sp>
        <p:nvSpPr>
          <p:cNvPr id="3" name="Subtitle 2"/>
          <p:cNvSpPr>
            <a:spLocks noGrp="1"/>
          </p:cNvSpPr>
          <p:nvPr>
            <p:ph type="subTitle" idx="1"/>
          </p:nvPr>
        </p:nvSpPr>
        <p:spPr/>
        <p:txBody>
          <a:bodyPr/>
          <a:lstStyle/>
          <a:p>
            <a:r>
              <a:rPr lang="en-US" dirty="0" smtClean="0"/>
              <a:t>Hanoi</a:t>
            </a:r>
            <a:r>
              <a:rPr lang="en-US" smtClean="0"/>
              <a:t>, </a:t>
            </a:r>
            <a:r>
              <a:rPr lang="en-US" smtClean="0"/>
              <a:t>Jan</a:t>
            </a:r>
            <a:r>
              <a:rPr lang="en-US" smtClean="0"/>
              <a:t>-</a:t>
            </a:r>
            <a:r>
              <a:rPr lang="vi-VN" altLang="en-US" smtClean="0"/>
              <a:t>0</a:t>
            </a:r>
            <a:r>
              <a:rPr lang="en-US" altLang="en-US" smtClean="0"/>
              <a:t>7</a:t>
            </a:r>
            <a:r>
              <a:rPr lang="en-US" smtClean="0"/>
              <a:t>-2022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ea typeface="Open Sans Semibold" pitchFamily="34" charset="0"/>
                <a:cs typeface="Open Sans Semibold" pitchFamily="34" charset="0"/>
              </a:rPr>
              <a:t>Solutions </a:t>
            </a:r>
            <a:r>
              <a:rPr lang="en-US" sz="4000" smtClean="0">
                <a:ea typeface="Open Sans Semibold" pitchFamily="34" charset="0"/>
                <a:cs typeface="Open Sans Semibold" pitchFamily="34" charset="0"/>
              </a:rPr>
              <a:t>(4)</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pic>
        <p:nvPicPr>
          <p:cNvPr id="3" name="Picture 2"/>
          <p:cNvPicPr>
            <a:picLocks noChangeAspect="1"/>
          </p:cNvPicPr>
          <p:nvPr/>
        </p:nvPicPr>
        <p:blipFill>
          <a:blip r:embed="rId3"/>
          <a:stretch>
            <a:fillRect/>
          </a:stretch>
        </p:blipFill>
        <p:spPr>
          <a:xfrm>
            <a:off x="890587" y="804209"/>
            <a:ext cx="10410825" cy="5800725"/>
          </a:xfrm>
          <a:prstGeom prst="rect">
            <a:avLst/>
          </a:prstGeom>
        </p:spPr>
      </p:pic>
    </p:spTree>
    <p:extLst>
      <p:ext uri="{BB962C8B-B14F-4D97-AF65-F5344CB8AC3E}">
        <p14:creationId xmlns:p14="http://schemas.microsoft.com/office/powerpoint/2010/main" val="557625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pPr eaLnBrk="1" hangingPunct="1"/>
            <a:r>
              <a:rPr lang="en-US" dirty="0" smtClean="0">
                <a:solidFill>
                  <a:srgbClr val="417BB2"/>
                </a:solidFill>
                <a:latin typeface="UTM Neo Sans Intel" charset="0"/>
                <a:ea typeface="Open Sans Semibold" pitchFamily="34" charset="0"/>
                <a:cs typeface="Open Sans Semibold" pitchFamily="34" charset="0"/>
              </a:rPr>
              <a:t> </a:t>
            </a:r>
            <a:endParaRPr lang="vi-VN" dirty="0">
              <a:solidFill>
                <a:srgbClr val="417BB2"/>
              </a:solidFill>
              <a:latin typeface="UTM Neo Sans Intel" charset="0"/>
              <a:ea typeface="Open Sans Semibold" pitchFamily="34" charset="0"/>
              <a:cs typeface="Open Sans Semibold" pitchFamily="34" charset="0"/>
            </a:endParaRPr>
          </a:p>
        </p:txBody>
      </p:sp>
      <p:sp>
        <p:nvSpPr>
          <p:cNvPr id="46" name="TextBox 45"/>
          <p:cNvSpPr txBox="1"/>
          <p:nvPr/>
        </p:nvSpPr>
        <p:spPr>
          <a:xfrm>
            <a:off x="1061720" y="2373630"/>
            <a:ext cx="9738995" cy="1015663"/>
          </a:xfrm>
          <a:prstGeom prst="rect">
            <a:avLst/>
          </a:prstGeom>
          <a:solidFill>
            <a:srgbClr val="F4C242"/>
          </a:solidFill>
        </p:spPr>
        <p:txBody>
          <a:bodyPr wrap="square" rtlCol="0">
            <a:spAutoFit/>
          </a:bodyPr>
          <a:lstStyle/>
          <a:p>
            <a:pPr algn="ctr"/>
            <a:r>
              <a:rPr lang="en-US" altLang="en-US" sz="6000" b="1" smtClean="0">
                <a:solidFill>
                  <a:srgbClr val="207DB9"/>
                </a:solidFill>
                <a:latin typeface="UTM Neo Sans Intel" charset="0"/>
                <a:ea typeface="UTM Neo Sans Intel" charset="0"/>
                <a:cs typeface="UTM Neo Sans Intel" charset="0"/>
              </a:rPr>
              <a:t>Q&amp;A</a:t>
            </a:r>
            <a:endParaRPr lang="vi-VN" altLang="en-US" sz="6000" b="1" dirty="0" smtClean="0">
              <a:solidFill>
                <a:srgbClr val="207DB9"/>
              </a:solidFill>
              <a:latin typeface="UTM Neo Sans Intel" charset="0"/>
              <a:ea typeface="UTM Neo Sans Intel" charset="0"/>
              <a:cs typeface="UTM Neo Sans Intel" charset="0"/>
            </a:endParaRPr>
          </a:p>
        </p:txBody>
      </p:sp>
      <p:grpSp>
        <p:nvGrpSpPr>
          <p:cNvPr id="48" name="Group 47"/>
          <p:cNvGrpSpPr/>
          <p:nvPr/>
        </p:nvGrpSpPr>
        <p:grpSpPr>
          <a:xfrm>
            <a:off x="1061250" y="5415969"/>
            <a:ext cx="9738952" cy="587246"/>
            <a:chOff x="1925483" y="5033742"/>
            <a:chExt cx="9738952" cy="587246"/>
          </a:xfrm>
        </p:grpSpPr>
        <p:sp>
          <p:nvSpPr>
            <p:cNvPr id="49" name="Rectangle 48"/>
            <p:cNvSpPr/>
            <p:nvPr/>
          </p:nvSpPr>
          <p:spPr>
            <a:xfrm>
              <a:off x="7585315" y="5033742"/>
              <a:ext cx="587246" cy="587246"/>
            </a:xfrm>
            <a:prstGeom prst="rect">
              <a:avLst/>
            </a:prstGeom>
            <a:solidFill>
              <a:srgbClr val="207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283690" y="5033742"/>
              <a:ext cx="587246" cy="587246"/>
            </a:xfrm>
            <a:prstGeom prst="rect">
              <a:avLst/>
            </a:prstGeom>
            <a:solidFill>
              <a:srgbClr val="538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982065" y="5033742"/>
              <a:ext cx="587246" cy="587246"/>
            </a:xfrm>
            <a:prstGeom prst="rect">
              <a:avLst/>
            </a:prstGeom>
            <a:solidFill>
              <a:srgbClr val="73A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680440" y="5033742"/>
              <a:ext cx="587246" cy="5872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378815" y="5033742"/>
              <a:ext cx="587246" cy="587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1077189" y="5033742"/>
              <a:ext cx="587246" cy="5872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69012" y="5033742"/>
              <a:ext cx="587246" cy="587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925483" y="5033742"/>
              <a:ext cx="4795423" cy="523220"/>
            </a:xfrm>
            <a:prstGeom prst="rect">
              <a:avLst/>
            </a:prstGeom>
            <a:solidFill>
              <a:srgbClr val="F4C242"/>
            </a:solidFill>
          </p:spPr>
          <p:txBody>
            <a:bodyPr wrap="square" rtlCol="0">
              <a:spAutoFit/>
            </a:bodyPr>
            <a:lstStyle/>
            <a:p>
              <a:pPr algn="ctr"/>
              <a:endParaRPr lang="en-US" sz="2800" b="1" dirty="0">
                <a:solidFill>
                  <a:srgbClr val="207DB9"/>
                </a:solidFill>
                <a:latin typeface="UTM Neo Sans Intel" charset="0"/>
                <a:ea typeface="UTM Neo Sans Intel" charset="0"/>
                <a:cs typeface="UTM Neo Sans Intel" charset="0"/>
              </a:endParaRPr>
            </a:p>
          </p:txBody>
        </p:sp>
      </p:grpSp>
    </p:spTree>
    <p:extLst>
      <p:ext uri="{BB962C8B-B14F-4D97-AF65-F5344CB8AC3E}">
        <p14:creationId xmlns:p14="http://schemas.microsoft.com/office/powerpoint/2010/main" val="3532291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pPr eaLnBrk="1" hangingPunct="1"/>
            <a:r>
              <a:rPr lang="en-US" dirty="0" smtClean="0">
                <a:solidFill>
                  <a:srgbClr val="417BB2"/>
                </a:solidFill>
                <a:latin typeface="UTM Neo Sans Intel" charset="0"/>
                <a:ea typeface="Open Sans Semibold" pitchFamily="34" charset="0"/>
                <a:cs typeface="Open Sans Semibold" pitchFamily="34" charset="0"/>
              </a:rPr>
              <a:t> </a:t>
            </a:r>
            <a:endParaRPr lang="vi-VN" dirty="0">
              <a:solidFill>
                <a:srgbClr val="417BB2"/>
              </a:solidFill>
              <a:latin typeface="UTM Neo Sans Intel" charset="0"/>
              <a:ea typeface="Open Sans Semibold" pitchFamily="34" charset="0"/>
              <a:cs typeface="Open Sans Semibold" pitchFamily="34" charset="0"/>
            </a:endParaRPr>
          </a:p>
        </p:txBody>
      </p:sp>
      <p:sp>
        <p:nvSpPr>
          <p:cNvPr id="46" name="TextBox 45"/>
          <p:cNvSpPr txBox="1"/>
          <p:nvPr/>
        </p:nvSpPr>
        <p:spPr>
          <a:xfrm>
            <a:off x="1061720" y="2373630"/>
            <a:ext cx="9738995" cy="1015663"/>
          </a:xfrm>
          <a:prstGeom prst="rect">
            <a:avLst/>
          </a:prstGeom>
          <a:solidFill>
            <a:srgbClr val="F4C242"/>
          </a:solidFill>
        </p:spPr>
        <p:txBody>
          <a:bodyPr wrap="square" rtlCol="0">
            <a:spAutoFit/>
          </a:bodyPr>
          <a:lstStyle/>
          <a:p>
            <a:pPr algn="ctr"/>
            <a:r>
              <a:rPr lang="en-US" altLang="en-US" sz="6000" b="1" dirty="0" smtClean="0">
                <a:solidFill>
                  <a:srgbClr val="207DB9"/>
                </a:solidFill>
                <a:latin typeface="UTM Neo Sans Intel" charset="0"/>
                <a:ea typeface="UTM Neo Sans Intel" charset="0"/>
                <a:cs typeface="UTM Neo Sans Intel" charset="0"/>
              </a:rPr>
              <a:t>Thank </a:t>
            </a:r>
            <a:r>
              <a:rPr lang="en-US" altLang="en-US" sz="6000" b="1" dirty="0">
                <a:solidFill>
                  <a:srgbClr val="207DB9"/>
                </a:solidFill>
                <a:latin typeface="UTM Neo Sans Intel" charset="0"/>
                <a:ea typeface="UTM Neo Sans Intel" charset="0"/>
                <a:cs typeface="UTM Neo Sans Intel" charset="0"/>
              </a:rPr>
              <a:t>for </a:t>
            </a:r>
            <a:r>
              <a:rPr lang="en-US" altLang="en-US" sz="6000" b="1" dirty="0" smtClean="0">
                <a:solidFill>
                  <a:srgbClr val="207DB9"/>
                </a:solidFill>
                <a:latin typeface="UTM Neo Sans Intel" charset="0"/>
                <a:ea typeface="UTM Neo Sans Intel" charset="0"/>
                <a:cs typeface="UTM Neo Sans Intel" charset="0"/>
              </a:rPr>
              <a:t>listening </a:t>
            </a:r>
            <a:r>
              <a:rPr lang="en-US" altLang="en-US" sz="6000" b="1" dirty="0" smtClean="0">
                <a:solidFill>
                  <a:srgbClr val="207DB9"/>
                </a:solidFill>
                <a:latin typeface="UTM Neo Sans Intel" charset="0"/>
                <a:ea typeface="UTM Neo Sans Intel" charset="0"/>
                <a:cs typeface="UTM Neo Sans Intel" charset="0"/>
                <a:sym typeface="Wingdings" panose="05000000000000000000" pitchFamily="2" charset="2"/>
              </a:rPr>
              <a:t></a:t>
            </a:r>
            <a:endParaRPr lang="vi-VN" altLang="en-US" sz="6000" b="1" dirty="0" smtClean="0">
              <a:solidFill>
                <a:srgbClr val="207DB9"/>
              </a:solidFill>
              <a:latin typeface="UTM Neo Sans Intel" charset="0"/>
              <a:ea typeface="UTM Neo Sans Intel" charset="0"/>
              <a:cs typeface="UTM Neo Sans Intel" charset="0"/>
            </a:endParaRPr>
          </a:p>
        </p:txBody>
      </p:sp>
      <p:grpSp>
        <p:nvGrpSpPr>
          <p:cNvPr id="48" name="Group 47"/>
          <p:cNvGrpSpPr/>
          <p:nvPr/>
        </p:nvGrpSpPr>
        <p:grpSpPr>
          <a:xfrm>
            <a:off x="1061250" y="5415969"/>
            <a:ext cx="9738952" cy="587246"/>
            <a:chOff x="1925483" y="5033742"/>
            <a:chExt cx="9738952" cy="587246"/>
          </a:xfrm>
        </p:grpSpPr>
        <p:sp>
          <p:nvSpPr>
            <p:cNvPr id="49" name="Rectangle 48"/>
            <p:cNvSpPr/>
            <p:nvPr/>
          </p:nvSpPr>
          <p:spPr>
            <a:xfrm>
              <a:off x="7585315" y="5033742"/>
              <a:ext cx="587246" cy="587246"/>
            </a:xfrm>
            <a:prstGeom prst="rect">
              <a:avLst/>
            </a:prstGeom>
            <a:solidFill>
              <a:srgbClr val="207D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283690" y="5033742"/>
              <a:ext cx="587246" cy="587246"/>
            </a:xfrm>
            <a:prstGeom prst="rect">
              <a:avLst/>
            </a:prstGeom>
            <a:solidFill>
              <a:srgbClr val="538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982065" y="5033742"/>
              <a:ext cx="587246" cy="587246"/>
            </a:xfrm>
            <a:prstGeom prst="rect">
              <a:avLst/>
            </a:prstGeom>
            <a:solidFill>
              <a:srgbClr val="73AE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9680440" y="5033742"/>
              <a:ext cx="587246" cy="5872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0378815" y="5033742"/>
              <a:ext cx="587246" cy="587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1077189" y="5033742"/>
              <a:ext cx="587246" cy="5872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69012" y="5033742"/>
              <a:ext cx="587246" cy="58724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925483" y="5033742"/>
              <a:ext cx="4795423" cy="523220"/>
            </a:xfrm>
            <a:prstGeom prst="rect">
              <a:avLst/>
            </a:prstGeom>
            <a:solidFill>
              <a:srgbClr val="F4C242"/>
            </a:solidFill>
          </p:spPr>
          <p:txBody>
            <a:bodyPr wrap="square" rtlCol="0">
              <a:spAutoFit/>
            </a:bodyPr>
            <a:lstStyle/>
            <a:p>
              <a:pPr algn="ctr"/>
              <a:endParaRPr lang="en-US" sz="2800" b="1" dirty="0">
                <a:solidFill>
                  <a:srgbClr val="207DB9"/>
                </a:solidFill>
                <a:latin typeface="UTM Neo Sans Intel" charset="0"/>
                <a:ea typeface="UTM Neo Sans Intel" charset="0"/>
                <a:cs typeface="UTM Neo Sans Intel"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dirty="0" smtClean="0">
                <a:ea typeface="Open Sans Semibold" pitchFamily="34" charset="0"/>
                <a:cs typeface="Open Sans Semibold" pitchFamily="34" charset="0"/>
              </a:rPr>
              <a:t>Agenda</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946333" y="919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a:solidFill>
                  <a:schemeClr val="accent1"/>
                </a:solidFill>
                <a:latin typeface="UTM Neo Sans Intel" charset="0"/>
                <a:ea typeface="UTM Neo Sans Intel" charset="0"/>
                <a:cs typeface="UTM Neo Sans Intel" charset="0"/>
              </a:rPr>
              <a:t>Problems</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a:solidFill>
                  <a:schemeClr val="accent1"/>
                </a:solidFill>
                <a:latin typeface="UTM Neo Sans Intel" charset="0"/>
                <a:ea typeface="UTM Neo Sans Intel" charset="0"/>
                <a:cs typeface="UTM Neo Sans Intel" charset="0"/>
              </a:rPr>
              <a:t>Methodologies</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Solutions</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Implementation</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Q&amp;A</a:t>
            </a:r>
            <a:endParaRPr lang="en-US" altLang="en-US" sz="3200">
              <a:solidFill>
                <a:schemeClr val="accent1"/>
              </a:solidFill>
              <a:latin typeface="UTM Neo Sans Intel" charset="0"/>
              <a:ea typeface="UTM Neo Sans Intel" charset="0"/>
              <a:cs typeface="UTM Neo Sans Intel" charset="0"/>
            </a:endParaRPr>
          </a:p>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dirty="0">
              <a:solidFill>
                <a:schemeClr val="accent1"/>
              </a:solidFill>
              <a:latin typeface="UTM Neo Sans Intel" charset="0"/>
              <a:ea typeface="UTM Neo Sans Intel" charset="0"/>
              <a:cs typeface="UTM Neo Sans Inte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smtClean="0">
                <a:ea typeface="Open Sans Semibold" pitchFamily="34" charset="0"/>
                <a:cs typeface="Open Sans Semibold" pitchFamily="34" charset="0"/>
              </a:rPr>
              <a:t>Question 01</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pic>
        <p:nvPicPr>
          <p:cNvPr id="3" name="Picture 2"/>
          <p:cNvPicPr>
            <a:picLocks noChangeAspect="1"/>
          </p:cNvPicPr>
          <p:nvPr/>
        </p:nvPicPr>
        <p:blipFill>
          <a:blip r:embed="rId3"/>
          <a:stretch>
            <a:fillRect/>
          </a:stretch>
        </p:blipFill>
        <p:spPr>
          <a:xfrm>
            <a:off x="477805" y="1369195"/>
            <a:ext cx="11236389" cy="4119610"/>
          </a:xfrm>
          <a:prstGeom prst="rect">
            <a:avLst/>
          </a:prstGeom>
        </p:spPr>
      </p:pic>
    </p:spTree>
    <p:extLst>
      <p:ext uri="{BB962C8B-B14F-4D97-AF65-F5344CB8AC3E}">
        <p14:creationId xmlns:p14="http://schemas.microsoft.com/office/powerpoint/2010/main" val="1385983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smtClean="0">
                <a:ea typeface="Open Sans Semibold" pitchFamily="34" charset="0"/>
                <a:cs typeface="Open Sans Semibold" pitchFamily="34" charset="0"/>
              </a:rPr>
              <a:t>Question 02</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pic>
        <p:nvPicPr>
          <p:cNvPr id="1026" name="Picture 2" descr="https://lh6.googleusercontent.com/-z58EOFDHJkxFYF-8ChP38cPPcQE-ANFGWfn0k9hS5v88GQkJV6CY1WQl_zBYnpAIW3s64BzPrlU6iAbrI6wWyZj1dew_7FVyiNLD8v-Nl4Yig9A4xJjbS2RHIrZUF-rBWDUGzw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62" y="870046"/>
            <a:ext cx="4834085" cy="5267707"/>
          </a:xfrm>
          <a:prstGeom prst="rect">
            <a:avLst/>
          </a:prstGeom>
          <a:noFill/>
          <a:ln w="38100">
            <a:solidFill>
              <a:srgbClr val="FF0000"/>
            </a:solid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5786763" y="870046"/>
            <a:ext cx="5207158" cy="5267707"/>
          </a:xfrm>
          <a:prstGeom prst="rect">
            <a:avLst/>
          </a:prstGeom>
          <a:ln w="38100">
            <a:solidFill>
              <a:srgbClr val="92D050"/>
            </a:solidFill>
          </a:ln>
        </p:spPr>
      </p:pic>
    </p:spTree>
    <p:extLst>
      <p:ext uri="{BB962C8B-B14F-4D97-AF65-F5344CB8AC3E}">
        <p14:creationId xmlns:p14="http://schemas.microsoft.com/office/powerpoint/2010/main" val="884347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t>Problems</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946333" y="818991"/>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Đặc điểm của dự án ONE Dx</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Nhiều thành phần tham gia (thời điểm cao nhất có đến 40 developers tham gia, đến từ cả Rikkei và nguồn nội bộ)</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Thời gian phát hành phiên bản mới liên tục (hàng tuần luôn có 1 bản cập nhật bổ sung tính năng, hàng tháng thì có bản release lớn)</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Đã từng có sự cố về việc quản lý mã nguồn, kiểm soát lỗi (bản release chứa cả code chưa test UAT, chứa lỗi gây ra ảnh hưởng trên dữ liệu thật)</a:t>
            </a:r>
            <a:endParaRPr lang="vi-VN" altLang="en-US" sz="3200" dirty="0">
              <a:solidFill>
                <a:schemeClr val="accent1"/>
              </a:solidFill>
              <a:latin typeface="UTM Neo Sans Intel" charset="0"/>
              <a:ea typeface="UTM Neo Sans Intel" charset="0"/>
              <a:cs typeface="UTM Neo Sans Intel" charset="0"/>
            </a:endParaRPr>
          </a:p>
        </p:txBody>
      </p:sp>
    </p:spTree>
    <p:extLst>
      <p:ext uri="{BB962C8B-B14F-4D97-AF65-F5344CB8AC3E}">
        <p14:creationId xmlns:p14="http://schemas.microsoft.com/office/powerpoint/2010/main" val="1966678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t>Methodologies</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2956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946333" y="818991"/>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Áp dụng nghiêm ngặt và chặt chẽ việc sử dụng quy trình CI/CD trong phát triển</a:t>
            </a:r>
          </a:p>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Rà soát lại quy trình phát triển</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Tạo ra quy trình Jira mới</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Tạo ra quy trình quản lý mã nguồn Git mới, </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a:solidFill>
                  <a:schemeClr val="accent1"/>
                </a:solidFill>
                <a:latin typeface="UTM Neo Sans Intel" charset="0"/>
                <a:ea typeface="UTM Neo Sans Intel" charset="0"/>
                <a:cs typeface="UTM Neo Sans Intel" charset="0"/>
              </a:rPr>
              <a:t>Y</a:t>
            </a:r>
            <a:r>
              <a:rPr lang="en-US" altLang="en-US" sz="3200" smtClean="0">
                <a:solidFill>
                  <a:schemeClr val="accent1"/>
                </a:solidFill>
                <a:latin typeface="UTM Neo Sans Intel" charset="0"/>
                <a:ea typeface="UTM Neo Sans Intel" charset="0"/>
                <a:cs typeface="UTM Neo Sans Intel" charset="0"/>
              </a:rPr>
              <a:t>êu cầu tất cả các thành viên của đội dự án phải tuân thủ nghiêm ngặt quy trình mới</a:t>
            </a:r>
          </a:p>
          <a:p>
            <a:pPr marL="1113155" lvl="2"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Tuân thủ yêu cầu sử dụng git</a:t>
            </a:r>
          </a:p>
          <a:p>
            <a:pPr marL="1113155" lvl="2"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Tất cả các issue, bug cần phải được test đủ trên các môi trường </a:t>
            </a:r>
            <a:endParaRPr lang="en-US" altLang="en-US" sz="3200" smtClean="0">
              <a:solidFill>
                <a:schemeClr val="accent1"/>
              </a:solidFill>
              <a:latin typeface="UTM Neo Sans Intel" charset="0"/>
              <a:ea typeface="UTM Neo Sans Intel" charset="0"/>
              <a:cs typeface="UTM Neo Sans Intel" charset="0"/>
            </a:endParaRPr>
          </a:p>
        </p:txBody>
      </p:sp>
    </p:spTree>
    <p:extLst>
      <p:ext uri="{BB962C8B-B14F-4D97-AF65-F5344CB8AC3E}">
        <p14:creationId xmlns:p14="http://schemas.microsoft.com/office/powerpoint/2010/main" val="23973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smtClean="0">
                <a:ea typeface="Open Sans Semibold" pitchFamily="34" charset="0"/>
                <a:cs typeface="Open Sans Semibold" pitchFamily="34" charset="0"/>
              </a:rPr>
              <a:t>Solutions (1)</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5" name="Rectangle 3"/>
          <p:cNvSpPr/>
          <p:nvPr/>
        </p:nvSpPr>
        <p:spPr>
          <a:xfrm>
            <a:off x="375503" y="792199"/>
            <a:ext cx="3049470" cy="594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Quy trình Jira</a:t>
            </a:r>
          </a:p>
        </p:txBody>
      </p:sp>
      <p:pic>
        <p:nvPicPr>
          <p:cNvPr id="3" name="Picture 2"/>
          <p:cNvPicPr>
            <a:picLocks noChangeAspect="1"/>
          </p:cNvPicPr>
          <p:nvPr/>
        </p:nvPicPr>
        <p:blipFill>
          <a:blip r:embed="rId3"/>
          <a:stretch>
            <a:fillRect/>
          </a:stretch>
        </p:blipFill>
        <p:spPr>
          <a:xfrm>
            <a:off x="0" y="1413694"/>
            <a:ext cx="12192000" cy="4030612"/>
          </a:xfrm>
          <a:prstGeom prst="rect">
            <a:avLst/>
          </a:prstGeom>
        </p:spPr>
      </p:pic>
    </p:spTree>
    <p:extLst>
      <p:ext uri="{BB962C8B-B14F-4D97-AF65-F5344CB8AC3E}">
        <p14:creationId xmlns:p14="http://schemas.microsoft.com/office/powerpoint/2010/main" val="3196022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ea typeface="Open Sans Semibold" pitchFamily="34" charset="0"/>
                <a:cs typeface="Open Sans Semibold" pitchFamily="34" charset="0"/>
              </a:rPr>
              <a:t>Solutions </a:t>
            </a:r>
            <a:r>
              <a:rPr lang="en-US" sz="4000" smtClean="0">
                <a:ea typeface="Open Sans Semibold" pitchFamily="34" charset="0"/>
                <a:cs typeface="Open Sans Semibold" pitchFamily="34" charset="0"/>
              </a:rPr>
              <a:t>(2)</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sp>
        <p:nvSpPr>
          <p:cNvPr id="2" name="Rectangle 3"/>
          <p:cNvSpPr/>
          <p:nvPr/>
        </p:nvSpPr>
        <p:spPr>
          <a:xfrm>
            <a:off x="254670" y="909312"/>
            <a:ext cx="114446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Sử dụng Git </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Duy trì một đường git tree thẳng (tuyệt đối không sử dụng merge default, pull)</a:t>
            </a:r>
          </a:p>
          <a:p>
            <a:pPr marL="1113155" lvl="2"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git merge –squash</a:t>
            </a:r>
          </a:p>
          <a:p>
            <a:pPr marL="1113155" lvl="2"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git cherry-pick, git cherry-pick –no-commit</a:t>
            </a:r>
          </a:p>
          <a:p>
            <a:pPr marL="1113155" lvl="2"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git rebase</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Luôn phải có nhánh riêng cho các branch, commit chứa jira_id</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Review code</a:t>
            </a:r>
          </a:p>
          <a:p>
            <a:pPr marL="655955" lvl="1" indent="-342900" defTabSz="457200" eaLnBrk="1" fontAlgn="auto" hangingPunct="1">
              <a:spcBef>
                <a:spcPts val="0"/>
              </a:spcBef>
              <a:spcAft>
                <a:spcPts val="600"/>
              </a:spcAft>
              <a:buFont typeface="Arial" panose="020B0604020202090204" pitchFamily="34" charset="0"/>
              <a:buChar char="•"/>
              <a:defRPr/>
            </a:pPr>
            <a:r>
              <a:rPr lang="en-US" altLang="en-US" sz="3200" smtClean="0">
                <a:solidFill>
                  <a:schemeClr val="accent1"/>
                </a:solidFill>
                <a:latin typeface="UTM Neo Sans Intel" charset="0"/>
                <a:ea typeface="UTM Neo Sans Intel" charset="0"/>
                <a:cs typeface="UTM Neo Sans Intel" charset="0"/>
              </a:rPr>
              <a:t>Đánh tags cho các version được triển khai trên production</a:t>
            </a:r>
          </a:p>
          <a:p>
            <a:pPr marL="655955" lvl="1" indent="-342900" defTabSz="457200" eaLnBrk="1" fontAlgn="auto" hangingPunct="1">
              <a:spcBef>
                <a:spcPts val="0"/>
              </a:spcBef>
              <a:spcAft>
                <a:spcPts val="600"/>
              </a:spcAft>
              <a:buFont typeface="Arial" panose="020B0604020202090204" pitchFamily="34" charset="0"/>
              <a:buChar char="•"/>
              <a:defRPr/>
            </a:pPr>
            <a:endParaRPr lang="en-US" altLang="en-US" sz="3200" smtClean="0">
              <a:solidFill>
                <a:schemeClr val="accent1"/>
              </a:solidFill>
              <a:latin typeface="UTM Neo Sans Intel" charset="0"/>
              <a:ea typeface="UTM Neo Sans Intel" charset="0"/>
              <a:cs typeface="UTM Neo Sans Intel" charset="0"/>
            </a:endParaRPr>
          </a:p>
          <a:p>
            <a:pPr marL="655955" lvl="1" indent="-342900" defTabSz="457200" eaLnBrk="1" fontAlgn="auto" hangingPunct="1">
              <a:spcBef>
                <a:spcPts val="0"/>
              </a:spcBef>
              <a:spcAft>
                <a:spcPts val="600"/>
              </a:spcAft>
              <a:buFont typeface="Arial" panose="020B0604020202090204" pitchFamily="34" charset="0"/>
              <a:buChar char="•"/>
              <a:defRPr/>
            </a:pPr>
            <a:endParaRPr lang="vi-VN" altLang="en-US" sz="3200" dirty="0">
              <a:solidFill>
                <a:schemeClr val="accent1"/>
              </a:solidFill>
              <a:latin typeface="UTM Neo Sans Intel" charset="0"/>
              <a:ea typeface="UTM Neo Sans Intel" charset="0"/>
              <a:cs typeface="UTM Neo Sans Intel" charset="0"/>
            </a:endParaRPr>
          </a:p>
        </p:txBody>
      </p:sp>
    </p:spTree>
    <p:extLst>
      <p:ext uri="{BB962C8B-B14F-4D97-AF65-F5344CB8AC3E}">
        <p14:creationId xmlns:p14="http://schemas.microsoft.com/office/powerpoint/2010/main" val="413263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Autofit/>
          </a:bodyPr>
          <a:lstStyle/>
          <a:p>
            <a:pPr eaLnBrk="1" hangingPunct="1"/>
            <a:r>
              <a:rPr lang="en-US" sz="4000">
                <a:ea typeface="Open Sans Semibold" pitchFamily="34" charset="0"/>
                <a:cs typeface="Open Sans Semibold" pitchFamily="34" charset="0"/>
              </a:rPr>
              <a:t>Solutions </a:t>
            </a:r>
            <a:r>
              <a:rPr lang="en-US" sz="4000" smtClean="0">
                <a:ea typeface="Open Sans Semibold" pitchFamily="34" charset="0"/>
                <a:cs typeface="Open Sans Semibold" pitchFamily="34" charset="0"/>
              </a:rPr>
              <a:t>(3)</a:t>
            </a:r>
            <a:endParaRPr lang="en-US" sz="2800" dirty="0">
              <a:solidFill>
                <a:srgbClr val="417BB2"/>
              </a:solidFill>
              <a:latin typeface="UTM Neo Sans Intel" charset="0"/>
              <a:ea typeface="Open Sans Semibold" pitchFamily="34" charset="0"/>
              <a:cs typeface="Open Sans Semibold" pitchFamily="34" charset="0"/>
            </a:endParaRPr>
          </a:p>
        </p:txBody>
      </p:sp>
      <p:sp>
        <p:nvSpPr>
          <p:cNvPr id="4" name="Rectangle 3"/>
          <p:cNvSpPr/>
          <p:nvPr/>
        </p:nvSpPr>
        <p:spPr>
          <a:xfrm>
            <a:off x="819333" y="792199"/>
            <a:ext cx="10461939" cy="4850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98755" indent="-342900" defTabSz="457200" eaLnBrk="1" fontAlgn="auto" hangingPunct="1">
              <a:spcBef>
                <a:spcPts val="0"/>
              </a:spcBef>
              <a:spcAft>
                <a:spcPts val="600"/>
              </a:spcAft>
              <a:buFont typeface="Arial" panose="020B0604020202090204" pitchFamily="34" charset="0"/>
              <a:buChar char="•"/>
              <a:defRPr/>
            </a:pPr>
            <a:endParaRPr lang="vi-VN" altLang="en-US" sz="3200" b="1" dirty="0">
              <a:solidFill>
                <a:schemeClr val="accent1"/>
              </a:solidFill>
              <a:latin typeface="UTM Neo Sans Intel" charset="0"/>
              <a:ea typeface="UTM Neo Sans Intel" charset="0"/>
              <a:cs typeface="UTM Neo Sans Intel" charset="0"/>
            </a:endParaRPr>
          </a:p>
        </p:txBody>
      </p:sp>
      <p:pic>
        <p:nvPicPr>
          <p:cNvPr id="2" name="Picture 1"/>
          <p:cNvPicPr>
            <a:picLocks noChangeAspect="1"/>
          </p:cNvPicPr>
          <p:nvPr/>
        </p:nvPicPr>
        <p:blipFill>
          <a:blip r:embed="rId3"/>
          <a:stretch>
            <a:fillRect/>
          </a:stretch>
        </p:blipFill>
        <p:spPr>
          <a:xfrm>
            <a:off x="819150" y="895350"/>
            <a:ext cx="10553700" cy="5067300"/>
          </a:xfrm>
          <a:prstGeom prst="rect">
            <a:avLst/>
          </a:prstGeom>
        </p:spPr>
      </p:pic>
    </p:spTree>
    <p:extLst>
      <p:ext uri="{BB962C8B-B14F-4D97-AF65-F5344CB8AC3E}">
        <p14:creationId xmlns:p14="http://schemas.microsoft.com/office/powerpoint/2010/main" val="3030014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356</Words>
  <Application>Microsoft Office PowerPoint</Application>
  <PresentationFormat>Widescreen</PresentationFormat>
  <Paragraphs>53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Open Sans Semibold</vt:lpstr>
      <vt:lpstr>UTM Neo Sans Intel</vt:lpstr>
      <vt:lpstr>Wingdings</vt:lpstr>
      <vt:lpstr>Office Theme</vt:lpstr>
      <vt:lpstr>Kinh nghiệm sử dụng Git Jira trong dự án ONE Dx</vt:lpstr>
      <vt:lpstr>Agenda</vt:lpstr>
      <vt:lpstr>Question 01</vt:lpstr>
      <vt:lpstr>Question 02</vt:lpstr>
      <vt:lpstr>Problems</vt:lpstr>
      <vt:lpstr>Methodologies</vt:lpstr>
      <vt:lpstr>Solutions (1)</vt:lpstr>
      <vt:lpstr>Solutions (2)</vt:lpstr>
      <vt:lpstr>Solutions (3)</vt:lpstr>
      <vt:lpstr>Solutions (4)</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account</cp:lastModifiedBy>
  <cp:revision>343</cp:revision>
  <dcterms:created xsi:type="dcterms:W3CDTF">2020-10-07T15:36:56Z</dcterms:created>
  <dcterms:modified xsi:type="dcterms:W3CDTF">2022-01-07T10:32:39Z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