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2"/>
  </p:notesMasterIdLst>
  <p:handoutMasterIdLst>
    <p:handoutMasterId r:id="rId13"/>
  </p:handoutMasterIdLst>
  <p:sldIdLst>
    <p:sldId id="256" r:id="rId2"/>
    <p:sldId id="257" r:id="rId3"/>
    <p:sldId id="286" r:id="rId4"/>
    <p:sldId id="291" r:id="rId5"/>
    <p:sldId id="290" r:id="rId6"/>
    <p:sldId id="294" r:id="rId7"/>
    <p:sldId id="287" r:id="rId8"/>
    <p:sldId id="295" r:id="rId9"/>
    <p:sldId id="289" r:id="rId10"/>
    <p:sldId id="272"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2FC4C223-BDBD-4C22-B2B6-E5889296DAD3}">
          <p14:sldIdLst>
            <p14:sldId id="256"/>
            <p14:sldId id="257"/>
            <p14:sldId id="286"/>
            <p14:sldId id="291"/>
            <p14:sldId id="290"/>
            <p14:sldId id="294"/>
            <p14:sldId id="287"/>
            <p14:sldId id="295"/>
            <p14:sldId id="289"/>
            <p14:sldId id="272"/>
          </p14:sldIdLst>
        </p14:section>
      </p14:sectionLst>
    </p:ext>
    <p:ext uri="{EFAFB233-063F-42B5-8137-9DF3F51BA10A}">
      <p15:sldGuideLst xmlns:p15="http://schemas.microsoft.com/office/powerpoint/2012/main">
        <p15:guide id="1" orient="horz" pos="2159">
          <p15:clr>
            <a:srgbClr val="A4A3A4"/>
          </p15:clr>
        </p15:guide>
        <p15:guide id="2" pos="38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DB9"/>
    <a:srgbClr val="F4C242"/>
    <a:srgbClr val="5386B4"/>
    <a:srgbClr val="F7B616"/>
    <a:srgbClr val="D9E0E5"/>
    <a:srgbClr val="FFC000"/>
    <a:srgbClr val="417BB2"/>
    <a:srgbClr val="3396C4"/>
    <a:srgbClr val="4B91CB"/>
    <a:srgbClr val="2C6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93935" autoAdjust="0"/>
  </p:normalViewPr>
  <p:slideViewPr>
    <p:cSldViewPr snapToGrid="0" snapToObjects="1">
      <p:cViewPr varScale="1">
        <p:scale>
          <a:sx n="81" d="100"/>
          <a:sy n="81" d="100"/>
        </p:scale>
        <p:origin x="342" y="60"/>
      </p:cViewPr>
      <p:guideLst>
        <p:guide orient="horz" pos="2159"/>
        <p:guide pos="381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07B12FF5-418E-4F4F-9225-738609790212}" type="datetimeFigureOut">
              <a:rPr lang="en-US"/>
              <a:t>11/02/2022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lstStyle>
            <a:lvl1pPr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B82AFD8B-37D1-4ED0-A1B3-5431740B2CE6}" type="slidenum">
              <a:rPr lang="en-US"/>
              <a:t>‹#›</a:t>
            </a:fld>
            <a:endParaRPr lang="en-US"/>
          </a:p>
        </p:txBody>
      </p:sp>
    </p:spTree>
    <p:extLst>
      <p:ext uri="{BB962C8B-B14F-4D97-AF65-F5344CB8AC3E}">
        <p14:creationId xmlns:p14="http://schemas.microsoft.com/office/powerpoint/2010/main" val="2319269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DA387BD6-B207-40F5-A731-2F1B66C93210}" type="datetimeFigureOut">
              <a:rPr lang="en-US"/>
              <a:t>11/02/2022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lstStyle>
            <a:lvl1pPr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2C2EB14D-D6A2-415A-A45C-EBDECD6B6354}" type="slidenum">
              <a:rPr lang="en-US"/>
              <a:t>‹#›</a:t>
            </a:fld>
            <a:endParaRPr lang="en-US"/>
          </a:p>
        </p:txBody>
      </p:sp>
    </p:spTree>
    <p:extLst>
      <p:ext uri="{BB962C8B-B14F-4D97-AF65-F5344CB8AC3E}">
        <p14:creationId xmlns:p14="http://schemas.microsoft.com/office/powerpoint/2010/main" val="441887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1</a:t>
            </a:fld>
            <a:endParaRPr lang="en-US"/>
          </a:p>
        </p:txBody>
      </p:sp>
    </p:spTree>
    <p:extLst>
      <p:ext uri="{BB962C8B-B14F-4D97-AF65-F5344CB8AC3E}">
        <p14:creationId xmlns:p14="http://schemas.microsoft.com/office/powerpoint/2010/main" val="53161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2</a:t>
            </a:fld>
            <a:endParaRPr lang="en-US"/>
          </a:p>
        </p:txBody>
      </p:sp>
    </p:spTree>
    <p:extLst>
      <p:ext uri="{BB962C8B-B14F-4D97-AF65-F5344CB8AC3E}">
        <p14:creationId xmlns:p14="http://schemas.microsoft.com/office/powerpoint/2010/main" val="182526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Q1: Có</a:t>
            </a:r>
            <a:r>
              <a:rPr lang="en-US" baseline="0" smtClean="0"/>
              <a:t> nhiều hơn một môi trường test thì phải làm thế nào?</a:t>
            </a:r>
          </a:p>
          <a:p>
            <a:r>
              <a:rPr lang="en-US" baseline="0" smtClean="0"/>
              <a:t>Q2: Việc release một phiên bản mới đồng nghĩa với việc phải hoàn thành toàn bộ các issue/bug?</a:t>
            </a:r>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3</a:t>
            </a:fld>
            <a:endParaRPr lang="en-US"/>
          </a:p>
        </p:txBody>
      </p:sp>
    </p:spTree>
    <p:extLst>
      <p:ext uri="{BB962C8B-B14F-4D97-AF65-F5344CB8AC3E}">
        <p14:creationId xmlns:p14="http://schemas.microsoft.com/office/powerpoint/2010/main" val="3320620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4</a:t>
            </a:fld>
            <a:endParaRPr lang="en-US"/>
          </a:p>
        </p:txBody>
      </p:sp>
    </p:spTree>
    <p:extLst>
      <p:ext uri="{BB962C8B-B14F-4D97-AF65-F5344CB8AC3E}">
        <p14:creationId xmlns:p14="http://schemas.microsoft.com/office/powerpoint/2010/main" val="358384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5</a:t>
            </a:fld>
            <a:endParaRPr lang="en-US"/>
          </a:p>
        </p:txBody>
      </p:sp>
    </p:spTree>
    <p:extLst>
      <p:ext uri="{BB962C8B-B14F-4D97-AF65-F5344CB8AC3E}">
        <p14:creationId xmlns:p14="http://schemas.microsoft.com/office/powerpoint/2010/main" val="113198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6</a:t>
            </a:fld>
            <a:endParaRPr lang="en-US"/>
          </a:p>
        </p:txBody>
      </p:sp>
    </p:spTree>
    <p:extLst>
      <p:ext uri="{BB962C8B-B14F-4D97-AF65-F5344CB8AC3E}">
        <p14:creationId xmlns:p14="http://schemas.microsoft.com/office/powerpoint/2010/main" val="1090910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Trước hết cần quan sát một chút về quy trình xử lý log, việc này rất quan trọng trong kỹ thuật lập trình, để có thể viết nên một chương trình hạn chế được sự thay đổi của yêu cầu trong tương lai thì phải nhìn rõ vấn đề này. Sẽ phải chấp nhận rằng dù chương trình và yêu cầu sẽ thay đổi nhưng có những logic nghiệp vụ (luồng xử lý chính) không bao giờ được thay đổi. Trong trường hợp bài toán của chúng ta đang đề cập đến chính là luồng xử lý file log. </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Luồng xử lý file log này bao gồm các bước chính sau đây:</a:t>
            </a:r>
            <a:endParaRPr lang="en-US" sz="1200" kern="1200" dirty="0" smtClean="0">
              <a:solidFill>
                <a:schemeClr val="tx1"/>
              </a:solidFill>
              <a:effectLst/>
              <a:latin typeface="+mn-lt"/>
              <a:ea typeface="+mn-ea"/>
              <a:cs typeface="+mn-cs"/>
            </a:endParaRPr>
          </a:p>
          <a:p>
            <a:pPr lvl="0"/>
            <a:r>
              <a:rPr lang="vi-VN" sz="1200" u="none" strike="noStrike" kern="1200" dirty="0" smtClean="0">
                <a:solidFill>
                  <a:schemeClr val="tx1"/>
                </a:solidFill>
                <a:effectLst/>
                <a:latin typeface="+mn-lt"/>
                <a:ea typeface="+mn-ea"/>
                <a:cs typeface="+mn-cs"/>
              </a:rPr>
              <a:t>Quét folder chứa file log (toàn bộ các services khác khi tạo ra file log sẽ được tập trung về một nơi - việc quy tập toàn bộ các file này về một folder là công việc của dịch vụ ftp trong hệ thống OCS Gateway)</a:t>
            </a:r>
            <a:endParaRPr lang="en-US" sz="1200" u="none" strike="noStrike" kern="1200" dirty="0" smtClean="0">
              <a:solidFill>
                <a:schemeClr val="tx1"/>
              </a:solidFill>
              <a:effectLst/>
              <a:latin typeface="+mn-lt"/>
              <a:ea typeface="+mn-ea"/>
              <a:cs typeface="+mn-cs"/>
            </a:endParaRPr>
          </a:p>
          <a:p>
            <a:pPr lvl="0"/>
            <a:r>
              <a:rPr lang="vi-VN" sz="1200" u="none" strike="noStrike" kern="1200" dirty="0" smtClean="0">
                <a:solidFill>
                  <a:schemeClr val="tx1"/>
                </a:solidFill>
                <a:effectLst/>
                <a:latin typeface="+mn-lt"/>
                <a:ea typeface="+mn-ea"/>
                <a:cs typeface="+mn-cs"/>
              </a:rPr>
              <a:t>Đọc nội dung file log (mỗi dòng log chứa một transaction log, các dòng log này có cấu trúc, hai cấu trúc đang được sử dụng là JSON hoặc các element split với nhau bằng các kí tự đặc biệt - ví dụ ###)</a:t>
            </a:r>
            <a:endParaRPr lang="en-US" sz="1200" u="none" strike="noStrike" kern="1200" dirty="0" smtClean="0">
              <a:solidFill>
                <a:schemeClr val="tx1"/>
              </a:solidFill>
              <a:effectLst/>
              <a:latin typeface="+mn-lt"/>
              <a:ea typeface="+mn-ea"/>
              <a:cs typeface="+mn-cs"/>
            </a:endParaRPr>
          </a:p>
          <a:p>
            <a:pPr lvl="0"/>
            <a:r>
              <a:rPr lang="vi-VN" sz="1200" u="none" strike="noStrike" kern="1200" dirty="0" smtClean="0">
                <a:solidFill>
                  <a:schemeClr val="tx1"/>
                </a:solidFill>
                <a:effectLst/>
                <a:latin typeface="+mn-lt"/>
                <a:ea typeface="+mn-ea"/>
                <a:cs typeface="+mn-cs"/>
              </a:rPr>
              <a:t>Chuyển đổi nội dung dòng log thành các Object (mỗi một loại log sẽ có một class mô tả cấu trúc của log này)</a:t>
            </a:r>
            <a:endParaRPr lang="en-US" sz="1200" u="none" strike="noStrike" kern="1200" dirty="0" smtClean="0">
              <a:solidFill>
                <a:schemeClr val="tx1"/>
              </a:solidFill>
              <a:effectLst/>
              <a:latin typeface="+mn-lt"/>
              <a:ea typeface="+mn-ea"/>
              <a:cs typeface="+mn-cs"/>
            </a:endParaRPr>
          </a:p>
          <a:p>
            <a:pPr lvl="0"/>
            <a:r>
              <a:rPr lang="vi-VN" sz="1200" u="none" strike="noStrike" kern="1200" dirty="0" smtClean="0">
                <a:solidFill>
                  <a:schemeClr val="tx1"/>
                </a:solidFill>
                <a:effectLst/>
                <a:latin typeface="+mn-lt"/>
                <a:ea typeface="+mn-ea"/>
                <a:cs typeface="+mn-cs"/>
              </a:rPr>
              <a:t>Chuyển dữ liệu log (trong các class) thành một câu SQL native (phục vụ cho việc insert vào database)</a:t>
            </a:r>
            <a:endParaRPr lang="en-US" sz="1200" u="none" strike="noStrike" kern="1200" dirty="0" smtClean="0">
              <a:solidFill>
                <a:schemeClr val="tx1"/>
              </a:solidFill>
              <a:effectLst/>
              <a:latin typeface="+mn-lt"/>
              <a:ea typeface="+mn-ea"/>
              <a:cs typeface="+mn-cs"/>
            </a:endParaRPr>
          </a:p>
          <a:p>
            <a:pPr lvl="0"/>
            <a:r>
              <a:rPr lang="vi-VN" sz="1200" u="none" strike="noStrike" kern="1200" dirty="0" smtClean="0">
                <a:solidFill>
                  <a:schemeClr val="tx1"/>
                </a:solidFill>
                <a:effectLst/>
                <a:latin typeface="+mn-lt"/>
                <a:ea typeface="+mn-ea"/>
                <a:cs typeface="+mn-cs"/>
              </a:rPr>
              <a:t>Hệ thống xử lý log sẽ thực thi câu SQL native để đưa dữ liệu log vào trong database, phục vụ cho các công việc sau này (dữ liệu cho truy vấn lịch sử giao dịch, dữ liệu thô cho module reporting, CDA …)</a:t>
            </a:r>
            <a:endParaRPr lang="en-US" sz="1200" u="none" strike="noStrike"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Sau khi đã xác định được luồng logic chính (không bao giờ thay đổi) của phần xử lý log, ta quan tâm đến việc mô hình hóa luồng này bằng các thiết kế lớp</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7</a:t>
            </a:fld>
            <a:endParaRPr lang="en-US"/>
          </a:p>
        </p:txBody>
      </p:sp>
    </p:spTree>
    <p:extLst>
      <p:ext uri="{BB962C8B-B14F-4D97-AF65-F5344CB8AC3E}">
        <p14:creationId xmlns:p14="http://schemas.microsoft.com/office/powerpoint/2010/main" val="4134298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8</a:t>
            </a:fld>
            <a:endParaRPr lang="en-US"/>
          </a:p>
        </p:txBody>
      </p:sp>
    </p:spTree>
    <p:extLst>
      <p:ext uri="{BB962C8B-B14F-4D97-AF65-F5344CB8AC3E}">
        <p14:creationId xmlns:p14="http://schemas.microsoft.com/office/powerpoint/2010/main" val="2330891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28988" y="2200275"/>
            <a:ext cx="8863012" cy="1240916"/>
          </a:xfrm>
          <a:prstGeom prst="rect">
            <a:avLst/>
          </a:prstGeom>
        </p:spPr>
        <p:txBody>
          <a:bodyPr anchor="ctr">
            <a:normAutofit/>
          </a:bodyPr>
          <a:lstStyle>
            <a:lvl1pPr algn="ctr">
              <a:defRPr sz="4000" b="1" i="0" baseline="0">
                <a:solidFill>
                  <a:schemeClr val="bg1"/>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28988" y="3498344"/>
            <a:ext cx="8863012" cy="487870"/>
          </a:xfrm>
          <a:prstGeom prst="rect">
            <a:avLst/>
          </a:prstGeom>
        </p:spPr>
        <p:txBody>
          <a:bodyPr>
            <a:normAutofit/>
          </a:bodyPr>
          <a:lstStyle>
            <a:lvl1pPr marL="0" indent="0" algn="ctr">
              <a:buNone/>
              <a:defRPr sz="1600" b="0" i="1">
                <a:solidFill>
                  <a:schemeClr val="bg1"/>
                </a:solidFill>
                <a:latin typeface="UTM Neo Sans Intel" charset="0"/>
                <a:ea typeface="UTM Neo Sans Intel" charset="0"/>
                <a:cs typeface="UTM Neo Sans Inte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28613" y="885825"/>
            <a:ext cx="11501437" cy="52911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8"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900113"/>
            <a:ext cx="3076575" cy="52768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900113"/>
            <a:ext cx="8243887" cy="52768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8" name="Title 1"/>
          <p:cNvSpPr txBox="1"/>
          <p:nvPr userDrawn="1"/>
        </p:nvSpPr>
        <p:spPr>
          <a:xfrm>
            <a:off x="1900238" y="1"/>
            <a:ext cx="10001952" cy="714374"/>
          </a:xfrm>
          <a:prstGeom prst="rect">
            <a:avLst/>
          </a:prstGeom>
        </p:spPr>
        <p:txBody>
          <a:bodyPr anchor="ctr">
            <a:normAutofit/>
          </a:bodyPr>
          <a:lstStyle>
            <a:lvl1pPr algn="r" rtl="0" eaLnBrk="0" fontAlgn="base" hangingPunct="0">
              <a:lnSpc>
                <a:spcPct val="90000"/>
              </a:lnSpc>
              <a:spcBef>
                <a:spcPct val="0"/>
              </a:spcBef>
              <a:spcAft>
                <a:spcPct val="0"/>
              </a:spcAft>
              <a:defRPr sz="2400" b="1" i="0" kern="1200">
                <a:solidFill>
                  <a:srgbClr val="207DB9"/>
                </a:solidFill>
                <a:latin typeface="UTM Neo Sans Intel" charset="0"/>
                <a:ea typeface="UTM Neo Sans Intel" charset="0"/>
                <a:cs typeface="UTM Neo Sans Intel" charset="0"/>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1071563" y="1746249"/>
            <a:ext cx="9586913" cy="533400"/>
          </a:xfrm>
          <a:prstGeom prst="rect">
            <a:avLst/>
          </a:prstGeom>
        </p:spPr>
        <p:txBody>
          <a:bodyPr/>
          <a:lstStyle>
            <a:lvl1pPr algn="l">
              <a:defRPr sz="2800" b="1" i="0">
                <a:solidFill>
                  <a:srgbClr val="417CB4"/>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
        <p:nvSpPr>
          <p:cNvPr id="12" name="Content Placeholder 11"/>
          <p:cNvSpPr>
            <a:spLocks noGrp="1"/>
          </p:cNvSpPr>
          <p:nvPr>
            <p:ph sz="quarter" idx="10"/>
          </p:nvPr>
        </p:nvSpPr>
        <p:spPr>
          <a:xfrm>
            <a:off x="1071563" y="2386012"/>
            <a:ext cx="9586913" cy="3357563"/>
          </a:xfrm>
          <a:prstGeom prst="rect">
            <a:avLst/>
          </a:prstGeom>
        </p:spPr>
        <p:txBody>
          <a:bodyPr/>
          <a:lstStyle>
            <a:lvl1pPr>
              <a:defRPr b="0" i="0">
                <a:solidFill>
                  <a:schemeClr val="bg2">
                    <a:lumMod val="25000"/>
                  </a:schemeClr>
                </a:solidFill>
                <a:latin typeface="UTM Neo Sans Intel" charset="0"/>
                <a:ea typeface="UTM Neo Sans Intel" charset="0"/>
                <a:cs typeface="UTM Neo Sans Intel" charset="0"/>
              </a:defRPr>
            </a:lvl1pPr>
            <a:lvl2pPr>
              <a:defRPr b="0" i="0">
                <a:solidFill>
                  <a:schemeClr val="bg2">
                    <a:lumMod val="25000"/>
                  </a:schemeClr>
                </a:solidFill>
                <a:latin typeface="UTM Neo Sans Intel" charset="0"/>
                <a:ea typeface="UTM Neo Sans Intel" charset="0"/>
                <a:cs typeface="UTM Neo Sans Intel" charset="0"/>
              </a:defRPr>
            </a:lvl2pPr>
            <a:lvl3pPr>
              <a:defRPr b="0" i="0">
                <a:solidFill>
                  <a:schemeClr val="bg2">
                    <a:lumMod val="25000"/>
                  </a:schemeClr>
                </a:solidFill>
                <a:latin typeface="UTM Neo Sans Intel" charset="0"/>
                <a:ea typeface="UTM Neo Sans Intel" charset="0"/>
                <a:cs typeface="UTM Neo Sans Intel" charset="0"/>
              </a:defRPr>
            </a:lvl3pPr>
            <a:lvl4pPr>
              <a:defRPr b="0" i="0">
                <a:solidFill>
                  <a:schemeClr val="bg2">
                    <a:lumMod val="25000"/>
                  </a:schemeClr>
                </a:solidFill>
                <a:latin typeface="UTM Neo Sans Intel" charset="0"/>
                <a:ea typeface="UTM Neo Sans Intel" charset="0"/>
                <a:cs typeface="UTM Neo Sans Intel" charset="0"/>
              </a:defRPr>
            </a:lvl4pPr>
            <a:lvl5pPr>
              <a:defRPr b="0" i="0">
                <a:solidFill>
                  <a:schemeClr val="bg2">
                    <a:lumMod val="25000"/>
                  </a:schemeClr>
                </a:solidFill>
                <a:latin typeface="UTM Neo Sans Intel" charset="0"/>
                <a:ea typeface="UTM Neo Sans Intel" charset="0"/>
                <a:cs typeface="UTM Neo Sans Inte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314700" y="2171700"/>
            <a:ext cx="8877300" cy="1634618"/>
          </a:xfrm>
          <a:prstGeom prst="rect">
            <a:avLst/>
          </a:prstGeom>
        </p:spPr>
        <p:txBody>
          <a:bodyPr anchor="ctr">
            <a:normAutofit/>
          </a:bodyPr>
          <a:lstStyle>
            <a:lvl1pPr algn="ctr">
              <a:defRPr sz="4000" b="1" i="0" baseline="0">
                <a:solidFill>
                  <a:schemeClr val="bg1"/>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2"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69823" y="1094282"/>
            <a:ext cx="11632367" cy="5082681"/>
          </a:xfrm>
          <a:prstGeom prst="rect">
            <a:avLst/>
          </a:prstGeom>
        </p:spPr>
        <p:txBody>
          <a:bodyPr/>
          <a:lstStyle>
            <a:lvl1pPr>
              <a:defRPr b="0" i="0">
                <a:latin typeface="UTM Neo Sans Intel" charset="0"/>
                <a:ea typeface="UTM Neo Sans Intel" charset="0"/>
                <a:cs typeface="UTM Neo Sans Intel" charset="0"/>
              </a:defRPr>
            </a:lvl1pPr>
            <a:lvl2pPr>
              <a:defRPr b="0" i="0">
                <a:latin typeface="UTM Neo Sans Intel" charset="0"/>
                <a:ea typeface="UTM Neo Sans Intel" charset="0"/>
                <a:cs typeface="UTM Neo Sans Intel" charset="0"/>
              </a:defRPr>
            </a:lvl2pPr>
            <a:lvl3pPr>
              <a:defRPr b="0" i="0">
                <a:latin typeface="UTM Neo Sans Intel" charset="0"/>
                <a:ea typeface="UTM Neo Sans Intel" charset="0"/>
                <a:cs typeface="UTM Neo Sans Intel" charset="0"/>
              </a:defRPr>
            </a:lvl3pPr>
            <a:lvl4pPr>
              <a:defRPr b="0" i="0">
                <a:latin typeface="UTM Neo Sans Intel" charset="0"/>
                <a:ea typeface="UTM Neo Sans Intel" charset="0"/>
                <a:cs typeface="UTM Neo Sans Intel" charset="0"/>
              </a:defRPr>
            </a:lvl4pPr>
            <a:lvl5pPr>
              <a:defRPr b="0" i="0">
                <a:latin typeface="UTM Neo Sans Intel" charset="0"/>
                <a:ea typeface="UTM Neo Sans Intel" charset="0"/>
                <a:cs typeface="UTM Neo Sans Inte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E9108DF8-9EB2-48EE-8D8D-2C1A15C36198}"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pic>
        <p:nvPicPr>
          <p:cNvPr id="6"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10663" y="6383338"/>
            <a:ext cx="1165225" cy="93662"/>
          </a:xfrm>
          <a:prstGeom prst="rect">
            <a:avLst/>
          </a:prstGeom>
          <a:noFill/>
          <a:ln>
            <a:noFill/>
          </a:ln>
        </p:spPr>
      </p:pic>
      <p:pic>
        <p:nvPicPr>
          <p:cNvPr id="7" name="Picture 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9875" y="6300788"/>
            <a:ext cx="1241425" cy="258762"/>
          </a:xfrm>
          <a:prstGeom prst="rect">
            <a:avLst/>
          </a:prstGeom>
          <a:noFill/>
          <a:ln>
            <a:noFill/>
          </a:ln>
        </p:spPr>
      </p:pic>
      <p:sp>
        <p:nvSpPr>
          <p:cNvPr id="3" name="Content Placeholder 2"/>
          <p:cNvSpPr>
            <a:spLocks noGrp="1"/>
          </p:cNvSpPr>
          <p:nvPr>
            <p:ph sz="half" idx="1"/>
          </p:nvPr>
        </p:nvSpPr>
        <p:spPr>
          <a:xfrm>
            <a:off x="320040" y="1094282"/>
            <a:ext cx="5632704" cy="508268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7064" y="1094282"/>
            <a:ext cx="5675126" cy="508268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322226" y="1"/>
            <a:ext cx="7136567" cy="899410"/>
          </a:xfrm>
          <a:prstGeom prst="rect">
            <a:avLst/>
          </a:prstGeom>
        </p:spPr>
        <p:txBody>
          <a:bodyPr anchor="ctr">
            <a:normAutofit/>
          </a:bodyPr>
          <a:lstStyle>
            <a:lvl1pPr>
              <a:defRPr sz="2400" b="1" i="0">
                <a:solidFill>
                  <a:schemeClr val="bg1"/>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895350"/>
            <a:ext cx="5654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1843088"/>
            <a:ext cx="5654675" cy="4346575"/>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199" y="895350"/>
            <a:ext cx="5643563"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1843088"/>
            <a:ext cx="5643563" cy="4346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13"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Shape 165"/>
          <p:cNvSpPr txBox="1">
            <a:spLocks noChangeArrowheads="1"/>
          </p:cNvSpPr>
          <p:nvPr userDrawn="1"/>
        </p:nvSpPr>
        <p:spPr bwMode="auto">
          <a:xfrm>
            <a:off x="5087938" y="5024438"/>
            <a:ext cx="3467100" cy="1381125"/>
          </a:xfrm>
          <a:prstGeom prst="rect">
            <a:avLst/>
          </a:prstGeom>
          <a:noFill/>
          <a:ln>
            <a:noFill/>
          </a:ln>
        </p:spPr>
        <p:txBody>
          <a:bodyPr lIns="91425" tIns="45700" rIns="91425" bIns="4570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SzPct val="25000"/>
              <a:defRPr/>
            </a:pPr>
            <a:r>
              <a:rPr lang="vi-VN" sz="1200" b="1">
                <a:solidFill>
                  <a:srgbClr val="0066B3"/>
                </a:solidFill>
                <a:cs typeface="Arial" panose="020B0604020202090204" pitchFamily="34" charset="0"/>
                <a:sym typeface="Arial" panose="020B0604020202090204" pitchFamily="34" charset="0"/>
              </a:rPr>
              <a:t>TRỤ </a:t>
            </a:r>
            <a:r>
              <a:rPr lang="vi-VN" sz="1200" b="1">
                <a:solidFill>
                  <a:srgbClr val="0070C0"/>
                </a:solidFill>
                <a:cs typeface="Arial" panose="020B0604020202090204" pitchFamily="34" charset="0"/>
                <a:sym typeface="Arial" panose="020B0604020202090204" pitchFamily="34" charset="0"/>
              </a:rPr>
              <a:t>SỞ CHÍNH</a:t>
            </a:r>
          </a:p>
          <a:p>
            <a:pPr>
              <a:buSzPct val="25000"/>
              <a:defRPr/>
            </a:pPr>
            <a:r>
              <a:rPr lang="vi-VN" sz="1200" b="1">
                <a:solidFill>
                  <a:srgbClr val="595959"/>
                </a:solidFill>
                <a:cs typeface="Arial" panose="020B0604020202090204" pitchFamily="34" charset="0"/>
                <a:sym typeface="Arial" panose="020B0604020202090204" pitchFamily="34" charset="0"/>
              </a:rPr>
              <a:t>Địa chỉ: </a:t>
            </a:r>
            <a:r>
              <a:rPr lang="vi-VN" sz="1200">
                <a:solidFill>
                  <a:srgbClr val="595959"/>
                </a:solidFill>
                <a:cs typeface="Arial" panose="020B0604020202090204" pitchFamily="34" charset="0"/>
                <a:sym typeface="Arial" panose="020B0604020202090204" pitchFamily="34" charset="0"/>
              </a:rPr>
              <a:t>124 Hoàng Quốc Việt, Cầu Giấy, Hà nội</a:t>
            </a:r>
            <a:br>
              <a:rPr lang="vi-VN" sz="1200">
                <a:solidFill>
                  <a:srgbClr val="595959"/>
                </a:solidFill>
                <a:cs typeface="Arial" panose="020B0604020202090204" pitchFamily="34" charset="0"/>
                <a:sym typeface="Arial" panose="020B0604020202090204" pitchFamily="34" charset="0"/>
              </a:rPr>
            </a:br>
            <a:r>
              <a:rPr lang="vi-VN" sz="1200" b="1">
                <a:solidFill>
                  <a:srgbClr val="595959"/>
                </a:solidFill>
                <a:cs typeface="Arial" panose="020B0604020202090204" pitchFamily="34" charset="0"/>
                <a:sym typeface="Arial" panose="020B0604020202090204" pitchFamily="34" charset="0"/>
              </a:rPr>
              <a:t>Điện thoại: </a:t>
            </a:r>
            <a:r>
              <a:rPr lang="vi-VN" sz="1200">
                <a:solidFill>
                  <a:srgbClr val="595959"/>
                </a:solidFill>
                <a:cs typeface="Arial" panose="020B0604020202090204" pitchFamily="34" charset="0"/>
                <a:sym typeface="Arial" panose="020B0604020202090204" pitchFamily="34" charset="0"/>
              </a:rPr>
              <a:t>(+84) 4 3748 0922 </a:t>
            </a:r>
            <a:br>
              <a:rPr lang="vi-VN" sz="1200">
                <a:solidFill>
                  <a:srgbClr val="595959"/>
                </a:solidFill>
                <a:cs typeface="Arial" panose="020B0604020202090204" pitchFamily="34" charset="0"/>
                <a:sym typeface="Arial" panose="020B0604020202090204" pitchFamily="34" charset="0"/>
              </a:rPr>
            </a:br>
            <a:r>
              <a:rPr lang="vi-VN" sz="1200" b="1">
                <a:solidFill>
                  <a:srgbClr val="595959"/>
                </a:solidFill>
                <a:cs typeface="Arial" panose="020B0604020202090204" pitchFamily="34" charset="0"/>
                <a:sym typeface="Arial" panose="020B0604020202090204" pitchFamily="34" charset="0"/>
              </a:rPr>
              <a:t>Fax: </a:t>
            </a:r>
            <a:r>
              <a:rPr lang="vi-VN" sz="1200">
                <a:solidFill>
                  <a:srgbClr val="595959"/>
                </a:solidFill>
                <a:cs typeface="Arial" panose="020B0604020202090204" pitchFamily="34" charset="0"/>
                <a:sym typeface="Arial" panose="020B0604020202090204" pitchFamily="34" charset="0"/>
              </a:rPr>
              <a:t>(+84) 4 3784 0925</a:t>
            </a:r>
          </a:p>
          <a:p>
            <a:pPr>
              <a:defRPr/>
            </a:pPr>
            <a:endParaRPr lang="en-US" sz="1200">
              <a:solidFill>
                <a:srgbClr val="000000"/>
              </a:solidFill>
              <a:cs typeface="Arial" panose="020B0604020202090204" pitchFamily="34" charset="0"/>
              <a:sym typeface="Arial" panose="020B0604020202090204" pitchFamily="34" charset="0"/>
            </a:endParaRPr>
          </a:p>
        </p:txBody>
      </p:sp>
      <p:sp>
        <p:nvSpPr>
          <p:cNvPr id="4" name="Shape 167"/>
          <p:cNvSpPr txBox="1">
            <a:spLocks noChangeArrowheads="1"/>
          </p:cNvSpPr>
          <p:nvPr userDrawn="1"/>
        </p:nvSpPr>
        <p:spPr bwMode="auto">
          <a:xfrm>
            <a:off x="8301038" y="5018088"/>
            <a:ext cx="3675062" cy="1387475"/>
          </a:xfrm>
          <a:prstGeom prst="rect">
            <a:avLst/>
          </a:prstGeom>
          <a:noFill/>
          <a:ln>
            <a:noFill/>
          </a:ln>
        </p:spPr>
        <p:txBody>
          <a:bodyPr lIns="91425" tIns="45700" rIns="91425" bIns="4570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SzPct val="25000"/>
              <a:defRPr/>
            </a:pPr>
            <a:r>
              <a:rPr lang="vi-VN" sz="1200" b="1" dirty="0">
                <a:solidFill>
                  <a:srgbClr val="0066B3"/>
                </a:solidFill>
                <a:cs typeface="Arial" panose="020B0604020202090204" pitchFamily="34" charset="0"/>
                <a:sym typeface="Arial" panose="020B0604020202090204" pitchFamily="34" charset="0"/>
              </a:rPr>
              <a:t>VP ĐẠI DIỆN TẠI HỒ CHÍ MINH</a:t>
            </a:r>
          </a:p>
          <a:p>
            <a:pPr>
              <a:buSzPct val="25000"/>
              <a:defRPr/>
            </a:pPr>
            <a:r>
              <a:rPr lang="vi-VN" sz="1200" b="1" dirty="0">
                <a:solidFill>
                  <a:srgbClr val="595959"/>
                </a:solidFill>
                <a:cs typeface="Arial" panose="020B0604020202090204" pitchFamily="34" charset="0"/>
                <a:sym typeface="Arial" panose="020B0604020202090204" pitchFamily="34" charset="0"/>
              </a:rPr>
              <a:t>Địa chỉ: </a:t>
            </a:r>
            <a:r>
              <a:rPr lang="vi-VN" sz="1200" dirty="0">
                <a:solidFill>
                  <a:srgbClr val="595959"/>
                </a:solidFill>
                <a:cs typeface="Arial" panose="020B0604020202090204" pitchFamily="34" charset="0"/>
                <a:sym typeface="Arial" panose="020B0604020202090204" pitchFamily="34" charset="0"/>
              </a:rPr>
              <a:t>Tầng 8 tòa nhà Waseco - Số 10, phố Phổ Quang, quận Tân Bình,TPHCM</a:t>
            </a:r>
            <a:br>
              <a:rPr lang="vi-VN" sz="1200" dirty="0">
                <a:solidFill>
                  <a:srgbClr val="595959"/>
                </a:solidFill>
                <a:cs typeface="Arial" panose="020B0604020202090204" pitchFamily="34" charset="0"/>
                <a:sym typeface="Arial" panose="020B0604020202090204" pitchFamily="34" charset="0"/>
              </a:rPr>
            </a:br>
            <a:r>
              <a:rPr lang="vi-VN" sz="1200" b="1" dirty="0">
                <a:solidFill>
                  <a:srgbClr val="595959"/>
                </a:solidFill>
                <a:cs typeface="Arial" panose="020B0604020202090204" pitchFamily="34" charset="0"/>
                <a:sym typeface="Arial" panose="020B0604020202090204" pitchFamily="34" charset="0"/>
              </a:rPr>
              <a:t>Điện thoại: </a:t>
            </a:r>
            <a:r>
              <a:rPr lang="vi-VN" sz="1200" dirty="0">
                <a:solidFill>
                  <a:srgbClr val="595959"/>
                </a:solidFill>
                <a:cs typeface="Arial" panose="020B0604020202090204" pitchFamily="34" charset="0"/>
                <a:sym typeface="Arial" panose="020B0604020202090204" pitchFamily="34" charset="0"/>
              </a:rPr>
              <a:t>(+84) 8 3842 2888 </a:t>
            </a:r>
            <a:br>
              <a:rPr lang="vi-VN" sz="1200" dirty="0">
                <a:solidFill>
                  <a:srgbClr val="595959"/>
                </a:solidFill>
                <a:cs typeface="Arial" panose="020B0604020202090204" pitchFamily="34" charset="0"/>
                <a:sym typeface="Arial" panose="020B0604020202090204" pitchFamily="34" charset="0"/>
              </a:rPr>
            </a:br>
            <a:r>
              <a:rPr lang="vi-VN" sz="1200" b="1" dirty="0">
                <a:solidFill>
                  <a:srgbClr val="595959"/>
                </a:solidFill>
                <a:cs typeface="Arial" panose="020B0604020202090204" pitchFamily="34" charset="0"/>
                <a:sym typeface="Arial" panose="020B0604020202090204" pitchFamily="34" charset="0"/>
              </a:rPr>
              <a:t>Fax: </a:t>
            </a:r>
            <a:r>
              <a:rPr lang="vi-VN" sz="1200" dirty="0">
                <a:solidFill>
                  <a:srgbClr val="595959"/>
                </a:solidFill>
                <a:cs typeface="Arial" panose="020B0604020202090204" pitchFamily="34" charset="0"/>
                <a:sym typeface="Arial" panose="020B0604020202090204" pitchFamily="34" charset="0"/>
              </a:rPr>
              <a:t>(+84) 8 3997 4515</a:t>
            </a:r>
          </a:p>
        </p:txBody>
      </p:sp>
      <p:sp>
        <p:nvSpPr>
          <p:cNvPr id="6" name="Rectangle 5"/>
          <p:cNvSpPr/>
          <p:nvPr userDrawn="1"/>
        </p:nvSpPr>
        <p:spPr>
          <a:xfrm>
            <a:off x="5176838" y="4994275"/>
            <a:ext cx="487362" cy="460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sz="1200">
              <a:solidFill>
                <a:srgbClr val="FFFFFF"/>
              </a:solidFill>
            </a:endParaRPr>
          </a:p>
        </p:txBody>
      </p:sp>
      <p:sp>
        <p:nvSpPr>
          <p:cNvPr id="7" name="Rectangle 6"/>
          <p:cNvSpPr/>
          <p:nvPr userDrawn="1"/>
        </p:nvSpPr>
        <p:spPr>
          <a:xfrm>
            <a:off x="8385175" y="4994275"/>
            <a:ext cx="485775" cy="460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sz="1200">
              <a:solidFill>
                <a:srgbClr val="FFFFFF"/>
              </a:solidFill>
            </a:endParaRPr>
          </a:p>
        </p:txBody>
      </p:sp>
      <p:sp>
        <p:nvSpPr>
          <p:cNvPr id="5" name="Title 4"/>
          <p:cNvSpPr>
            <a:spLocks noGrp="1"/>
          </p:cNvSpPr>
          <p:nvPr>
            <p:ph type="title" hasCustomPrompt="1"/>
          </p:nvPr>
        </p:nvSpPr>
        <p:spPr>
          <a:xfrm>
            <a:off x="825500" y="2752725"/>
            <a:ext cx="10515600" cy="1325563"/>
          </a:xfrm>
          <a:prstGeom prst="rect">
            <a:avLst/>
          </a:prstGeom>
        </p:spPr>
        <p:txBody>
          <a:bodyPr anchor="ctr"/>
          <a:lstStyle>
            <a:lvl1pPr algn="ctr">
              <a:defRPr sz="4000" b="1" i="0">
                <a:solidFill>
                  <a:srgbClr val="417CB4"/>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55775" y="4985163"/>
            <a:ext cx="1877569" cy="391360"/>
          </a:xfrm>
          <a:prstGeom prst="rect">
            <a:avLst/>
          </a:prstGeom>
          <a:noFill/>
          <a:ln>
            <a:noFill/>
          </a:ln>
        </p:spPr>
      </p:pic>
      <p:pic>
        <p:nvPicPr>
          <p:cNvPr id="10" name="Picture 2" descr="C:\Users\MSI\Desktop\310120-55.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43342" y="2048656"/>
            <a:ext cx="2564127" cy="660492"/>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7763" y="987425"/>
            <a:ext cx="6857999"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5764" y="987425"/>
            <a:ext cx="4386262" cy="48815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Box 8"/>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10"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72050" y="987425"/>
            <a:ext cx="6829425"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371476" y="987425"/>
            <a:ext cx="4400550" cy="48815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9"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200" b="0" dirty="0" err="1" smtClean="0"/>
              <a:t>Kết</a:t>
            </a:r>
            <a:r>
              <a:rPr lang="en-US" sz="3200" b="0" dirty="0" smtClean="0"/>
              <a:t> </a:t>
            </a:r>
            <a:r>
              <a:rPr lang="en-US" sz="3200" b="0" dirty="0" err="1" smtClean="0"/>
              <a:t>hợp</a:t>
            </a:r>
            <a:r>
              <a:rPr lang="en-US" sz="3200" b="0" dirty="0" smtClean="0"/>
              <a:t> </a:t>
            </a:r>
            <a:r>
              <a:rPr lang="en-US" sz="3200" b="0" dirty="0" err="1" smtClean="0"/>
              <a:t>sử</a:t>
            </a:r>
            <a:r>
              <a:rPr lang="en-US" sz="3200" b="0" dirty="0" smtClean="0"/>
              <a:t> </a:t>
            </a:r>
            <a:r>
              <a:rPr lang="en-US" sz="3200" b="0" dirty="0" err="1" smtClean="0"/>
              <a:t>dụng</a:t>
            </a:r>
            <a:r>
              <a:rPr lang="en-US" sz="3200" b="0" dirty="0" smtClean="0"/>
              <a:t> </a:t>
            </a:r>
            <a:br>
              <a:rPr lang="en-US" sz="3200" b="0" dirty="0" smtClean="0"/>
            </a:br>
            <a:r>
              <a:rPr lang="en-US" sz="3200" b="0" dirty="0" smtClean="0"/>
              <a:t>Strategy Pattern </a:t>
            </a:r>
            <a:r>
              <a:rPr lang="en-US" sz="3200" b="0" dirty="0" err="1" smtClean="0"/>
              <a:t>và</a:t>
            </a:r>
            <a:r>
              <a:rPr lang="en-US" sz="3200" b="0" dirty="0" smtClean="0"/>
              <a:t> Simple Factory Method </a:t>
            </a:r>
            <a:br>
              <a:rPr lang="en-US" sz="3200" b="0" dirty="0" smtClean="0"/>
            </a:br>
            <a:r>
              <a:rPr lang="en-US" sz="3200" b="0" dirty="0" err="1" smtClean="0"/>
              <a:t>trong</a:t>
            </a:r>
            <a:r>
              <a:rPr lang="en-US" sz="3200" b="0" dirty="0" smtClean="0"/>
              <a:t> Service </a:t>
            </a:r>
            <a:r>
              <a:rPr lang="en-US" sz="3200" b="0" dirty="0" err="1" smtClean="0"/>
              <a:t>xử</a:t>
            </a:r>
            <a:r>
              <a:rPr lang="en-US" sz="3200" b="0" dirty="0" smtClean="0"/>
              <a:t> </a:t>
            </a:r>
            <a:r>
              <a:rPr lang="en-US" sz="3200" b="0" dirty="0" err="1" smtClean="0"/>
              <a:t>lý</a:t>
            </a:r>
            <a:r>
              <a:rPr lang="en-US" sz="3200" b="0" dirty="0" smtClean="0"/>
              <a:t> Log </a:t>
            </a:r>
            <a:r>
              <a:rPr lang="en-US" sz="3200" b="0" dirty="0" err="1" smtClean="0"/>
              <a:t>dự</a:t>
            </a:r>
            <a:r>
              <a:rPr lang="en-US" sz="3200" b="0" dirty="0" smtClean="0"/>
              <a:t> </a:t>
            </a:r>
            <a:r>
              <a:rPr lang="en-US" sz="3200" b="0" dirty="0" err="1" smtClean="0"/>
              <a:t>án</a:t>
            </a:r>
            <a:r>
              <a:rPr lang="en-US" sz="3200" b="0" dirty="0" smtClean="0"/>
              <a:t> OCS Gateway</a:t>
            </a:r>
            <a:endParaRPr lang="en-US" sz="3200" dirty="0"/>
          </a:p>
        </p:txBody>
      </p:sp>
      <p:sp>
        <p:nvSpPr>
          <p:cNvPr id="3" name="Subtitle 2"/>
          <p:cNvSpPr>
            <a:spLocks noGrp="1"/>
          </p:cNvSpPr>
          <p:nvPr>
            <p:ph type="subTitle" idx="1"/>
          </p:nvPr>
        </p:nvSpPr>
        <p:spPr/>
        <p:txBody>
          <a:bodyPr/>
          <a:lstStyle/>
          <a:p>
            <a:r>
              <a:rPr lang="en-US" dirty="0" smtClean="0"/>
              <a:t>Hanoi, Feb-11-2022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pPr eaLnBrk="1" hangingPunct="1"/>
            <a:r>
              <a:rPr lang="en-US" dirty="0" smtClean="0">
                <a:solidFill>
                  <a:srgbClr val="417BB2"/>
                </a:solidFill>
                <a:latin typeface="UTM Neo Sans Intel" charset="0"/>
                <a:ea typeface="Open Sans Semibold" pitchFamily="34" charset="0"/>
                <a:cs typeface="Open Sans Semibold" pitchFamily="34" charset="0"/>
              </a:rPr>
              <a:t> </a:t>
            </a:r>
            <a:endParaRPr lang="vi-VN" dirty="0">
              <a:solidFill>
                <a:srgbClr val="417BB2"/>
              </a:solidFill>
              <a:latin typeface="UTM Neo Sans Intel" charset="0"/>
              <a:ea typeface="Open Sans Semibold" pitchFamily="34" charset="0"/>
              <a:cs typeface="Open Sans Semibold" pitchFamily="34" charset="0"/>
            </a:endParaRPr>
          </a:p>
        </p:txBody>
      </p:sp>
      <p:sp>
        <p:nvSpPr>
          <p:cNvPr id="46" name="TextBox 45"/>
          <p:cNvSpPr txBox="1"/>
          <p:nvPr/>
        </p:nvSpPr>
        <p:spPr>
          <a:xfrm>
            <a:off x="1061720" y="2373630"/>
            <a:ext cx="9738995" cy="1015663"/>
          </a:xfrm>
          <a:prstGeom prst="rect">
            <a:avLst/>
          </a:prstGeom>
          <a:solidFill>
            <a:srgbClr val="F4C242"/>
          </a:solidFill>
        </p:spPr>
        <p:txBody>
          <a:bodyPr wrap="square" rtlCol="0">
            <a:spAutoFit/>
          </a:bodyPr>
          <a:lstStyle/>
          <a:p>
            <a:pPr algn="ctr"/>
            <a:r>
              <a:rPr lang="en-US" altLang="en-US" sz="6000" b="1" dirty="0" smtClean="0">
                <a:solidFill>
                  <a:srgbClr val="207DB9"/>
                </a:solidFill>
                <a:latin typeface="UTM Neo Sans Intel" charset="0"/>
                <a:ea typeface="UTM Neo Sans Intel" charset="0"/>
                <a:cs typeface="UTM Neo Sans Intel" charset="0"/>
              </a:rPr>
              <a:t>Thank </a:t>
            </a:r>
            <a:r>
              <a:rPr lang="en-US" altLang="en-US" sz="6000" b="1" dirty="0">
                <a:solidFill>
                  <a:srgbClr val="207DB9"/>
                </a:solidFill>
                <a:latin typeface="UTM Neo Sans Intel" charset="0"/>
                <a:ea typeface="UTM Neo Sans Intel" charset="0"/>
                <a:cs typeface="UTM Neo Sans Intel" charset="0"/>
              </a:rPr>
              <a:t>for </a:t>
            </a:r>
            <a:r>
              <a:rPr lang="en-US" altLang="en-US" sz="6000" b="1" dirty="0" smtClean="0">
                <a:solidFill>
                  <a:srgbClr val="207DB9"/>
                </a:solidFill>
                <a:latin typeface="UTM Neo Sans Intel" charset="0"/>
                <a:ea typeface="UTM Neo Sans Intel" charset="0"/>
                <a:cs typeface="UTM Neo Sans Intel" charset="0"/>
              </a:rPr>
              <a:t>listening </a:t>
            </a:r>
            <a:r>
              <a:rPr lang="en-US" altLang="en-US" sz="6000" b="1" dirty="0" smtClean="0">
                <a:solidFill>
                  <a:srgbClr val="207DB9"/>
                </a:solidFill>
                <a:latin typeface="UTM Neo Sans Intel" charset="0"/>
                <a:ea typeface="UTM Neo Sans Intel" charset="0"/>
                <a:cs typeface="UTM Neo Sans Intel" charset="0"/>
                <a:sym typeface="Wingdings" panose="05000000000000000000" pitchFamily="2" charset="2"/>
              </a:rPr>
              <a:t></a:t>
            </a:r>
            <a:endParaRPr lang="vi-VN" altLang="en-US" sz="6000" b="1" dirty="0" smtClean="0">
              <a:solidFill>
                <a:srgbClr val="207DB9"/>
              </a:solidFill>
              <a:latin typeface="UTM Neo Sans Intel" charset="0"/>
              <a:ea typeface="UTM Neo Sans Intel" charset="0"/>
              <a:cs typeface="UTM Neo Sans Intel" charset="0"/>
            </a:endParaRPr>
          </a:p>
        </p:txBody>
      </p:sp>
      <p:grpSp>
        <p:nvGrpSpPr>
          <p:cNvPr id="48" name="Group 47"/>
          <p:cNvGrpSpPr/>
          <p:nvPr/>
        </p:nvGrpSpPr>
        <p:grpSpPr>
          <a:xfrm>
            <a:off x="1061250" y="5415969"/>
            <a:ext cx="9738952" cy="587246"/>
            <a:chOff x="1925483" y="5033742"/>
            <a:chExt cx="9738952" cy="587246"/>
          </a:xfrm>
        </p:grpSpPr>
        <p:sp>
          <p:nvSpPr>
            <p:cNvPr id="49" name="Rectangle 48"/>
            <p:cNvSpPr/>
            <p:nvPr/>
          </p:nvSpPr>
          <p:spPr>
            <a:xfrm>
              <a:off x="7585315" y="5033742"/>
              <a:ext cx="587246" cy="587246"/>
            </a:xfrm>
            <a:prstGeom prst="rect">
              <a:avLst/>
            </a:prstGeom>
            <a:solidFill>
              <a:srgbClr val="207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283690" y="5033742"/>
              <a:ext cx="587246" cy="587246"/>
            </a:xfrm>
            <a:prstGeom prst="rect">
              <a:avLst/>
            </a:prstGeom>
            <a:solidFill>
              <a:srgbClr val="538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982065" y="5033742"/>
              <a:ext cx="587246" cy="587246"/>
            </a:xfrm>
            <a:prstGeom prst="rect">
              <a:avLst/>
            </a:prstGeom>
            <a:solidFill>
              <a:srgbClr val="73A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680440" y="5033742"/>
              <a:ext cx="587246" cy="5872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0378815" y="5033742"/>
              <a:ext cx="587246" cy="587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1077189" y="5033742"/>
              <a:ext cx="587246" cy="5872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869012" y="5033742"/>
              <a:ext cx="587246" cy="587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925483" y="5033742"/>
              <a:ext cx="4795423" cy="523220"/>
            </a:xfrm>
            <a:prstGeom prst="rect">
              <a:avLst/>
            </a:prstGeom>
            <a:solidFill>
              <a:srgbClr val="F4C242"/>
            </a:solidFill>
          </p:spPr>
          <p:txBody>
            <a:bodyPr wrap="square" rtlCol="0">
              <a:spAutoFit/>
            </a:bodyPr>
            <a:lstStyle/>
            <a:p>
              <a:pPr algn="ctr"/>
              <a:endParaRPr lang="en-US" sz="2800" b="1" dirty="0">
                <a:solidFill>
                  <a:srgbClr val="207DB9"/>
                </a:solidFill>
                <a:latin typeface="UTM Neo Sans Intel" charset="0"/>
                <a:ea typeface="UTM Neo Sans Intel" charset="0"/>
                <a:cs typeface="UTM Neo Sans Intel"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dirty="0" smtClean="0">
                <a:ea typeface="Open Sans Semibold" pitchFamily="34" charset="0"/>
                <a:cs typeface="Open Sans Semibold" pitchFamily="34" charset="0"/>
              </a:rPr>
              <a:t>Agenda</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92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2" name="Rectangle 3"/>
          <p:cNvSpPr/>
          <p:nvPr/>
        </p:nvSpPr>
        <p:spPr>
          <a:xfrm>
            <a:off x="946333" y="919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3200" dirty="0">
                <a:solidFill>
                  <a:schemeClr val="accent1"/>
                </a:solidFill>
                <a:latin typeface="UTM Neo Sans Intel" charset="0"/>
                <a:ea typeface="UTM Neo Sans Intel" charset="0"/>
                <a:cs typeface="UTM Neo Sans Intel" charset="0"/>
              </a:rPr>
              <a:t>Problems</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dirty="0">
                <a:solidFill>
                  <a:schemeClr val="accent1"/>
                </a:solidFill>
                <a:latin typeface="UTM Neo Sans Intel" charset="0"/>
                <a:ea typeface="UTM Neo Sans Intel" charset="0"/>
                <a:cs typeface="UTM Neo Sans Intel" charset="0"/>
              </a:rPr>
              <a:t>Methodologies</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dirty="0" smtClean="0">
                <a:solidFill>
                  <a:schemeClr val="accent1"/>
                </a:solidFill>
                <a:latin typeface="UTM Neo Sans Intel" charset="0"/>
                <a:ea typeface="UTM Neo Sans Intel" charset="0"/>
                <a:cs typeface="UTM Neo Sans Intel" charset="0"/>
              </a:rPr>
              <a:t>Solutions</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dirty="0" smtClean="0">
                <a:solidFill>
                  <a:schemeClr val="accent1"/>
                </a:solidFill>
                <a:latin typeface="UTM Neo Sans Intel" charset="0"/>
                <a:ea typeface="UTM Neo Sans Intel" charset="0"/>
                <a:cs typeface="UTM Neo Sans Intel" charset="0"/>
              </a:rPr>
              <a:t>Implementation</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dirty="0" smtClean="0">
                <a:solidFill>
                  <a:schemeClr val="accent1"/>
                </a:solidFill>
                <a:latin typeface="UTM Neo Sans Intel" charset="0"/>
                <a:ea typeface="UTM Neo Sans Intel" charset="0"/>
                <a:cs typeface="UTM Neo Sans Intel" charset="0"/>
              </a:rPr>
              <a:t>Q&amp;A</a:t>
            </a:r>
            <a:endParaRPr lang="en-US" altLang="en-US" sz="3200" dirty="0">
              <a:solidFill>
                <a:schemeClr val="accent1"/>
              </a:solidFill>
              <a:latin typeface="UTM Neo Sans Intel" charset="0"/>
              <a:ea typeface="UTM Neo Sans Intel" charset="0"/>
              <a:cs typeface="UTM Neo Sans Intel" charset="0"/>
            </a:endParaRPr>
          </a:p>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dirty="0">
              <a:solidFill>
                <a:schemeClr val="accent1"/>
              </a:solidFill>
              <a:latin typeface="UTM Neo Sans Intel" charset="0"/>
              <a:ea typeface="UTM Neo Sans Intel" charset="0"/>
              <a:cs typeface="UTM Neo Sans Inte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smtClean="0">
                <a:ea typeface="Open Sans Semibold" pitchFamily="34" charset="0"/>
                <a:cs typeface="Open Sans Semibold" pitchFamily="34" charset="0"/>
              </a:rPr>
              <a:t>Question 01</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2956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6" name="Rectangle 3"/>
          <p:cNvSpPr/>
          <p:nvPr/>
        </p:nvSpPr>
        <p:spPr>
          <a:xfrm>
            <a:off x="946333" y="919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3200" dirty="0" smtClean="0">
                <a:solidFill>
                  <a:schemeClr val="accent1"/>
                </a:solidFill>
                <a:latin typeface="UTM Neo Sans Intel" charset="0"/>
                <a:ea typeface="UTM Neo Sans Intel" charset="0"/>
                <a:cs typeface="UTM Neo Sans Intel" charset="0"/>
              </a:rPr>
              <a:t>Strategy Pattern</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dirty="0" smtClean="0">
                <a:solidFill>
                  <a:schemeClr val="accent1"/>
                </a:solidFill>
                <a:latin typeface="UTM Neo Sans Intel" charset="0"/>
                <a:ea typeface="UTM Neo Sans Intel" charset="0"/>
                <a:cs typeface="UTM Neo Sans Intel" charset="0"/>
              </a:rPr>
              <a:t>Factory Patterns</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dirty="0" smtClean="0">
                <a:solidFill>
                  <a:schemeClr val="accent1"/>
                </a:solidFill>
                <a:latin typeface="UTM Neo Sans Intel" charset="0"/>
                <a:ea typeface="UTM Neo Sans Intel" charset="0"/>
                <a:cs typeface="UTM Neo Sans Intel" charset="0"/>
              </a:rPr>
              <a:t>Simple Factory Method </a:t>
            </a:r>
            <a:r>
              <a:rPr lang="en-US" altLang="en-US" sz="3200" dirty="0" smtClean="0">
                <a:solidFill>
                  <a:srgbClr val="FF0000"/>
                </a:solidFill>
                <a:latin typeface="UTM Neo Sans Intel" charset="0"/>
                <a:ea typeface="UTM Neo Sans Intel" charset="0"/>
                <a:cs typeface="UTM Neo Sans Intel" charset="0"/>
              </a:rPr>
              <a:t>*</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dirty="0">
                <a:solidFill>
                  <a:schemeClr val="accent1"/>
                </a:solidFill>
                <a:latin typeface="UTM Neo Sans Intel" charset="0"/>
                <a:ea typeface="UTM Neo Sans Intel" charset="0"/>
                <a:cs typeface="UTM Neo Sans Intel" charset="0"/>
              </a:rPr>
              <a:t>Factory </a:t>
            </a:r>
            <a:r>
              <a:rPr lang="en-US" altLang="en-US" sz="3200" dirty="0" smtClean="0">
                <a:solidFill>
                  <a:schemeClr val="accent1"/>
                </a:solidFill>
                <a:latin typeface="UTM Neo Sans Intel" charset="0"/>
                <a:ea typeface="UTM Neo Sans Intel" charset="0"/>
                <a:cs typeface="UTM Neo Sans Intel" charset="0"/>
              </a:rPr>
              <a:t>Method</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dirty="0" smtClean="0">
                <a:solidFill>
                  <a:schemeClr val="accent1"/>
                </a:solidFill>
                <a:latin typeface="UTM Neo Sans Intel" charset="0"/>
                <a:ea typeface="UTM Neo Sans Intel" charset="0"/>
                <a:cs typeface="UTM Neo Sans Intel" charset="0"/>
              </a:rPr>
              <a:t>Abstract </a:t>
            </a:r>
            <a:r>
              <a:rPr lang="en-US" altLang="en-US" sz="3200" dirty="0">
                <a:solidFill>
                  <a:schemeClr val="accent1"/>
                </a:solidFill>
                <a:latin typeface="UTM Neo Sans Intel" charset="0"/>
                <a:ea typeface="UTM Neo Sans Intel" charset="0"/>
                <a:cs typeface="UTM Neo Sans Intel" charset="0"/>
              </a:rPr>
              <a:t>Factory </a:t>
            </a:r>
            <a:r>
              <a:rPr lang="en-US" altLang="en-US" sz="3200" dirty="0" smtClean="0">
                <a:solidFill>
                  <a:schemeClr val="accent1"/>
                </a:solidFill>
                <a:latin typeface="UTM Neo Sans Intel" charset="0"/>
                <a:ea typeface="UTM Neo Sans Intel" charset="0"/>
                <a:cs typeface="UTM Neo Sans Intel" charset="0"/>
              </a:rPr>
              <a:t>Pattern</a:t>
            </a:r>
            <a:endParaRPr lang="en-US" altLang="en-US" sz="3200" dirty="0">
              <a:solidFill>
                <a:schemeClr val="accent1"/>
              </a:solidFill>
              <a:latin typeface="UTM Neo Sans Intel" charset="0"/>
              <a:ea typeface="UTM Neo Sans Intel" charset="0"/>
              <a:cs typeface="UTM Neo Sans Intel" charset="0"/>
            </a:endParaRPr>
          </a:p>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dirty="0">
              <a:solidFill>
                <a:schemeClr val="accent1"/>
              </a:solidFill>
              <a:latin typeface="UTM Neo Sans Intel" charset="0"/>
              <a:ea typeface="UTM Neo Sans Intel" charset="0"/>
              <a:cs typeface="UTM Neo Sans Intel" charset="0"/>
            </a:endParaRPr>
          </a:p>
        </p:txBody>
      </p:sp>
    </p:spTree>
    <p:extLst>
      <p:ext uri="{BB962C8B-B14F-4D97-AF65-F5344CB8AC3E}">
        <p14:creationId xmlns:p14="http://schemas.microsoft.com/office/powerpoint/2010/main" val="1385983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a:t>Problems</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2956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2" name="Rectangle 3"/>
          <p:cNvSpPr/>
          <p:nvPr/>
        </p:nvSpPr>
        <p:spPr>
          <a:xfrm>
            <a:off x="327546" y="818991"/>
            <a:ext cx="11574643"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2800" dirty="0" err="1" smtClean="0">
                <a:solidFill>
                  <a:schemeClr val="accent1"/>
                </a:solidFill>
                <a:latin typeface="UTM Neo Sans Intel" charset="0"/>
                <a:ea typeface="UTM Neo Sans Intel" charset="0"/>
                <a:cs typeface="UTM Neo Sans Intel" charset="0"/>
              </a:rPr>
              <a:t>Xử</a:t>
            </a:r>
            <a:r>
              <a:rPr lang="en-US" altLang="en-US" sz="2800" dirty="0" smtClean="0">
                <a:solidFill>
                  <a:schemeClr val="accent1"/>
                </a:solidFill>
                <a:latin typeface="UTM Neo Sans Intel" charset="0"/>
                <a:ea typeface="UTM Neo Sans Intel" charset="0"/>
                <a:cs typeface="UTM Neo Sans Intel" charset="0"/>
              </a:rPr>
              <a:t> </a:t>
            </a:r>
            <a:r>
              <a:rPr lang="en-US" altLang="en-US" sz="2800" dirty="0" err="1" smtClean="0">
                <a:solidFill>
                  <a:schemeClr val="accent1"/>
                </a:solidFill>
                <a:latin typeface="UTM Neo Sans Intel" charset="0"/>
                <a:ea typeface="UTM Neo Sans Intel" charset="0"/>
                <a:cs typeface="UTM Neo Sans Intel" charset="0"/>
              </a:rPr>
              <a:t>lý</a:t>
            </a:r>
            <a:r>
              <a:rPr lang="en-US" altLang="en-US" sz="2800" dirty="0" smtClean="0">
                <a:solidFill>
                  <a:schemeClr val="accent1"/>
                </a:solidFill>
                <a:latin typeface="UTM Neo Sans Intel" charset="0"/>
                <a:ea typeface="UTM Neo Sans Intel" charset="0"/>
                <a:cs typeface="UTM Neo Sans Intel" charset="0"/>
              </a:rPr>
              <a:t> log </a:t>
            </a:r>
            <a:r>
              <a:rPr lang="en-US" altLang="en-US" sz="2800" dirty="0" err="1" smtClean="0">
                <a:solidFill>
                  <a:schemeClr val="accent1"/>
                </a:solidFill>
                <a:latin typeface="UTM Neo Sans Intel" charset="0"/>
                <a:ea typeface="UTM Neo Sans Intel" charset="0"/>
                <a:cs typeface="UTM Neo Sans Intel" charset="0"/>
              </a:rPr>
              <a:t>trong</a:t>
            </a:r>
            <a:r>
              <a:rPr lang="en-US" altLang="en-US" sz="2800" dirty="0" smtClean="0">
                <a:solidFill>
                  <a:schemeClr val="accent1"/>
                </a:solidFill>
                <a:latin typeface="UTM Neo Sans Intel" charset="0"/>
                <a:ea typeface="UTM Neo Sans Intel" charset="0"/>
                <a:cs typeface="UTM Neo Sans Intel" charset="0"/>
              </a:rPr>
              <a:t> </a:t>
            </a:r>
            <a:r>
              <a:rPr lang="en-US" altLang="en-US" sz="2800" dirty="0" err="1" smtClean="0">
                <a:solidFill>
                  <a:schemeClr val="accent1"/>
                </a:solidFill>
                <a:latin typeface="UTM Neo Sans Intel" charset="0"/>
                <a:ea typeface="UTM Neo Sans Intel" charset="0"/>
                <a:cs typeface="UTM Neo Sans Intel" charset="0"/>
              </a:rPr>
              <a:t>dự</a:t>
            </a:r>
            <a:r>
              <a:rPr lang="en-US" altLang="en-US" sz="2800" dirty="0" smtClean="0">
                <a:solidFill>
                  <a:schemeClr val="accent1"/>
                </a:solidFill>
                <a:latin typeface="UTM Neo Sans Intel" charset="0"/>
                <a:ea typeface="UTM Neo Sans Intel" charset="0"/>
                <a:cs typeface="UTM Neo Sans Intel" charset="0"/>
              </a:rPr>
              <a:t> </a:t>
            </a:r>
            <a:r>
              <a:rPr lang="en-US" altLang="en-US" sz="2800" dirty="0" err="1" smtClean="0">
                <a:solidFill>
                  <a:schemeClr val="accent1"/>
                </a:solidFill>
                <a:latin typeface="UTM Neo Sans Intel" charset="0"/>
                <a:ea typeface="UTM Neo Sans Intel" charset="0"/>
                <a:cs typeface="UTM Neo Sans Intel" charset="0"/>
              </a:rPr>
              <a:t>án</a:t>
            </a:r>
            <a:r>
              <a:rPr lang="en-US" altLang="en-US" sz="2800" dirty="0" smtClean="0">
                <a:solidFill>
                  <a:schemeClr val="accent1"/>
                </a:solidFill>
                <a:latin typeface="UTM Neo Sans Intel" charset="0"/>
                <a:ea typeface="UTM Neo Sans Intel" charset="0"/>
                <a:cs typeface="UTM Neo Sans Intel" charset="0"/>
              </a:rPr>
              <a:t> OCS Gateway</a:t>
            </a:r>
          </a:p>
          <a:p>
            <a:pPr marL="655955" lvl="1" indent="-342900" defTabSz="457200" eaLnBrk="1" fontAlgn="auto" hangingPunct="1">
              <a:spcBef>
                <a:spcPts val="0"/>
              </a:spcBef>
              <a:spcAft>
                <a:spcPts val="600"/>
              </a:spcAft>
              <a:buFont typeface="Arial" panose="020B0604020202090204" pitchFamily="34" charset="0"/>
              <a:buChar char="•"/>
              <a:defRPr/>
            </a:pPr>
            <a:r>
              <a:rPr lang="vi-VN" altLang="en-US" sz="2800" dirty="0">
                <a:solidFill>
                  <a:schemeClr val="accent1"/>
                </a:solidFill>
                <a:latin typeface="UTM Neo Sans Intel" charset="0"/>
                <a:ea typeface="UTM Neo Sans Intel" charset="0"/>
                <a:cs typeface="UTM Neo Sans Intel" charset="0"/>
              </a:rPr>
              <a:t>Xử lý log trong dự án OCS Gateway là một nhiệm vụ quan trọng, </a:t>
            </a:r>
            <a:endParaRPr lang="en-US" altLang="en-US" sz="2800" dirty="0" smtClean="0">
              <a:solidFill>
                <a:schemeClr val="accent1"/>
              </a:solidFill>
              <a:latin typeface="UTM Neo Sans Intel" charset="0"/>
              <a:ea typeface="UTM Neo Sans Intel" charset="0"/>
              <a:cs typeface="UTM Neo Sans Intel" charset="0"/>
            </a:endParaRP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2800" dirty="0" smtClean="0">
                <a:solidFill>
                  <a:schemeClr val="accent1"/>
                </a:solidFill>
                <a:latin typeface="UTM Neo Sans Intel" charset="0"/>
                <a:ea typeface="UTM Neo Sans Intel" charset="0"/>
                <a:cs typeface="UTM Neo Sans Intel" charset="0"/>
              </a:rPr>
              <a:t>T</a:t>
            </a:r>
            <a:r>
              <a:rPr lang="vi-VN" altLang="en-US" sz="2800" dirty="0" smtClean="0">
                <a:solidFill>
                  <a:schemeClr val="accent1"/>
                </a:solidFill>
                <a:latin typeface="UTM Neo Sans Intel" charset="0"/>
                <a:ea typeface="UTM Neo Sans Intel" charset="0"/>
                <a:cs typeface="UTM Neo Sans Intel" charset="0"/>
              </a:rPr>
              <a:t>rong </a:t>
            </a:r>
            <a:r>
              <a:rPr lang="vi-VN" altLang="en-US" sz="2800" dirty="0">
                <a:solidFill>
                  <a:schemeClr val="accent1"/>
                </a:solidFill>
                <a:latin typeface="UTM Neo Sans Intel" charset="0"/>
                <a:ea typeface="UTM Neo Sans Intel" charset="0"/>
                <a:cs typeface="UTM Neo Sans Intel" charset="0"/>
              </a:rPr>
              <a:t>hệ thống OCS Gateway </a:t>
            </a:r>
            <a:r>
              <a:rPr lang="en-US" altLang="en-US" sz="2800" dirty="0" err="1" smtClean="0">
                <a:solidFill>
                  <a:schemeClr val="accent1"/>
                </a:solidFill>
                <a:latin typeface="UTM Neo Sans Intel" charset="0"/>
                <a:ea typeface="UTM Neo Sans Intel" charset="0"/>
                <a:cs typeface="UTM Neo Sans Intel" charset="0"/>
              </a:rPr>
              <a:t>có</a:t>
            </a:r>
            <a:r>
              <a:rPr lang="en-US" altLang="en-US" sz="2800" dirty="0" smtClean="0">
                <a:solidFill>
                  <a:schemeClr val="accent1"/>
                </a:solidFill>
                <a:latin typeface="UTM Neo Sans Intel" charset="0"/>
                <a:ea typeface="UTM Neo Sans Intel" charset="0"/>
                <a:cs typeface="UTM Neo Sans Intel" charset="0"/>
              </a:rPr>
              <a:t> </a:t>
            </a:r>
            <a:r>
              <a:rPr lang="en-US" altLang="en-US" sz="2800" dirty="0" err="1" smtClean="0">
                <a:solidFill>
                  <a:schemeClr val="accent1"/>
                </a:solidFill>
                <a:latin typeface="UTM Neo Sans Intel" charset="0"/>
                <a:ea typeface="UTM Neo Sans Intel" charset="0"/>
                <a:cs typeface="UTM Neo Sans Intel" charset="0"/>
              </a:rPr>
              <a:t>nhiều</a:t>
            </a:r>
            <a:r>
              <a:rPr lang="en-US" altLang="en-US" sz="2800" dirty="0" smtClean="0">
                <a:solidFill>
                  <a:schemeClr val="accent1"/>
                </a:solidFill>
                <a:latin typeface="UTM Neo Sans Intel" charset="0"/>
                <a:ea typeface="UTM Neo Sans Intel" charset="0"/>
                <a:cs typeface="UTM Neo Sans Intel" charset="0"/>
              </a:rPr>
              <a:t> module, </a:t>
            </a:r>
            <a:r>
              <a:rPr lang="en-US" altLang="en-US" sz="2800" dirty="0" err="1" smtClean="0">
                <a:solidFill>
                  <a:schemeClr val="accent1"/>
                </a:solidFill>
                <a:latin typeface="UTM Neo Sans Intel" charset="0"/>
                <a:ea typeface="UTM Neo Sans Intel" charset="0"/>
                <a:cs typeface="UTM Neo Sans Intel" charset="0"/>
              </a:rPr>
              <a:t>nhiều</a:t>
            </a:r>
            <a:r>
              <a:rPr lang="en-US" altLang="en-US" sz="2800" dirty="0" smtClean="0">
                <a:solidFill>
                  <a:schemeClr val="accent1"/>
                </a:solidFill>
                <a:latin typeface="UTM Neo Sans Intel" charset="0"/>
                <a:ea typeface="UTM Neo Sans Intel" charset="0"/>
                <a:cs typeface="UTM Neo Sans Intel" charset="0"/>
              </a:rPr>
              <a:t> instance, </a:t>
            </a:r>
            <a:r>
              <a:rPr lang="en-US" altLang="en-US" sz="2800" dirty="0" err="1" smtClean="0">
                <a:solidFill>
                  <a:schemeClr val="accent1"/>
                </a:solidFill>
                <a:latin typeface="UTM Neo Sans Intel" charset="0"/>
                <a:ea typeface="UTM Neo Sans Intel" charset="0"/>
                <a:cs typeface="UTM Neo Sans Intel" charset="0"/>
              </a:rPr>
              <a:t>nhiều</a:t>
            </a:r>
            <a:r>
              <a:rPr lang="en-US" altLang="en-US" sz="2800" dirty="0" smtClean="0">
                <a:solidFill>
                  <a:schemeClr val="accent1"/>
                </a:solidFill>
                <a:latin typeface="UTM Neo Sans Intel" charset="0"/>
                <a:ea typeface="UTM Neo Sans Intel" charset="0"/>
                <a:cs typeface="UTM Neo Sans Intel" charset="0"/>
              </a:rPr>
              <a:t> </a:t>
            </a:r>
            <a:r>
              <a:rPr lang="en-US" altLang="en-US" sz="2800" dirty="0" err="1" smtClean="0">
                <a:solidFill>
                  <a:schemeClr val="accent1"/>
                </a:solidFill>
                <a:latin typeface="UTM Neo Sans Intel" charset="0"/>
                <a:ea typeface="UTM Neo Sans Intel" charset="0"/>
                <a:cs typeface="UTM Neo Sans Intel" charset="0"/>
              </a:rPr>
              <a:t>định</a:t>
            </a:r>
            <a:r>
              <a:rPr lang="en-US" altLang="en-US" sz="2800" dirty="0" smtClean="0">
                <a:solidFill>
                  <a:schemeClr val="accent1"/>
                </a:solidFill>
                <a:latin typeface="UTM Neo Sans Intel" charset="0"/>
                <a:ea typeface="UTM Neo Sans Intel" charset="0"/>
                <a:cs typeface="UTM Neo Sans Intel" charset="0"/>
              </a:rPr>
              <a:t> </a:t>
            </a:r>
            <a:r>
              <a:rPr lang="en-US" altLang="en-US" sz="2800" dirty="0" err="1" smtClean="0">
                <a:solidFill>
                  <a:schemeClr val="accent1"/>
                </a:solidFill>
                <a:latin typeface="UTM Neo Sans Intel" charset="0"/>
                <a:ea typeface="UTM Neo Sans Intel" charset="0"/>
                <a:cs typeface="UTM Neo Sans Intel" charset="0"/>
              </a:rPr>
              <a:t>dạng</a:t>
            </a:r>
            <a:r>
              <a:rPr lang="en-US" altLang="en-US" sz="2800" dirty="0" smtClean="0">
                <a:solidFill>
                  <a:schemeClr val="accent1"/>
                </a:solidFill>
                <a:latin typeface="UTM Neo Sans Intel" charset="0"/>
                <a:ea typeface="UTM Neo Sans Intel" charset="0"/>
                <a:cs typeface="UTM Neo Sans Intel" charset="0"/>
              </a:rPr>
              <a:t> log</a:t>
            </a:r>
            <a:r>
              <a:rPr lang="vi-VN" altLang="en-US" sz="2800" dirty="0" smtClean="0">
                <a:solidFill>
                  <a:schemeClr val="accent1"/>
                </a:solidFill>
                <a:latin typeface="UTM Neo Sans Intel" charset="0"/>
                <a:ea typeface="UTM Neo Sans Intel" charset="0"/>
                <a:cs typeface="UTM Neo Sans Intel" charset="0"/>
              </a:rPr>
              <a:t>.</a:t>
            </a:r>
            <a:endParaRPr lang="vi-VN" altLang="en-US" sz="2800" dirty="0">
              <a:solidFill>
                <a:schemeClr val="accent1"/>
              </a:solidFill>
              <a:latin typeface="UTM Neo Sans Intel" charset="0"/>
              <a:ea typeface="UTM Neo Sans Intel" charset="0"/>
              <a:cs typeface="UTM Neo Sans Intel" charset="0"/>
            </a:endParaRPr>
          </a:p>
          <a:p>
            <a:pPr marL="655955" lvl="1" indent="-342900" defTabSz="457200" eaLnBrk="1" fontAlgn="auto" hangingPunct="1">
              <a:spcBef>
                <a:spcPts val="0"/>
              </a:spcBef>
              <a:spcAft>
                <a:spcPts val="600"/>
              </a:spcAft>
              <a:buFont typeface="Arial" panose="020B0604020202090204" pitchFamily="34" charset="0"/>
              <a:buChar char="•"/>
              <a:defRPr/>
            </a:pPr>
            <a:r>
              <a:rPr lang="vi-VN" altLang="en-US" sz="2800" dirty="0">
                <a:solidFill>
                  <a:schemeClr val="accent1"/>
                </a:solidFill>
                <a:latin typeface="UTM Neo Sans Intel" charset="0"/>
                <a:ea typeface="UTM Neo Sans Intel" charset="0"/>
                <a:cs typeface="UTM Neo Sans Intel" charset="0"/>
              </a:rPr>
              <a:t>Trong tương lai hoàn toàn có thể sẽ phát sinh việc xuất hiện một định dạng file log mới</a:t>
            </a:r>
            <a:r>
              <a:rPr lang="vi-VN" altLang="en-US" sz="2800" dirty="0" smtClean="0">
                <a:solidFill>
                  <a:schemeClr val="accent1"/>
                </a:solidFill>
                <a:latin typeface="UTM Neo Sans Intel" charset="0"/>
                <a:ea typeface="UTM Neo Sans Intel" charset="0"/>
                <a:cs typeface="UTM Neo Sans Intel" charset="0"/>
              </a:rPr>
              <a:t>.</a:t>
            </a:r>
            <a:r>
              <a:rPr lang="en-US" altLang="en-US" sz="2800" dirty="0" smtClean="0">
                <a:solidFill>
                  <a:schemeClr val="accent1"/>
                </a:solidFill>
                <a:latin typeface="UTM Neo Sans Intel" charset="0"/>
                <a:ea typeface="UTM Neo Sans Intel" charset="0"/>
                <a:cs typeface="UTM Neo Sans Intel" charset="0"/>
              </a:rPr>
              <a:t> (CHANGE)</a:t>
            </a:r>
            <a:r>
              <a:rPr lang="vi-VN" altLang="en-US" sz="2800" dirty="0" smtClean="0">
                <a:solidFill>
                  <a:schemeClr val="accent1"/>
                </a:solidFill>
                <a:latin typeface="UTM Neo Sans Intel" charset="0"/>
                <a:ea typeface="UTM Neo Sans Intel" charset="0"/>
                <a:cs typeface="UTM Neo Sans Intel" charset="0"/>
              </a:rPr>
              <a:t> </a:t>
            </a:r>
            <a:endParaRPr lang="en-US" altLang="en-US" sz="2800" dirty="0" smtClean="0">
              <a:solidFill>
                <a:schemeClr val="accent1"/>
              </a:solidFill>
              <a:latin typeface="UTM Neo Sans Intel" charset="0"/>
              <a:ea typeface="UTM Neo Sans Intel" charset="0"/>
              <a:cs typeface="UTM Neo Sans Intel" charset="0"/>
            </a:endParaRPr>
          </a:p>
          <a:p>
            <a:pPr marL="655955" lvl="1" indent="-342900" defTabSz="457200" eaLnBrk="1" fontAlgn="auto" hangingPunct="1">
              <a:spcBef>
                <a:spcPts val="0"/>
              </a:spcBef>
              <a:spcAft>
                <a:spcPts val="600"/>
              </a:spcAft>
              <a:buFont typeface="Arial" panose="020B0604020202090204" pitchFamily="34" charset="0"/>
              <a:buChar char="•"/>
              <a:defRPr/>
            </a:pPr>
            <a:r>
              <a:rPr lang="vi-VN" altLang="en-US" sz="2800" dirty="0" smtClean="0">
                <a:solidFill>
                  <a:schemeClr val="accent1"/>
                </a:solidFill>
                <a:latin typeface="UTM Neo Sans Intel" charset="0"/>
                <a:ea typeface="UTM Neo Sans Intel" charset="0"/>
                <a:cs typeface="UTM Neo Sans Intel" charset="0"/>
              </a:rPr>
              <a:t>Công </a:t>
            </a:r>
            <a:r>
              <a:rPr lang="vi-VN" altLang="en-US" sz="2800" dirty="0">
                <a:solidFill>
                  <a:schemeClr val="accent1"/>
                </a:solidFill>
                <a:latin typeface="UTM Neo Sans Intel" charset="0"/>
                <a:ea typeface="UTM Neo Sans Intel" charset="0"/>
                <a:cs typeface="UTM Neo Sans Intel" charset="0"/>
              </a:rPr>
              <a:t>việc khi xử lý file log này phải hết sức đơn giản, tốn ít công sức nhất có thể, không được gây ra side-effect đến những phần đã có (đảm bảo tính đúng đắn của các phần đã có)</a:t>
            </a:r>
          </a:p>
          <a:p>
            <a:pPr marL="655955" lvl="1" indent="-342900" defTabSz="457200" eaLnBrk="1" fontAlgn="auto" hangingPunct="1">
              <a:spcBef>
                <a:spcPts val="0"/>
              </a:spcBef>
              <a:spcAft>
                <a:spcPts val="600"/>
              </a:spcAft>
              <a:buFont typeface="Arial" panose="020B0604020202090204" pitchFamily="34" charset="0"/>
              <a:buChar char="•"/>
              <a:defRPr/>
            </a:pPr>
            <a:endParaRPr lang="vi-VN" altLang="en-US" sz="2800" dirty="0">
              <a:solidFill>
                <a:schemeClr val="accent1"/>
              </a:solidFill>
              <a:latin typeface="UTM Neo Sans Intel" charset="0"/>
              <a:ea typeface="UTM Neo Sans Intel" charset="0"/>
              <a:cs typeface="UTM Neo Sans Intel" charset="0"/>
            </a:endParaRPr>
          </a:p>
        </p:txBody>
      </p:sp>
    </p:spTree>
    <p:extLst>
      <p:ext uri="{BB962C8B-B14F-4D97-AF65-F5344CB8AC3E}">
        <p14:creationId xmlns:p14="http://schemas.microsoft.com/office/powerpoint/2010/main" val="1966678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a:t>Methodologies</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2956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2" name="Rectangle 3"/>
          <p:cNvSpPr/>
          <p:nvPr/>
        </p:nvSpPr>
        <p:spPr>
          <a:xfrm>
            <a:off x="436729" y="818991"/>
            <a:ext cx="11259402" cy="5090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vi-VN" altLang="en-US" sz="3200" dirty="0">
                <a:solidFill>
                  <a:schemeClr val="accent1"/>
                </a:solidFill>
                <a:latin typeface="UTM Neo Sans Intel" charset="0"/>
                <a:ea typeface="UTM Neo Sans Intel" charset="0"/>
                <a:cs typeface="UTM Neo Sans Intel" charset="0"/>
              </a:rPr>
              <a:t>Hệ thống xử lý log cần phải đảm bảo được các tính chất sau (các tính chất trong </a:t>
            </a:r>
            <a:r>
              <a:rPr lang="vi-VN" altLang="en-US" sz="3200" dirty="0" smtClean="0">
                <a:solidFill>
                  <a:schemeClr val="accent1"/>
                </a:solidFill>
                <a:latin typeface="UTM Neo Sans Intel" charset="0"/>
                <a:ea typeface="UTM Neo Sans Intel" charset="0"/>
                <a:cs typeface="UTM Neo Sans Intel" charset="0"/>
              </a:rPr>
              <a:t>OOD</a:t>
            </a:r>
            <a:r>
              <a:rPr lang="en-US" altLang="en-US" sz="3200" dirty="0" smtClean="0">
                <a:solidFill>
                  <a:schemeClr val="accent1"/>
                </a:solidFill>
                <a:latin typeface="UTM Neo Sans Intel" charset="0"/>
                <a:ea typeface="UTM Neo Sans Intel" charset="0"/>
                <a:cs typeface="UTM Neo Sans Intel" charset="0"/>
              </a:rPr>
              <a:t> – </a:t>
            </a:r>
            <a:r>
              <a:rPr lang="en-US" altLang="en-US" sz="3200" dirty="0" err="1" smtClean="0">
                <a:solidFill>
                  <a:schemeClr val="accent1"/>
                </a:solidFill>
                <a:latin typeface="UTM Neo Sans Intel" charset="0"/>
                <a:ea typeface="UTM Neo Sans Intel" charset="0"/>
                <a:cs typeface="UTM Neo Sans Intel" charset="0"/>
              </a:rPr>
              <a:t>mức</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cao</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hơn</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của</a:t>
            </a:r>
            <a:r>
              <a:rPr lang="en-US" altLang="en-US" sz="3200" dirty="0" smtClean="0">
                <a:solidFill>
                  <a:schemeClr val="accent1"/>
                </a:solidFill>
                <a:latin typeface="UTM Neo Sans Intel" charset="0"/>
                <a:ea typeface="UTM Neo Sans Intel" charset="0"/>
                <a:cs typeface="UTM Neo Sans Intel" charset="0"/>
              </a:rPr>
              <a:t> OOP</a:t>
            </a:r>
            <a:r>
              <a:rPr lang="vi-VN" altLang="en-US" sz="3200" dirty="0" smtClean="0">
                <a:solidFill>
                  <a:schemeClr val="accent1"/>
                </a:solidFill>
                <a:latin typeface="UTM Neo Sans Intel" charset="0"/>
                <a:ea typeface="UTM Neo Sans Intel" charset="0"/>
                <a:cs typeface="UTM Neo Sans Intel" charset="0"/>
              </a:rPr>
              <a:t>):</a:t>
            </a:r>
            <a:endParaRPr lang="vi-VN" altLang="en-US" sz="3200" dirty="0">
              <a:solidFill>
                <a:schemeClr val="accent1"/>
              </a:solidFill>
              <a:latin typeface="UTM Neo Sans Intel" charset="0"/>
              <a:ea typeface="UTM Neo Sans Intel" charset="0"/>
              <a:cs typeface="UTM Neo Sans Intel" charset="0"/>
            </a:endParaRPr>
          </a:p>
          <a:p>
            <a:pPr marL="655955" lvl="1" indent="-342900" defTabSz="457200" eaLnBrk="1" fontAlgn="auto" hangingPunct="1">
              <a:spcBef>
                <a:spcPts val="0"/>
              </a:spcBef>
              <a:spcAft>
                <a:spcPts val="600"/>
              </a:spcAft>
              <a:buFont typeface="Arial" panose="020B0604020202090204" pitchFamily="34" charset="0"/>
              <a:buChar char="•"/>
              <a:defRPr/>
            </a:pPr>
            <a:r>
              <a:rPr lang="vi-VN" altLang="en-US" sz="3200" dirty="0" smtClean="0">
                <a:solidFill>
                  <a:schemeClr val="accent1"/>
                </a:solidFill>
                <a:latin typeface="UTM Neo Sans Intel" charset="0"/>
                <a:ea typeface="UTM Neo Sans Intel" charset="0"/>
                <a:cs typeface="UTM Neo Sans Intel" charset="0"/>
              </a:rPr>
              <a:t>Đóng </a:t>
            </a:r>
            <a:r>
              <a:rPr lang="vi-VN" altLang="en-US" sz="3200" dirty="0">
                <a:solidFill>
                  <a:schemeClr val="accent1"/>
                </a:solidFill>
                <a:latin typeface="UTM Neo Sans Intel" charset="0"/>
                <a:ea typeface="UTM Neo Sans Intel" charset="0"/>
                <a:cs typeface="UTM Neo Sans Intel" charset="0"/>
              </a:rPr>
              <a:t>gói được các phần sử dụng chung</a:t>
            </a:r>
          </a:p>
          <a:p>
            <a:pPr marL="655955" lvl="1" indent="-342900" defTabSz="457200" eaLnBrk="1" fontAlgn="auto" hangingPunct="1">
              <a:spcBef>
                <a:spcPts val="0"/>
              </a:spcBef>
              <a:spcAft>
                <a:spcPts val="600"/>
              </a:spcAft>
              <a:buFont typeface="Arial" panose="020B0604020202090204" pitchFamily="34" charset="0"/>
              <a:buChar char="•"/>
              <a:defRPr/>
            </a:pPr>
            <a:r>
              <a:rPr lang="vi-VN" altLang="en-US" sz="3200" dirty="0" smtClean="0">
                <a:solidFill>
                  <a:schemeClr val="accent1"/>
                </a:solidFill>
                <a:latin typeface="UTM Neo Sans Intel" charset="0"/>
                <a:ea typeface="UTM Neo Sans Intel" charset="0"/>
                <a:cs typeface="UTM Neo Sans Intel" charset="0"/>
              </a:rPr>
              <a:t>Tính </a:t>
            </a:r>
            <a:r>
              <a:rPr lang="vi-VN" altLang="en-US" sz="3200" dirty="0">
                <a:solidFill>
                  <a:schemeClr val="accent1"/>
                </a:solidFill>
                <a:latin typeface="UTM Neo Sans Intel" charset="0"/>
                <a:ea typeface="UTM Neo Sans Intel" charset="0"/>
                <a:cs typeface="UTM Neo Sans Intel" charset="0"/>
              </a:rPr>
              <a:t>đóng mở (không cho phép sửa đổi những phần đã có, welcome các phần mở rộng - ví dụ như bổ sung thêm 1 vài định dạng log file mới)</a:t>
            </a:r>
          </a:p>
          <a:p>
            <a:pPr marL="198755" indent="-342900" defTabSz="457200" eaLnBrk="1" fontAlgn="auto" hangingPunct="1">
              <a:spcBef>
                <a:spcPts val="0"/>
              </a:spcBef>
              <a:spcAft>
                <a:spcPts val="600"/>
              </a:spcAft>
              <a:buFont typeface="Arial" panose="020B0604020202090204" pitchFamily="34" charset="0"/>
              <a:buChar char="•"/>
              <a:defRPr/>
            </a:pPr>
            <a:endParaRPr lang="en-US" altLang="en-US" sz="3200" dirty="0" smtClean="0">
              <a:solidFill>
                <a:schemeClr val="accent1"/>
              </a:solidFill>
              <a:latin typeface="UTM Neo Sans Intel" charset="0"/>
              <a:ea typeface="UTM Neo Sans Intel" charset="0"/>
              <a:cs typeface="UTM Neo Sans Intel" charset="0"/>
            </a:endParaRPr>
          </a:p>
        </p:txBody>
      </p:sp>
    </p:spTree>
    <p:extLst>
      <p:ext uri="{BB962C8B-B14F-4D97-AF65-F5344CB8AC3E}">
        <p14:creationId xmlns:p14="http://schemas.microsoft.com/office/powerpoint/2010/main" val="23973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a:t>Methodologies</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2956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2" name="Rectangle 3"/>
          <p:cNvSpPr/>
          <p:nvPr/>
        </p:nvSpPr>
        <p:spPr>
          <a:xfrm>
            <a:off x="436729" y="818991"/>
            <a:ext cx="11259402" cy="5090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vi-VN" altLang="en-US" sz="3200" dirty="0">
                <a:solidFill>
                  <a:schemeClr val="accent1"/>
                </a:solidFill>
                <a:latin typeface="UTM Neo Sans Intel" charset="0"/>
                <a:ea typeface="UTM Neo Sans Intel" charset="0"/>
                <a:cs typeface="UTM Neo Sans Intel" charset="0"/>
              </a:rPr>
              <a:t>Tạo ra một loạt các class có vai trò gần như tương tự nhau, mỗi class xử lý 1 loại file log (áp dụng Strategy Pattern), để switch giữa các file log cần xử lý khi chương trình chạy runtime, sử dụng Simple Factory Method. </a:t>
            </a:r>
          </a:p>
          <a:p>
            <a:pPr marL="198755" indent="-342900" defTabSz="457200" eaLnBrk="1" fontAlgn="auto" hangingPunct="1">
              <a:spcBef>
                <a:spcPts val="0"/>
              </a:spcBef>
              <a:spcAft>
                <a:spcPts val="600"/>
              </a:spcAft>
              <a:buFont typeface="Arial" panose="020B0604020202090204" pitchFamily="34" charset="0"/>
              <a:buChar char="•"/>
              <a:defRPr/>
            </a:pPr>
            <a:r>
              <a:rPr lang="vi-VN" altLang="en-US" sz="3200" dirty="0">
                <a:solidFill>
                  <a:schemeClr val="accent1"/>
                </a:solidFill>
                <a:latin typeface="UTM Neo Sans Intel" charset="0"/>
                <a:ea typeface="UTM Neo Sans Intel" charset="0"/>
                <a:cs typeface="UTM Neo Sans Intel" charset="0"/>
              </a:rPr>
              <a:t>Như vậy, về mặt phương pháp ta sẽ sử dụng 2 pattern sau đây:</a:t>
            </a:r>
          </a:p>
          <a:p>
            <a:pPr marL="655955" lvl="1" indent="-342900" defTabSz="457200" eaLnBrk="1" fontAlgn="auto" hangingPunct="1">
              <a:spcBef>
                <a:spcPts val="0"/>
              </a:spcBef>
              <a:spcAft>
                <a:spcPts val="600"/>
              </a:spcAft>
              <a:buFont typeface="Arial" panose="020B0604020202090204" pitchFamily="34" charset="0"/>
              <a:buChar char="•"/>
              <a:defRPr/>
            </a:pPr>
            <a:r>
              <a:rPr lang="vi-VN" altLang="en-US" sz="3200" dirty="0" smtClean="0">
                <a:solidFill>
                  <a:schemeClr val="accent1"/>
                </a:solidFill>
                <a:latin typeface="UTM Neo Sans Intel" charset="0"/>
                <a:ea typeface="UTM Neo Sans Intel" charset="0"/>
                <a:cs typeface="UTM Neo Sans Intel" charset="0"/>
              </a:rPr>
              <a:t>Simple </a:t>
            </a:r>
            <a:r>
              <a:rPr lang="vi-VN" altLang="en-US" sz="3200" dirty="0">
                <a:solidFill>
                  <a:schemeClr val="accent1"/>
                </a:solidFill>
                <a:latin typeface="UTM Neo Sans Intel" charset="0"/>
                <a:ea typeface="UTM Neo Sans Intel" charset="0"/>
                <a:cs typeface="UTM Neo Sans Intel" charset="0"/>
              </a:rPr>
              <a:t>Factory Method (thực chất đây không phải là một Patterns, nó nằm trong nhóm Factory Pattern)</a:t>
            </a:r>
          </a:p>
          <a:p>
            <a:pPr marL="655955" lvl="1" indent="-342900" defTabSz="457200" eaLnBrk="1" fontAlgn="auto" hangingPunct="1">
              <a:spcBef>
                <a:spcPts val="0"/>
              </a:spcBef>
              <a:spcAft>
                <a:spcPts val="600"/>
              </a:spcAft>
              <a:buFont typeface="Arial" panose="020B0604020202090204" pitchFamily="34" charset="0"/>
              <a:buChar char="•"/>
              <a:defRPr/>
            </a:pPr>
            <a:r>
              <a:rPr lang="vi-VN" altLang="en-US" sz="3200" dirty="0" smtClean="0">
                <a:solidFill>
                  <a:schemeClr val="accent1"/>
                </a:solidFill>
                <a:latin typeface="UTM Neo Sans Intel" charset="0"/>
                <a:ea typeface="UTM Neo Sans Intel" charset="0"/>
                <a:cs typeface="UTM Neo Sans Intel" charset="0"/>
              </a:rPr>
              <a:t>Strategy </a:t>
            </a:r>
            <a:r>
              <a:rPr lang="vi-VN" altLang="en-US" sz="3200" dirty="0">
                <a:solidFill>
                  <a:schemeClr val="accent1"/>
                </a:solidFill>
                <a:latin typeface="UTM Neo Sans Intel" charset="0"/>
                <a:ea typeface="UTM Neo Sans Intel" charset="0"/>
                <a:cs typeface="UTM Neo Sans Intel" charset="0"/>
              </a:rPr>
              <a:t>Patterns</a:t>
            </a:r>
          </a:p>
          <a:p>
            <a:pPr marL="198755" indent="-342900" defTabSz="457200" eaLnBrk="1" fontAlgn="auto" hangingPunct="1">
              <a:spcBef>
                <a:spcPts val="0"/>
              </a:spcBef>
              <a:spcAft>
                <a:spcPts val="600"/>
              </a:spcAft>
              <a:buFont typeface="Arial" panose="020B0604020202090204" pitchFamily="34" charset="0"/>
              <a:buChar char="•"/>
              <a:defRPr/>
            </a:pPr>
            <a:endParaRPr lang="en-US" altLang="en-US" sz="3200" dirty="0" smtClean="0">
              <a:solidFill>
                <a:schemeClr val="accent1"/>
              </a:solidFill>
              <a:latin typeface="UTM Neo Sans Intel" charset="0"/>
              <a:ea typeface="UTM Neo Sans Intel" charset="0"/>
              <a:cs typeface="UTM Neo Sans Intel" charset="0"/>
            </a:endParaRPr>
          </a:p>
        </p:txBody>
      </p:sp>
    </p:spTree>
    <p:extLst>
      <p:ext uri="{BB962C8B-B14F-4D97-AF65-F5344CB8AC3E}">
        <p14:creationId xmlns:p14="http://schemas.microsoft.com/office/powerpoint/2010/main" val="2321567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smtClean="0">
                <a:ea typeface="Open Sans Semibold" pitchFamily="34" charset="0"/>
                <a:cs typeface="Open Sans Semibold" pitchFamily="34" charset="0"/>
              </a:rPr>
              <a:t>Solutions (1)</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92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5" name="Rectangle 3"/>
          <p:cNvSpPr/>
          <p:nvPr/>
        </p:nvSpPr>
        <p:spPr>
          <a:xfrm>
            <a:off x="375502" y="792199"/>
            <a:ext cx="5124545" cy="594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3200" dirty="0" err="1" smtClean="0">
                <a:solidFill>
                  <a:schemeClr val="accent1"/>
                </a:solidFill>
                <a:latin typeface="UTM Neo Sans Intel" charset="0"/>
                <a:ea typeface="UTM Neo Sans Intel" charset="0"/>
                <a:cs typeface="UTM Neo Sans Intel" charset="0"/>
              </a:rPr>
              <a:t>Luồng</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xử</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lý</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nghiệp</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vụ</a:t>
            </a:r>
            <a:r>
              <a:rPr lang="en-US" altLang="en-US" sz="3200" dirty="0" smtClean="0">
                <a:solidFill>
                  <a:schemeClr val="accent1"/>
                </a:solidFill>
                <a:latin typeface="UTM Neo Sans Intel" charset="0"/>
                <a:ea typeface="UTM Neo Sans Intel" charset="0"/>
                <a:cs typeface="UTM Neo Sans Intel" charset="0"/>
              </a:rPr>
              <a:t> Log</a:t>
            </a:r>
          </a:p>
        </p:txBody>
      </p:sp>
      <p:pic>
        <p:nvPicPr>
          <p:cNvPr id="6" name="image1.png"/>
          <p:cNvPicPr/>
          <p:nvPr/>
        </p:nvPicPr>
        <p:blipFill>
          <a:blip r:embed="rId3"/>
          <a:srcRect/>
          <a:stretch>
            <a:fillRect/>
          </a:stretch>
        </p:blipFill>
        <p:spPr>
          <a:xfrm>
            <a:off x="1900237" y="1386902"/>
            <a:ext cx="8130867" cy="4877420"/>
          </a:xfrm>
          <a:prstGeom prst="rect">
            <a:avLst/>
          </a:prstGeom>
          <a:ln w="12700">
            <a:solidFill>
              <a:srgbClr val="000000"/>
            </a:solidFill>
            <a:prstDash val="solid"/>
          </a:ln>
        </p:spPr>
      </p:pic>
    </p:spTree>
    <p:extLst>
      <p:ext uri="{BB962C8B-B14F-4D97-AF65-F5344CB8AC3E}">
        <p14:creationId xmlns:p14="http://schemas.microsoft.com/office/powerpoint/2010/main" val="3196022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dirty="0" smtClean="0">
                <a:ea typeface="Open Sans Semibold" pitchFamily="34" charset="0"/>
                <a:cs typeface="Open Sans Semibold" pitchFamily="34" charset="0"/>
              </a:rPr>
              <a:t>Solutions (2)</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92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5" name="Rectangle 3"/>
          <p:cNvSpPr/>
          <p:nvPr/>
        </p:nvSpPr>
        <p:spPr>
          <a:xfrm>
            <a:off x="375502" y="737607"/>
            <a:ext cx="5124545" cy="594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3200" dirty="0" err="1" smtClean="0">
                <a:solidFill>
                  <a:schemeClr val="accent1"/>
                </a:solidFill>
                <a:latin typeface="UTM Neo Sans Intel" charset="0"/>
                <a:ea typeface="UTM Neo Sans Intel" charset="0"/>
                <a:cs typeface="UTM Neo Sans Intel" charset="0"/>
              </a:rPr>
              <a:t>Sơ</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đồ</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thiết</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kế</a:t>
            </a:r>
            <a:r>
              <a:rPr lang="en-US" altLang="en-US" sz="3200" dirty="0" smtClean="0">
                <a:solidFill>
                  <a:schemeClr val="accent1"/>
                </a:solidFill>
                <a:latin typeface="UTM Neo Sans Intel" charset="0"/>
                <a:ea typeface="UTM Neo Sans Intel" charset="0"/>
                <a:cs typeface="UTM Neo Sans Intel" charset="0"/>
              </a:rPr>
              <a:t> </a:t>
            </a:r>
            <a:r>
              <a:rPr lang="en-US" altLang="en-US" sz="3200" dirty="0" err="1" smtClean="0">
                <a:solidFill>
                  <a:schemeClr val="accent1"/>
                </a:solidFill>
                <a:latin typeface="UTM Neo Sans Intel" charset="0"/>
                <a:ea typeface="UTM Neo Sans Intel" charset="0"/>
                <a:cs typeface="UTM Neo Sans Intel" charset="0"/>
              </a:rPr>
              <a:t>lớp</a:t>
            </a:r>
            <a:endParaRPr lang="en-US" altLang="en-US" sz="3200" dirty="0" smtClean="0">
              <a:solidFill>
                <a:schemeClr val="accent1"/>
              </a:solidFill>
              <a:latin typeface="UTM Neo Sans Intel" charset="0"/>
              <a:ea typeface="UTM Neo Sans Intel" charset="0"/>
              <a:cs typeface="UTM Neo Sans Intel" charset="0"/>
            </a:endParaRPr>
          </a:p>
        </p:txBody>
      </p:sp>
      <p:pic>
        <p:nvPicPr>
          <p:cNvPr id="8" name="image2.png"/>
          <p:cNvPicPr/>
          <p:nvPr/>
        </p:nvPicPr>
        <p:blipFill>
          <a:blip r:embed="rId3"/>
          <a:srcRect/>
          <a:stretch>
            <a:fillRect/>
          </a:stretch>
        </p:blipFill>
        <p:spPr>
          <a:xfrm>
            <a:off x="1585017" y="1332310"/>
            <a:ext cx="9316345" cy="4932012"/>
          </a:xfrm>
          <a:prstGeom prst="rect">
            <a:avLst/>
          </a:prstGeom>
          <a:ln w="12700">
            <a:solidFill>
              <a:srgbClr val="000000"/>
            </a:solidFill>
            <a:prstDash val="solid"/>
          </a:ln>
        </p:spPr>
      </p:pic>
    </p:spTree>
    <p:extLst>
      <p:ext uri="{BB962C8B-B14F-4D97-AF65-F5344CB8AC3E}">
        <p14:creationId xmlns:p14="http://schemas.microsoft.com/office/powerpoint/2010/main" val="2029516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pPr eaLnBrk="1" hangingPunct="1"/>
            <a:r>
              <a:rPr lang="en-US" dirty="0" smtClean="0">
                <a:solidFill>
                  <a:srgbClr val="417BB2"/>
                </a:solidFill>
                <a:latin typeface="UTM Neo Sans Intel" charset="0"/>
                <a:ea typeface="Open Sans Semibold" pitchFamily="34" charset="0"/>
                <a:cs typeface="Open Sans Semibold" pitchFamily="34" charset="0"/>
              </a:rPr>
              <a:t> </a:t>
            </a:r>
            <a:endParaRPr lang="vi-VN" dirty="0">
              <a:solidFill>
                <a:srgbClr val="417BB2"/>
              </a:solidFill>
              <a:latin typeface="UTM Neo Sans Intel" charset="0"/>
              <a:ea typeface="Open Sans Semibold" pitchFamily="34" charset="0"/>
              <a:cs typeface="Open Sans Semibold" pitchFamily="34" charset="0"/>
            </a:endParaRPr>
          </a:p>
        </p:txBody>
      </p:sp>
      <p:sp>
        <p:nvSpPr>
          <p:cNvPr id="46" name="TextBox 45"/>
          <p:cNvSpPr txBox="1"/>
          <p:nvPr/>
        </p:nvSpPr>
        <p:spPr>
          <a:xfrm>
            <a:off x="1061720" y="2373630"/>
            <a:ext cx="9738995" cy="1015663"/>
          </a:xfrm>
          <a:prstGeom prst="rect">
            <a:avLst/>
          </a:prstGeom>
          <a:solidFill>
            <a:srgbClr val="F4C242"/>
          </a:solidFill>
        </p:spPr>
        <p:txBody>
          <a:bodyPr wrap="square" rtlCol="0">
            <a:spAutoFit/>
          </a:bodyPr>
          <a:lstStyle/>
          <a:p>
            <a:pPr algn="ctr"/>
            <a:r>
              <a:rPr lang="en-US" altLang="en-US" sz="6000" b="1" smtClean="0">
                <a:solidFill>
                  <a:srgbClr val="207DB9"/>
                </a:solidFill>
                <a:latin typeface="UTM Neo Sans Intel" charset="0"/>
                <a:ea typeface="UTM Neo Sans Intel" charset="0"/>
                <a:cs typeface="UTM Neo Sans Intel" charset="0"/>
              </a:rPr>
              <a:t>Q&amp;A</a:t>
            </a:r>
            <a:endParaRPr lang="vi-VN" altLang="en-US" sz="6000" b="1" dirty="0" smtClean="0">
              <a:solidFill>
                <a:srgbClr val="207DB9"/>
              </a:solidFill>
              <a:latin typeface="UTM Neo Sans Intel" charset="0"/>
              <a:ea typeface="UTM Neo Sans Intel" charset="0"/>
              <a:cs typeface="UTM Neo Sans Intel" charset="0"/>
            </a:endParaRPr>
          </a:p>
        </p:txBody>
      </p:sp>
      <p:grpSp>
        <p:nvGrpSpPr>
          <p:cNvPr id="48" name="Group 47"/>
          <p:cNvGrpSpPr/>
          <p:nvPr/>
        </p:nvGrpSpPr>
        <p:grpSpPr>
          <a:xfrm>
            <a:off x="1061250" y="5415969"/>
            <a:ext cx="9738952" cy="587246"/>
            <a:chOff x="1925483" y="5033742"/>
            <a:chExt cx="9738952" cy="587246"/>
          </a:xfrm>
        </p:grpSpPr>
        <p:sp>
          <p:nvSpPr>
            <p:cNvPr id="49" name="Rectangle 48"/>
            <p:cNvSpPr/>
            <p:nvPr/>
          </p:nvSpPr>
          <p:spPr>
            <a:xfrm>
              <a:off x="7585315" y="5033742"/>
              <a:ext cx="587246" cy="587246"/>
            </a:xfrm>
            <a:prstGeom prst="rect">
              <a:avLst/>
            </a:prstGeom>
            <a:solidFill>
              <a:srgbClr val="207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283690" y="5033742"/>
              <a:ext cx="587246" cy="587246"/>
            </a:xfrm>
            <a:prstGeom prst="rect">
              <a:avLst/>
            </a:prstGeom>
            <a:solidFill>
              <a:srgbClr val="538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982065" y="5033742"/>
              <a:ext cx="587246" cy="587246"/>
            </a:xfrm>
            <a:prstGeom prst="rect">
              <a:avLst/>
            </a:prstGeom>
            <a:solidFill>
              <a:srgbClr val="73A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680440" y="5033742"/>
              <a:ext cx="587246" cy="5872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0378815" y="5033742"/>
              <a:ext cx="587246" cy="587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1077189" y="5033742"/>
              <a:ext cx="587246" cy="5872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869012" y="5033742"/>
              <a:ext cx="587246" cy="587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925483" y="5033742"/>
              <a:ext cx="4795423" cy="523220"/>
            </a:xfrm>
            <a:prstGeom prst="rect">
              <a:avLst/>
            </a:prstGeom>
            <a:solidFill>
              <a:srgbClr val="F4C242"/>
            </a:solidFill>
          </p:spPr>
          <p:txBody>
            <a:bodyPr wrap="square" rtlCol="0">
              <a:spAutoFit/>
            </a:bodyPr>
            <a:lstStyle/>
            <a:p>
              <a:pPr algn="ctr"/>
              <a:endParaRPr lang="en-US" sz="2800" b="1" dirty="0">
                <a:solidFill>
                  <a:srgbClr val="207DB9"/>
                </a:solidFill>
                <a:latin typeface="UTM Neo Sans Intel" charset="0"/>
                <a:ea typeface="UTM Neo Sans Intel" charset="0"/>
                <a:cs typeface="UTM Neo Sans Intel" charset="0"/>
              </a:endParaRPr>
            </a:p>
          </p:txBody>
        </p:sp>
      </p:grpSp>
    </p:spTree>
    <p:extLst>
      <p:ext uri="{BB962C8B-B14F-4D97-AF65-F5344CB8AC3E}">
        <p14:creationId xmlns:p14="http://schemas.microsoft.com/office/powerpoint/2010/main" val="3532291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714</Words>
  <Application>Microsoft Office PowerPoint</Application>
  <PresentationFormat>Widescreen</PresentationFormat>
  <Paragraphs>55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Open Sans Semibold</vt:lpstr>
      <vt:lpstr>UTM Neo Sans Intel</vt:lpstr>
      <vt:lpstr>Wingdings</vt:lpstr>
      <vt:lpstr>Office Theme</vt:lpstr>
      <vt:lpstr>Kết hợp sử dụng  Strategy Pattern và Simple Factory Method  trong Service xử lý Log dự án OCS Gateway</vt:lpstr>
      <vt:lpstr>Agenda</vt:lpstr>
      <vt:lpstr>Question 01</vt:lpstr>
      <vt:lpstr>Problems</vt:lpstr>
      <vt:lpstr>Methodologies</vt:lpstr>
      <vt:lpstr>Methodologies</vt:lpstr>
      <vt:lpstr>Solutions (1)</vt:lpstr>
      <vt:lpstr>Solutions (2)</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account</cp:lastModifiedBy>
  <cp:revision>357</cp:revision>
  <dcterms:created xsi:type="dcterms:W3CDTF">2020-10-07T15:36:56Z</dcterms:created>
  <dcterms:modified xsi:type="dcterms:W3CDTF">2022-02-11T10:01:14Z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