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99" r:id="rId5"/>
    <p:sldId id="264" r:id="rId6"/>
    <p:sldId id="269" r:id="rId7"/>
    <p:sldId id="325" r:id="rId8"/>
    <p:sldId id="322" r:id="rId9"/>
    <p:sldId id="329" r:id="rId10"/>
    <p:sldId id="291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92455" y="1407795"/>
            <a:ext cx="7647940" cy="2489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IR Models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Structuctred Browsing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Hypertext Model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6386830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Std RegNo.: 2021-CS-164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Introduction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Chosen Application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Content Hierarchy Design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Implementation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Result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1310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IR Models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3465195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Introduction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385" y="3558540"/>
            <a:ext cx="3644900" cy="1859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Structured Browsing Model is designed to organize and present content in a hierarchical structure, enhancing navigation and user experience.</a:t>
            </a:r>
            <a:endParaRPr lang="en-US" altLang="en-US" sz="14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1"/>
          <a:srcRect l="27194" t="7022" b="11410"/>
          <a:stretch>
            <a:fillRect/>
          </a:stretch>
        </p:blipFill>
        <p:spPr>
          <a:xfrm>
            <a:off x="5842635" y="1569085"/>
            <a:ext cx="4982845" cy="371919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805180"/>
            <a:ext cx="10515600" cy="1078865"/>
          </a:xfrm>
        </p:spPr>
        <p:txBody>
          <a:bodyPr/>
          <a:p>
            <a:r>
              <a:rPr lang="en-US"/>
              <a:t>Choosen Application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080260"/>
            <a:ext cx="10515600" cy="4097020"/>
          </a:xfrm>
        </p:spPr>
        <p:txBody>
          <a:bodyPr>
            <a:normAutofit fontScale="90000" lnSpcReduction="20000"/>
          </a:bodyPr>
          <a:p>
            <a:pPr lvl="0">
              <a:lnSpc>
                <a:spcPct val="110000"/>
              </a:lnSpc>
            </a:pPr>
            <a:r>
              <a:rPr lang="en-US" altLang="en-US" sz="2800" b="1">
                <a:sym typeface="+mn-ea"/>
              </a:rPr>
              <a:t>Applications</a:t>
            </a:r>
            <a:endParaRPr lang="en-US" altLang="en-US" sz="2800"/>
          </a:p>
          <a:p>
            <a:pPr lvl="1">
              <a:lnSpc>
                <a:spcPct val="110000"/>
              </a:lnSpc>
            </a:pPr>
            <a:r>
              <a:rPr lang="en-US" altLang="en-US"/>
              <a:t>An online platform where students and educators can browse and explore educational content across various subjects</a:t>
            </a:r>
            <a:r>
              <a:rPr lang="en-US" altLang="en-US" sz="2800">
                <a:sym typeface="+mn-ea"/>
              </a:rPr>
              <a:t>.</a:t>
            </a:r>
            <a:endParaRPr lang="en-US" altLang="en-US" sz="2800"/>
          </a:p>
          <a:p>
            <a:pPr>
              <a:lnSpc>
                <a:spcPct val="110000"/>
              </a:lnSpc>
            </a:pPr>
            <a:r>
              <a:rPr lang="en-US" b="1"/>
              <a:t>Key Concept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altLang="en-US"/>
              <a:t>Hierarchical navigation for subjects, topics, and subtopics.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Easy-to-use search functionality.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Hyperlinks for navigating related content.</a:t>
            </a:r>
            <a:endParaRPr lang="en-US" altLang="en-US"/>
          </a:p>
          <a:p>
            <a:pPr lvl="0">
              <a:lnSpc>
                <a:spcPct val="110000"/>
              </a:lnSpc>
            </a:pPr>
            <a:r>
              <a:rPr lang="en-US" altLang="en-US" b="1"/>
              <a:t>Example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Want to learn Physics? Click to explore topics like Mechanics or Thermodynamics!</a:t>
            </a:r>
            <a:endParaRPr lang="en-US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088" y="475991"/>
            <a:ext cx="1310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IR Models</a:t>
            </a: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 Hierarchy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en-US"/>
              <a:t>Content Structure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altLang="en-US"/>
              <a:t>Subjects (e.g., Mathematics, Science)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Topics (e.g., Algebra, Physics)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Subtopics (e.g., Linear Equations, Mechanics)</a:t>
            </a:r>
            <a:endParaRPr lang="en-US" altLang="en-US"/>
          </a:p>
          <a:p>
            <a:pPr lvl="0">
              <a:lnSpc>
                <a:spcPct val="110000"/>
              </a:lnSpc>
            </a:pPr>
            <a:r>
              <a:rPr lang="en-US" altLang="en-US"/>
              <a:t>Why Hierarchical Structure?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Organizes vast content into manageable categories.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Makes navigation intuitive and structured.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Reduces cognitive load for users by providing logical pathways.</a:t>
            </a:r>
            <a:endParaRPr lang="en-US" altLang="en-US"/>
          </a:p>
          <a:p>
            <a:pPr lvl="0">
              <a:lnSpc>
                <a:spcPct val="110000"/>
              </a:lnSpc>
            </a:pPr>
            <a:r>
              <a:rPr lang="en-US" altLang="en-US"/>
              <a:t>Science → Physics → Mechanics.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/>
              <a:t>Implementation</a:t>
            </a:r>
            <a:endParaRPr lang="en-US" spc="0"/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1972945" y="1795145"/>
            <a:ext cx="3168015" cy="376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altLang="en-US" sz="2000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Treeview Navigation</a:t>
            </a:r>
            <a:endParaRPr lang="en-US" altLang="en-US" sz="2000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948815" y="2361565"/>
            <a:ext cx="6985000" cy="1103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 collapsible menu to display subjects, topics, and subtopics.</a:t>
            </a:r>
            <a:endParaRPr lang="en-US" altLang="en-US" sz="16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Users can expand or collapse categories based on their interests.</a:t>
            </a:r>
            <a:endParaRPr lang="en-US" altLang="en-US" sz="16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1948815" y="3655695"/>
            <a:ext cx="1943735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altLang="en-US" sz="2000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Hyperlinks</a:t>
            </a:r>
            <a:endParaRPr lang="en-US" altLang="en-US" sz="2000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1991995" y="4164330"/>
            <a:ext cx="6630670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Links within content to navigate to related topics and subtopics.</a:t>
            </a:r>
            <a:endParaRPr lang="en-US" altLang="en-US" sz="16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8" name="任意多边形: 形状 4"/>
          <p:cNvSpPr/>
          <p:nvPr>
            <p:custDataLst>
              <p:tags r:id="rId6"/>
            </p:custDataLst>
          </p:nvPr>
        </p:nvSpPr>
        <p:spPr>
          <a:xfrm>
            <a:off x="1060182" y="1849378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任意多边形: 形状 32"/>
          <p:cNvSpPr/>
          <p:nvPr>
            <p:custDataLst>
              <p:tags r:id="rId7"/>
            </p:custDataLst>
          </p:nvPr>
        </p:nvSpPr>
        <p:spPr>
          <a:xfrm>
            <a:off x="1060182" y="3685088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Flow Diagram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9385" y="2141855"/>
            <a:ext cx="4251960" cy="3718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0450" y="1548765"/>
            <a:ext cx="10215880" cy="45192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Group 119"/>
          <p:cNvGrpSpPr/>
          <p:nvPr/>
        </p:nvGrpSpPr>
        <p:grpSpPr>
          <a:xfrm>
            <a:off x="4676970" y="4660338"/>
            <a:ext cx="260766" cy="269296"/>
            <a:chOff x="1227138" y="271463"/>
            <a:chExt cx="679450" cy="701675"/>
          </a:xfrm>
          <a:solidFill>
            <a:schemeClr val="accent1">
              <a:lumMod val="75000"/>
            </a:schemeClr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566863" y="584200"/>
              <a:ext cx="339725" cy="342900"/>
            </a:xfrm>
            <a:custGeom>
              <a:avLst/>
              <a:gdLst/>
              <a:ahLst/>
              <a:cxnLst>
                <a:cxn ang="0">
                  <a:pos x="89" y="73"/>
                </a:cxn>
                <a:cxn ang="0">
                  <a:pos x="69" y="52"/>
                </a:cxn>
                <a:cxn ang="0">
                  <a:pos x="62" y="13"/>
                </a:cxn>
                <a:cxn ang="0">
                  <a:pos x="13" y="13"/>
                </a:cxn>
                <a:cxn ang="0">
                  <a:pos x="13" y="63"/>
                </a:cxn>
                <a:cxn ang="0">
                  <a:pos x="52" y="70"/>
                </a:cxn>
                <a:cxn ang="0">
                  <a:pos x="72" y="90"/>
                </a:cxn>
                <a:cxn ang="0">
                  <a:pos x="89" y="73"/>
                </a:cxn>
                <a:cxn ang="0">
                  <a:pos x="54" y="54"/>
                </a:cxn>
                <a:cxn ang="0">
                  <a:pos x="22" y="54"/>
                </a:cxn>
                <a:cxn ang="0">
                  <a:pos x="22" y="22"/>
                </a:cxn>
                <a:cxn ang="0">
                  <a:pos x="54" y="22"/>
                </a:cxn>
                <a:cxn ang="0">
                  <a:pos x="54" y="54"/>
                </a:cxn>
                <a:cxn ang="0">
                  <a:pos x="54" y="54"/>
                </a:cxn>
                <a:cxn ang="0">
                  <a:pos x="54" y="54"/>
                </a:cxn>
              </a:cxnLst>
              <a:rect l="0" t="0" r="r" b="b"/>
              <a:pathLst>
                <a:path w="89" h="90">
                  <a:moveTo>
                    <a:pt x="89" y="73"/>
                  </a:moveTo>
                  <a:cubicBezTo>
                    <a:pt x="69" y="52"/>
                    <a:pt x="69" y="52"/>
                    <a:pt x="69" y="52"/>
                  </a:cubicBezTo>
                  <a:cubicBezTo>
                    <a:pt x="75" y="40"/>
                    <a:pt x="73" y="24"/>
                    <a:pt x="62" y="13"/>
                  </a:cubicBezTo>
                  <a:cubicBezTo>
                    <a:pt x="49" y="0"/>
                    <a:pt x="27" y="0"/>
                    <a:pt x="13" y="13"/>
                  </a:cubicBezTo>
                  <a:cubicBezTo>
                    <a:pt x="0" y="27"/>
                    <a:pt x="0" y="49"/>
                    <a:pt x="13" y="63"/>
                  </a:cubicBezTo>
                  <a:cubicBezTo>
                    <a:pt x="24" y="73"/>
                    <a:pt x="39" y="75"/>
                    <a:pt x="52" y="70"/>
                  </a:cubicBezTo>
                  <a:cubicBezTo>
                    <a:pt x="72" y="90"/>
                    <a:pt x="72" y="90"/>
                    <a:pt x="72" y="90"/>
                  </a:cubicBezTo>
                  <a:lnTo>
                    <a:pt x="89" y="73"/>
                  </a:lnTo>
                  <a:close/>
                  <a:moveTo>
                    <a:pt x="54" y="54"/>
                  </a:moveTo>
                  <a:cubicBezTo>
                    <a:pt x="45" y="63"/>
                    <a:pt x="31" y="63"/>
                    <a:pt x="22" y="54"/>
                  </a:cubicBezTo>
                  <a:cubicBezTo>
                    <a:pt x="13" y="45"/>
                    <a:pt x="13" y="31"/>
                    <a:pt x="22" y="22"/>
                  </a:cubicBezTo>
                  <a:cubicBezTo>
                    <a:pt x="31" y="13"/>
                    <a:pt x="45" y="13"/>
                    <a:pt x="54" y="22"/>
                  </a:cubicBezTo>
                  <a:cubicBezTo>
                    <a:pt x="62" y="31"/>
                    <a:pt x="62" y="45"/>
                    <a:pt x="54" y="54"/>
                  </a:cubicBezTo>
                  <a:close/>
                  <a:moveTo>
                    <a:pt x="54" y="54"/>
                  </a:moveTo>
                  <a:cubicBezTo>
                    <a:pt x="54" y="54"/>
                    <a:pt x="54" y="54"/>
                    <a:pt x="54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227138" y="271463"/>
              <a:ext cx="565150" cy="701675"/>
            </a:xfrm>
            <a:custGeom>
              <a:avLst/>
              <a:gdLst/>
              <a:ahLst/>
              <a:cxnLst>
                <a:cxn ang="0">
                  <a:pos x="127" y="161"/>
                </a:cxn>
                <a:cxn ang="0">
                  <a:pos x="101" y="152"/>
                </a:cxn>
                <a:cxn ang="0">
                  <a:pos x="25" y="152"/>
                </a:cxn>
                <a:cxn ang="0">
                  <a:pos x="25" y="139"/>
                </a:cxn>
                <a:cxn ang="0">
                  <a:pos x="91" y="139"/>
                </a:cxn>
                <a:cxn ang="0">
                  <a:pos x="86" y="126"/>
                </a:cxn>
                <a:cxn ang="0">
                  <a:pos x="25" y="126"/>
                </a:cxn>
                <a:cxn ang="0">
                  <a:pos x="25" y="113"/>
                </a:cxn>
                <a:cxn ang="0">
                  <a:pos x="86" y="113"/>
                </a:cxn>
                <a:cxn ang="0">
                  <a:pos x="91" y="99"/>
                </a:cxn>
                <a:cxn ang="0">
                  <a:pos x="25" y="99"/>
                </a:cxn>
                <a:cxn ang="0">
                  <a:pos x="25" y="87"/>
                </a:cxn>
                <a:cxn ang="0">
                  <a:pos x="102" y="87"/>
                </a:cxn>
                <a:cxn ang="0">
                  <a:pos x="127" y="79"/>
                </a:cxn>
                <a:cxn ang="0">
                  <a:pos x="148" y="85"/>
                </a:cxn>
                <a:cxn ang="0">
                  <a:pos x="148" y="0"/>
                </a:cxn>
                <a:cxn ang="0">
                  <a:pos x="53" y="0"/>
                </a:cxn>
                <a:cxn ang="0">
                  <a:pos x="53" y="56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48" y="184"/>
                </a:cxn>
                <a:cxn ang="0">
                  <a:pos x="148" y="168"/>
                </a:cxn>
                <a:cxn ang="0">
                  <a:pos x="140" y="159"/>
                </a:cxn>
                <a:cxn ang="0">
                  <a:pos x="127" y="161"/>
                </a:cxn>
                <a:cxn ang="0">
                  <a:pos x="127" y="161"/>
                </a:cxn>
                <a:cxn ang="0">
                  <a:pos x="127" y="161"/>
                </a:cxn>
              </a:cxnLst>
              <a:rect l="0" t="0" r="r" b="b"/>
              <a:pathLst>
                <a:path w="148" h="184">
                  <a:moveTo>
                    <a:pt x="127" y="161"/>
                  </a:moveTo>
                  <a:cubicBezTo>
                    <a:pt x="117" y="161"/>
                    <a:pt x="108" y="158"/>
                    <a:pt x="101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8" y="135"/>
                    <a:pt x="87" y="130"/>
                    <a:pt x="86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08"/>
                    <a:pt x="89" y="104"/>
                    <a:pt x="91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9" y="82"/>
                    <a:pt x="118" y="79"/>
                    <a:pt x="127" y="79"/>
                  </a:cubicBezTo>
                  <a:cubicBezTo>
                    <a:pt x="135" y="79"/>
                    <a:pt x="142" y="81"/>
                    <a:pt x="148" y="8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6" y="160"/>
                    <a:pt x="131" y="161"/>
                    <a:pt x="127" y="161"/>
                  </a:cubicBezTo>
                  <a:close/>
                  <a:moveTo>
                    <a:pt x="127" y="161"/>
                  </a:moveTo>
                  <a:cubicBezTo>
                    <a:pt x="127" y="161"/>
                    <a:pt x="127" y="161"/>
                    <a:pt x="127" y="16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close/>
                  <a:moveTo>
                    <a:pt x="89" y="0"/>
                  </a:moveTo>
                  <a:lnTo>
                    <a:pt x="8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moveTo>
                    <a:pt x="89" y="0"/>
                  </a:moveTo>
                  <a:lnTo>
                    <a:pt x="89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PA_矩形 75"/>
          <p:cNvSpPr/>
          <p:nvPr>
            <p:custDataLst>
              <p:tags r:id="rId1"/>
            </p:custDataLst>
          </p:nvPr>
        </p:nvSpPr>
        <p:spPr>
          <a:xfrm>
            <a:off x="1144270" y="1725930"/>
            <a:ext cx="9744710" cy="373697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Improved User Navigation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+mn-ea"/>
              </a:rPr>
              <a:t>Users could easily browse through subjects, topics, and subtopics without feeling overwhelmed.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Enhanced Learning Experience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Quick access to related content through hyperlinks and search functionality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Positive User Feedback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Users found</a:t>
            </a:r>
            <a:r>
              <a:rPr lang="en-US" altLang="en-US" sz="14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the platform easy to navigate and appreciated the structured approach to content organization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Example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Students explored Mechanics in 3 clicks, saving time compared to textbooks.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Science → Physics → Mechanics.</a:t>
            </a:r>
            <a:endParaRPr lang="en-US" altLang="en-US" sz="14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en-US" sz="14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6088" y="475991"/>
            <a:ext cx="1310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IR Models</a:t>
            </a: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2056130" y="499745"/>
            <a:ext cx="8185150" cy="887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400">
                <a:sym typeface="+mn-ea"/>
              </a:rPr>
              <a:t>Result</a:t>
            </a:r>
            <a:endParaRPr lang="en-US" sz="4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</a:rPr>
              <a:t>Thank You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6173470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Std RegNo.: 2021-CS-164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38415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415_1*a*1"/>
  <p:tag name="KSO_WM_TEMPLATE_CATEGORY" val="custom"/>
  <p:tag name="KSO_WM_TEMPLATE_INDEX" val="20238415"/>
  <p:tag name="KSO_WM_UNIT_LAYERLEVEL" val="1"/>
  <p:tag name="KSO_WM_TAG_VERSION" val="3.0"/>
  <p:tag name="KSO_WM_BEAUTIFY_FLAG" val="#wm#"/>
  <p:tag name="KSO_WM_UNIT_VALUE" val="29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461_1*l_h_a*1_1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4461_1*l_h_f*1_1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4461_1*l_h_a*1_2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4461_1*l_h_f*1_2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4461_1*l_h_i*1_1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34461_1*l_h_i*1_2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5"/>
  <p:tag name="KSO_WM_UNIT_TEXT_FILL_FORE_SCHEMECOLOR_INDEX" val="1"/>
  <p:tag name="KSO_WM_UNIT_TEXT_FILL_TYPE" val="1"/>
  <p:tag name="KSO_WM_UNIT_PRESET_TEXT" val="02"/>
  <p:tag name="KSO_WM_UNIT_USESOURCEFORMAT_APPLY" val="1"/>
</p:tagLst>
</file>

<file path=ppt/tags/tag9.xml><?xml version="1.0" encoding="utf-8"?>
<p:tagLst xmlns:p="http://schemas.openxmlformats.org/presentationml/2006/main">
  <p:tag name="KSO_WM_SLIDE_ID" val="custom20238415_1"/>
  <p:tag name="KSO_WM_TEMPLATE_SUBCATEGORY" val="0"/>
  <p:tag name="KSO_WM_TEMPLATE_MASTER_TYPE" val="0"/>
  <p:tag name="KSO_WM_TEMPLATE_COLOR_TYPE" val="0"/>
  <p:tag name="KSO_WM_SLIDE_ITEM_CNT" val="6"/>
  <p:tag name="KSO_WM_SLIDE_INDEX" val="1"/>
  <p:tag name="KSO_WM_TAG_VERSION" val="3.0"/>
  <p:tag name="KSO_WM_BEAUTIFY_FLAG" val="#wm#"/>
  <p:tag name="KSO_WM_TEMPLATE_CATEGORY" val="custom"/>
  <p:tag name="KSO_WM_TEMPLATE_INDEX" val="20238415"/>
  <p:tag name="KSO_WM_SLIDE_TYPE" val="text"/>
  <p:tag name="KSO_WM_SLIDE_SUBTYPE" val="picTxt"/>
  <p:tag name="KSO_WM_SLIDE_SIZE" val="831.8*321.235"/>
  <p:tag name="KSO_WM_SLIDE_POSITION" val="64.1*142.66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Presentation</Application>
  <PresentationFormat>宽屏</PresentationFormat>
  <Paragraphs>82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等线</vt:lpstr>
      <vt:lpstr>Microsoft YaHei</vt:lpstr>
      <vt:lpstr>Century Gothic</vt:lpstr>
      <vt:lpstr>黑体</vt:lpstr>
      <vt:lpstr>Microsoft YaHei Light</vt:lpstr>
      <vt:lpstr>Montserrat</vt:lpstr>
      <vt:lpstr>Segoe Print</vt:lpstr>
      <vt:lpstr>冬青黑体简体中文 W3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Choosen Application</vt:lpstr>
      <vt:lpstr>Content Hierarchy Design</vt:lpstr>
      <vt:lpstr>Implementation</vt:lpstr>
      <vt:lpstr>Data Flow Diagram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WPS_1733152084</cp:lastModifiedBy>
  <cp:revision>45</cp:revision>
  <dcterms:created xsi:type="dcterms:W3CDTF">2018-09-12T16:22:00Z</dcterms:created>
  <dcterms:modified xsi:type="dcterms:W3CDTF">2024-12-16T09:37:52Z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1033-12.2.0.19307</vt:lpwstr>
  </property>
  <property fmtid="{D5CDD505-2E9C-101B-9397-08002B2CF9AE}" pid="3" name="ICV">
    <vt:lpwstr>7413D1DE02854DA583B4895BE5F5F4FB_11</vt:lpwstr>
  </property>
</Properties>
</file>