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7" r:id="rId3"/>
    <p:sldId id="299" r:id="rId5"/>
    <p:sldId id="264" r:id="rId6"/>
    <p:sldId id="269" r:id="rId7"/>
    <p:sldId id="318" r:id="rId8"/>
    <p:sldId id="325" r:id="rId9"/>
    <p:sldId id="322" r:id="rId10"/>
    <p:sldId id="333" r:id="rId11"/>
    <p:sldId id="326" r:id="rId12"/>
    <p:sldId id="330" r:id="rId13"/>
    <p:sldId id="291" r:id="rId14"/>
    <p:sldId id="30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0A9"/>
    <a:srgbClr val="16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ED54-37BF-4A37-8AE3-4DA4C6C196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A792-08B3-4A15-9729-343F8E6FD0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image" Target="../media/image4.jpeg"/><Relationship Id="rId4" Type="http://schemas.openxmlformats.org/officeDocument/2006/relationships/tags" Target="../tags/tag4.xml"/><Relationship Id="rId3" Type="http://schemas.openxmlformats.org/officeDocument/2006/relationships/image" Target="../media/image3.jpeg"/><Relationship Id="rId2" Type="http://schemas.openxmlformats.org/officeDocument/2006/relationships/tags" Target="../tags/tag3.xml"/><Relationship Id="rId19" Type="http://schemas.openxmlformats.org/officeDocument/2006/relationships/notesSlide" Target="../notesSlides/notesSlide3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15.xml"/><Relationship Id="rId16" Type="http://schemas.openxmlformats.org/officeDocument/2006/relationships/image" Target="../media/image5.jpeg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9" Type="http://schemas.openxmlformats.org/officeDocument/2006/relationships/slideLayout" Target="../slideLayouts/slideLayout6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92455" y="1457325"/>
            <a:ext cx="9634220" cy="2440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Set-Theoretic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Model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Generalized Vector 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Model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582930" y="4269740"/>
            <a:ext cx="6386830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Std RegNo.: 2021-CS-164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Flow Diagram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2105" y="1856105"/>
            <a:ext cx="644652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6760" y="1712595"/>
            <a:ext cx="10454640" cy="3982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" name="Group 119"/>
          <p:cNvGrpSpPr/>
          <p:nvPr/>
        </p:nvGrpSpPr>
        <p:grpSpPr>
          <a:xfrm>
            <a:off x="4676970" y="4660338"/>
            <a:ext cx="260766" cy="269296"/>
            <a:chOff x="1227138" y="271463"/>
            <a:chExt cx="679450" cy="701675"/>
          </a:xfrm>
          <a:solidFill>
            <a:schemeClr val="accent1">
              <a:lumMod val="75000"/>
            </a:schemeClr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566863" y="584200"/>
              <a:ext cx="339725" cy="342900"/>
            </a:xfrm>
            <a:custGeom>
              <a:avLst/>
              <a:gdLst/>
              <a:ahLst/>
              <a:cxnLst>
                <a:cxn ang="0">
                  <a:pos x="89" y="73"/>
                </a:cxn>
                <a:cxn ang="0">
                  <a:pos x="69" y="52"/>
                </a:cxn>
                <a:cxn ang="0">
                  <a:pos x="62" y="13"/>
                </a:cxn>
                <a:cxn ang="0">
                  <a:pos x="13" y="13"/>
                </a:cxn>
                <a:cxn ang="0">
                  <a:pos x="13" y="63"/>
                </a:cxn>
                <a:cxn ang="0">
                  <a:pos x="52" y="70"/>
                </a:cxn>
                <a:cxn ang="0">
                  <a:pos x="72" y="90"/>
                </a:cxn>
                <a:cxn ang="0">
                  <a:pos x="89" y="73"/>
                </a:cxn>
                <a:cxn ang="0">
                  <a:pos x="54" y="54"/>
                </a:cxn>
                <a:cxn ang="0">
                  <a:pos x="22" y="54"/>
                </a:cxn>
                <a:cxn ang="0">
                  <a:pos x="22" y="22"/>
                </a:cxn>
                <a:cxn ang="0">
                  <a:pos x="54" y="22"/>
                </a:cxn>
                <a:cxn ang="0">
                  <a:pos x="54" y="54"/>
                </a:cxn>
                <a:cxn ang="0">
                  <a:pos x="54" y="54"/>
                </a:cxn>
                <a:cxn ang="0">
                  <a:pos x="54" y="54"/>
                </a:cxn>
              </a:cxnLst>
              <a:rect l="0" t="0" r="r" b="b"/>
              <a:pathLst>
                <a:path w="89" h="90">
                  <a:moveTo>
                    <a:pt x="89" y="73"/>
                  </a:moveTo>
                  <a:cubicBezTo>
                    <a:pt x="69" y="52"/>
                    <a:pt x="69" y="52"/>
                    <a:pt x="69" y="52"/>
                  </a:cubicBezTo>
                  <a:cubicBezTo>
                    <a:pt x="75" y="40"/>
                    <a:pt x="73" y="24"/>
                    <a:pt x="62" y="13"/>
                  </a:cubicBezTo>
                  <a:cubicBezTo>
                    <a:pt x="49" y="0"/>
                    <a:pt x="27" y="0"/>
                    <a:pt x="13" y="13"/>
                  </a:cubicBezTo>
                  <a:cubicBezTo>
                    <a:pt x="0" y="27"/>
                    <a:pt x="0" y="49"/>
                    <a:pt x="13" y="63"/>
                  </a:cubicBezTo>
                  <a:cubicBezTo>
                    <a:pt x="24" y="73"/>
                    <a:pt x="39" y="75"/>
                    <a:pt x="52" y="70"/>
                  </a:cubicBezTo>
                  <a:cubicBezTo>
                    <a:pt x="72" y="90"/>
                    <a:pt x="72" y="90"/>
                    <a:pt x="72" y="90"/>
                  </a:cubicBezTo>
                  <a:lnTo>
                    <a:pt x="89" y="73"/>
                  </a:lnTo>
                  <a:close/>
                  <a:moveTo>
                    <a:pt x="54" y="54"/>
                  </a:moveTo>
                  <a:cubicBezTo>
                    <a:pt x="45" y="63"/>
                    <a:pt x="31" y="63"/>
                    <a:pt x="22" y="54"/>
                  </a:cubicBezTo>
                  <a:cubicBezTo>
                    <a:pt x="13" y="45"/>
                    <a:pt x="13" y="31"/>
                    <a:pt x="22" y="22"/>
                  </a:cubicBezTo>
                  <a:cubicBezTo>
                    <a:pt x="31" y="13"/>
                    <a:pt x="45" y="13"/>
                    <a:pt x="54" y="22"/>
                  </a:cubicBezTo>
                  <a:cubicBezTo>
                    <a:pt x="62" y="31"/>
                    <a:pt x="62" y="45"/>
                    <a:pt x="54" y="54"/>
                  </a:cubicBezTo>
                  <a:close/>
                  <a:moveTo>
                    <a:pt x="54" y="54"/>
                  </a:moveTo>
                  <a:cubicBezTo>
                    <a:pt x="54" y="54"/>
                    <a:pt x="54" y="54"/>
                    <a:pt x="54" y="5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227138" y="271463"/>
              <a:ext cx="565150" cy="701675"/>
            </a:xfrm>
            <a:custGeom>
              <a:avLst/>
              <a:gdLst/>
              <a:ahLst/>
              <a:cxnLst>
                <a:cxn ang="0">
                  <a:pos x="127" y="161"/>
                </a:cxn>
                <a:cxn ang="0">
                  <a:pos x="101" y="152"/>
                </a:cxn>
                <a:cxn ang="0">
                  <a:pos x="25" y="152"/>
                </a:cxn>
                <a:cxn ang="0">
                  <a:pos x="25" y="139"/>
                </a:cxn>
                <a:cxn ang="0">
                  <a:pos x="91" y="139"/>
                </a:cxn>
                <a:cxn ang="0">
                  <a:pos x="86" y="126"/>
                </a:cxn>
                <a:cxn ang="0">
                  <a:pos x="25" y="126"/>
                </a:cxn>
                <a:cxn ang="0">
                  <a:pos x="25" y="113"/>
                </a:cxn>
                <a:cxn ang="0">
                  <a:pos x="86" y="113"/>
                </a:cxn>
                <a:cxn ang="0">
                  <a:pos x="91" y="99"/>
                </a:cxn>
                <a:cxn ang="0">
                  <a:pos x="25" y="99"/>
                </a:cxn>
                <a:cxn ang="0">
                  <a:pos x="25" y="87"/>
                </a:cxn>
                <a:cxn ang="0">
                  <a:pos x="102" y="87"/>
                </a:cxn>
                <a:cxn ang="0">
                  <a:pos x="127" y="79"/>
                </a:cxn>
                <a:cxn ang="0">
                  <a:pos x="148" y="85"/>
                </a:cxn>
                <a:cxn ang="0">
                  <a:pos x="148" y="0"/>
                </a:cxn>
                <a:cxn ang="0">
                  <a:pos x="53" y="0"/>
                </a:cxn>
                <a:cxn ang="0">
                  <a:pos x="53" y="56"/>
                </a:cxn>
                <a:cxn ang="0">
                  <a:pos x="0" y="56"/>
                </a:cxn>
                <a:cxn ang="0">
                  <a:pos x="0" y="184"/>
                </a:cxn>
                <a:cxn ang="0">
                  <a:pos x="148" y="184"/>
                </a:cxn>
                <a:cxn ang="0">
                  <a:pos x="148" y="168"/>
                </a:cxn>
                <a:cxn ang="0">
                  <a:pos x="140" y="159"/>
                </a:cxn>
                <a:cxn ang="0">
                  <a:pos x="127" y="161"/>
                </a:cxn>
                <a:cxn ang="0">
                  <a:pos x="127" y="161"/>
                </a:cxn>
                <a:cxn ang="0">
                  <a:pos x="127" y="161"/>
                </a:cxn>
              </a:cxnLst>
              <a:rect l="0" t="0" r="r" b="b"/>
              <a:pathLst>
                <a:path w="148" h="184">
                  <a:moveTo>
                    <a:pt x="127" y="161"/>
                  </a:moveTo>
                  <a:cubicBezTo>
                    <a:pt x="117" y="161"/>
                    <a:pt x="108" y="158"/>
                    <a:pt x="101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88" y="135"/>
                    <a:pt x="87" y="130"/>
                    <a:pt x="86" y="126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08"/>
                    <a:pt x="89" y="104"/>
                    <a:pt x="91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9" y="82"/>
                    <a:pt x="118" y="79"/>
                    <a:pt x="127" y="79"/>
                  </a:cubicBezTo>
                  <a:cubicBezTo>
                    <a:pt x="135" y="79"/>
                    <a:pt x="142" y="81"/>
                    <a:pt x="148" y="8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48" y="184"/>
                    <a:pt x="148" y="184"/>
                    <a:pt x="148" y="184"/>
                  </a:cubicBezTo>
                  <a:cubicBezTo>
                    <a:pt x="148" y="168"/>
                    <a:pt x="148" y="168"/>
                    <a:pt x="148" y="168"/>
                  </a:cubicBezTo>
                  <a:cubicBezTo>
                    <a:pt x="140" y="159"/>
                    <a:pt x="140" y="159"/>
                    <a:pt x="140" y="159"/>
                  </a:cubicBezTo>
                  <a:cubicBezTo>
                    <a:pt x="136" y="160"/>
                    <a:pt x="131" y="161"/>
                    <a:pt x="127" y="161"/>
                  </a:cubicBezTo>
                  <a:close/>
                  <a:moveTo>
                    <a:pt x="127" y="161"/>
                  </a:moveTo>
                  <a:cubicBezTo>
                    <a:pt x="127" y="161"/>
                    <a:pt x="127" y="161"/>
                    <a:pt x="127" y="16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1246188" y="293688"/>
              <a:ext cx="141288" cy="14446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91"/>
                </a:cxn>
                <a:cxn ang="0">
                  <a:pos x="89" y="9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89" h="91">
                  <a:moveTo>
                    <a:pt x="89" y="0"/>
                  </a:moveTo>
                  <a:lnTo>
                    <a:pt x="0" y="91"/>
                  </a:lnTo>
                  <a:lnTo>
                    <a:pt x="89" y="91"/>
                  </a:lnTo>
                  <a:lnTo>
                    <a:pt x="89" y="0"/>
                  </a:lnTo>
                  <a:close/>
                  <a:moveTo>
                    <a:pt x="89" y="0"/>
                  </a:moveTo>
                  <a:lnTo>
                    <a:pt x="8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246188" y="293688"/>
              <a:ext cx="141288" cy="14446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91"/>
                </a:cxn>
                <a:cxn ang="0">
                  <a:pos x="89" y="9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89" h="91">
                  <a:moveTo>
                    <a:pt x="89" y="0"/>
                  </a:moveTo>
                  <a:lnTo>
                    <a:pt x="0" y="91"/>
                  </a:lnTo>
                  <a:lnTo>
                    <a:pt x="89" y="91"/>
                  </a:lnTo>
                  <a:lnTo>
                    <a:pt x="89" y="0"/>
                  </a:lnTo>
                  <a:moveTo>
                    <a:pt x="89" y="0"/>
                  </a:moveTo>
                  <a:lnTo>
                    <a:pt x="89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9" name="PA_矩形 75"/>
          <p:cNvSpPr/>
          <p:nvPr>
            <p:custDataLst>
              <p:tags r:id="rId1"/>
            </p:custDataLst>
          </p:nvPr>
        </p:nvSpPr>
        <p:spPr>
          <a:xfrm>
            <a:off x="965835" y="1938020"/>
            <a:ext cx="9825990" cy="347662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Achievements</a:t>
            </a:r>
            <a:endParaRPr lang="en-US" altLang="en-US" sz="16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16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Accurate retrieval of documents by name, regardless of file extension.</a:t>
            </a:r>
            <a:endParaRPr lang="en-US" altLang="en-US" sz="16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16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Effective ranking of documents based on keyword queries using cosine similarity.</a:t>
            </a:r>
            <a:endParaRPr lang="en-US" altLang="en-US" sz="16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16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Robust handling of multiple documents with efficient indexing and query processing.</a:t>
            </a:r>
            <a:endParaRPr lang="en-US" altLang="en-US" sz="16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Name Searching</a:t>
            </a:r>
            <a:endParaRPr lang="en-US" altLang="zh-CN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en-US" sz="16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+mn-ea"/>
              </a:rPr>
              <a:t>High Precision and relevance in retrieva; results.</a:t>
            </a:r>
            <a:endParaRPr lang="en-US" altLang="en-US" sz="16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Example:</a:t>
            </a:r>
            <a:endParaRPr lang="en-US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"Searching 'Dogs' retrieves:</a:t>
            </a:r>
            <a:endParaRPr lang="en-US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Document A: 0.85, Document B: 0.60.</a:t>
            </a:r>
            <a:endParaRPr lang="en-US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 ensures Document A is ranked higher as it is more relevant."</a:t>
            </a:r>
            <a:endParaRPr lang="en-US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en-US" sz="16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46088" y="475991"/>
            <a:ext cx="3153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Generalized Vector Model</a:t>
            </a:r>
            <a:endParaRPr lang="zh-CN" altLang="en-US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2056130" y="499745"/>
            <a:ext cx="8185150" cy="887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400">
                <a:sym typeface="+mn-ea"/>
              </a:rPr>
              <a:t>Result</a:t>
            </a:r>
            <a:endParaRPr lang="en-US" sz="4400">
              <a:sym typeface="+mn-ea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4737735" y="5090795"/>
            <a:ext cx="5650230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6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19705"/>
            <a:ext cx="60725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>
                <a:solidFill>
                  <a:schemeClr val="bg1"/>
                </a:solidFill>
              </a:rPr>
              <a:t>Thank You</a:t>
            </a:r>
            <a:endParaRPr lang="en-US" altLang="zh-CN" sz="6600" b="1">
              <a:solidFill>
                <a:schemeClr val="bg1"/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582930" y="4269740"/>
            <a:ext cx="6173470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Std RegNo.: 2021-CS-164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ľïḑè"/>
          <p:cNvSpPr txBox="1"/>
          <p:nvPr/>
        </p:nvSpPr>
        <p:spPr bwMode="auto">
          <a:xfrm>
            <a:off x="3510784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Introduction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Backgroud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System Design</a:t>
            </a:r>
            <a:endParaRPr lang="zh-CN" altLang="en-US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Methodology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Result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išľïḋé"/>
          <p:cNvSpPr txBox="1"/>
          <p:nvPr/>
        </p:nvSpPr>
        <p:spPr>
          <a:xfrm>
            <a:off x="757282" y="1700808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tr-TR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poetry_91022"/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6088" y="475991"/>
            <a:ext cx="3153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Generalized Vector Model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9650" y="1861185"/>
            <a:ext cx="5059680" cy="3719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746088" y="2341600"/>
            <a:ext cx="3465195" cy="700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Introduction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40" name="TextBox 12"/>
          <p:cNvSpPr txBox="1"/>
          <p:nvPr/>
        </p:nvSpPr>
        <p:spPr>
          <a:xfrm>
            <a:off x="794385" y="3674745"/>
            <a:ext cx="3644900" cy="1743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 advanced IR model that represents documents and queries as vectors in multidimensional space.</a:t>
            </a:r>
            <a:endParaRPr lang="en-US" altLang="en-US" sz="14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Enhances relevance ranking through term weighting and similarity measures.</a:t>
            </a:r>
            <a:endParaRPr lang="en-US" altLang="en-US" sz="1400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IMG_256"/>
          <p:cNvPicPr>
            <a:picLocks noChangeAspect="1"/>
          </p:cNvPicPr>
          <p:nvPr/>
        </p:nvPicPr>
        <p:blipFill>
          <a:blip r:embed="rId1"/>
          <a:srcRect l="27194" t="7022" b="11410"/>
          <a:stretch>
            <a:fillRect/>
          </a:stretch>
        </p:blipFill>
        <p:spPr>
          <a:xfrm>
            <a:off x="5842635" y="1569085"/>
            <a:ext cx="4982845" cy="371919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805180"/>
            <a:ext cx="10515600" cy="1078865"/>
          </a:xfrm>
        </p:spPr>
        <p:txBody>
          <a:bodyPr/>
          <a:p>
            <a:r>
              <a:rPr lang="en-US"/>
              <a:t>Background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080260"/>
            <a:ext cx="10515600" cy="4097020"/>
          </a:xfrm>
        </p:spPr>
        <p:txBody>
          <a:bodyPr/>
          <a:p>
            <a:r>
              <a:rPr lang="en-US" b="1"/>
              <a:t>Key Concept</a:t>
            </a:r>
            <a:endParaRPr lang="en-US"/>
          </a:p>
          <a:p>
            <a:pPr lvl="1"/>
            <a:r>
              <a:rPr lang="en-US" altLang="en-US"/>
              <a:t>Vector Space Model: Represents text as numerical vectors.</a:t>
            </a:r>
            <a:endParaRPr lang="en-US" altLang="en-US"/>
          </a:p>
          <a:p>
            <a:pPr lvl="1"/>
            <a:r>
              <a:rPr lang="en-US" altLang="en-US"/>
              <a:t>Generalized Vector Model: Extends VSM by incorporating term dependencies and improving ranking.</a:t>
            </a:r>
            <a:endParaRPr lang="en-US" altLang="en-US"/>
          </a:p>
          <a:p>
            <a:pPr lvl="1"/>
            <a:r>
              <a:rPr lang="en-US" altLang="en-US"/>
              <a:t>Relevance Ranking: Uses cosine similarity to determine document relevance.</a:t>
            </a:r>
            <a:endParaRPr lang="en-US" altLang="en-US"/>
          </a:p>
          <a:p>
            <a:pPr lvl="0"/>
            <a:r>
              <a:rPr lang="en-US" altLang="en-US"/>
              <a:t>Applications</a:t>
            </a:r>
            <a:endParaRPr lang="en-US" altLang="en-US"/>
          </a:p>
          <a:p>
            <a:pPr lvl="1"/>
            <a:r>
              <a:rPr lang="en-US" altLang="en-US"/>
              <a:t>Search engines, digital libraries, e-commerce platforms, and content management systems.</a:t>
            </a:r>
            <a:endParaRPr lang="en-US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6088" y="475991"/>
            <a:ext cx="3153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Generalized Vector Model</a:t>
            </a:r>
            <a:endParaRPr lang="zh-CN" altLang="en-US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spc="0"/>
              <a:t>System Design</a:t>
            </a:r>
            <a:endParaRPr lang="en-US" spc="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56"/>
          <a:stretch>
            <a:fillRect/>
          </a:stretch>
        </p:blipFill>
        <p:spPr>
          <a:xfrm>
            <a:off x="8123013" y="1360135"/>
            <a:ext cx="3372987" cy="1969524"/>
          </a:xfrm>
          <a:prstGeom prst="roundRect">
            <a:avLst>
              <a:gd name="adj" fmla="val 8058"/>
            </a:avLst>
          </a:pr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3422"/>
          <a:stretch>
            <a:fillRect/>
          </a:stretch>
        </p:blipFill>
        <p:spPr>
          <a:xfrm>
            <a:off x="695316" y="1360135"/>
            <a:ext cx="3372987" cy="1969524"/>
          </a:xfrm>
          <a:prstGeom prst="roundRect">
            <a:avLst>
              <a:gd name="adj" fmla="val 8058"/>
            </a:avLst>
          </a:pr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14" name="直接连接符 13"/>
          <p:cNvCxnSpPr/>
          <p:nvPr>
            <p:custDataLst>
              <p:tags r:id="rId6"/>
            </p:custDataLst>
          </p:nvPr>
        </p:nvCxnSpPr>
        <p:spPr>
          <a:xfrm flipV="1">
            <a:off x="714708" y="3490041"/>
            <a:ext cx="0" cy="2722303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955412" y="4381180"/>
            <a:ext cx="3112893" cy="18166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90000"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Tokenization and normalization of document content.</a:t>
            </a:r>
            <a:endParaRPr lang="en-US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Creation of term-document vectors with term frequency (TF) weighting.</a:t>
            </a:r>
            <a:endParaRPr lang="en-US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955675" y="3489960"/>
            <a:ext cx="3112770" cy="100965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Document Indexing</a:t>
            </a:r>
            <a:endParaRPr lang="en-US" alt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9"/>
            </p:custDataLst>
          </p:nvPr>
        </p:nvCxnSpPr>
        <p:spPr>
          <a:xfrm flipV="1">
            <a:off x="4428554" y="3490041"/>
            <a:ext cx="0" cy="2722303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4669259" y="4381180"/>
            <a:ext cx="3112893" cy="18166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Search by document name (ignoring extensions).</a:t>
            </a:r>
            <a:endParaRPr lang="en-US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Search by keywords with relevance ranking.</a:t>
            </a:r>
            <a:endParaRPr lang="en-US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4669259" y="3405753"/>
            <a:ext cx="3112893" cy="81861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Search Mechanism</a:t>
            </a:r>
            <a:endParaRPr lang="en-US" alt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2"/>
            </p:custDataLst>
          </p:nvPr>
        </p:nvCxnSpPr>
        <p:spPr>
          <a:xfrm flipV="1">
            <a:off x="8123694" y="3475495"/>
            <a:ext cx="0" cy="2722303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24" name="矩形 23"/>
          <p:cNvSpPr/>
          <p:nvPr>
            <p:custDataLst>
              <p:tags r:id="rId13"/>
            </p:custDataLst>
          </p:nvPr>
        </p:nvSpPr>
        <p:spPr>
          <a:xfrm>
            <a:off x="8364397" y="4381180"/>
            <a:ext cx="3112893" cy="18166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lnSpcReduction="10000"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Cosine similarity for ranking documents based on query-document similarity.</a:t>
            </a:r>
            <a:endParaRPr lang="en-US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4"/>
            </p:custDataLst>
          </p:nvPr>
        </p:nvSpPr>
        <p:spPr>
          <a:xfrm>
            <a:off x="8382813" y="3681402"/>
            <a:ext cx="3112893" cy="81861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Relevance Measure:</a:t>
            </a:r>
            <a:endParaRPr lang="en-US" alt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pic>
        <p:nvPicPr>
          <p:cNvPr id="26" name="图片 25" descr="蓝色的高楼&#10;&#10;描述已自动生成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3" b="28068"/>
          <a:stretch>
            <a:fillRect/>
          </a:stretch>
        </p:blipFill>
        <p:spPr>
          <a:xfrm>
            <a:off x="4409165" y="1360135"/>
            <a:ext cx="3372987" cy="1969524"/>
          </a:xfrm>
          <a:prstGeom prst="roundRect">
            <a:avLst>
              <a:gd name="adj" fmla="val 8058"/>
            </a:avLst>
          </a:pr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</p:spTree>
    <p:custDataLst>
      <p:tags r:id="rId1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System Design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Example:</a:t>
            </a:r>
            <a:endParaRPr lang="en-US" altLang="en-US"/>
          </a:p>
          <a:p>
            <a:r>
              <a:rPr lang="en-US" altLang="en-US"/>
              <a:t>Each document is converted into a vector based on term weights. For example, Document A:</a:t>
            </a:r>
            <a:endParaRPr lang="en-US" altLang="en-US"/>
          </a:p>
          <a:p>
            <a:r>
              <a:rPr lang="en-US" altLang="en-US"/>
              <a:t>Cats: 0.8, Dogs: 0.3</a:t>
            </a:r>
            <a:endParaRPr lang="en-US" altLang="en-US"/>
          </a:p>
          <a:p>
            <a:r>
              <a:rPr lang="en-US" altLang="en-US"/>
              <a:t>Document B:</a:t>
            </a:r>
            <a:endParaRPr lang="en-US" altLang="en-US"/>
          </a:p>
          <a:p>
            <a:r>
              <a:rPr lang="en-US" altLang="en-US"/>
              <a:t>Dogs: 0.9, Birds: 0.7</a:t>
            </a:r>
            <a:endParaRPr lang="en-US" altLang="en-US"/>
          </a:p>
          <a:p>
            <a:r>
              <a:rPr lang="en-US" altLang="en-US"/>
              <a:t>Searching 'Dogs' compares these vectors and retrieves results.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spc="0"/>
              <a:t>Methodology</a:t>
            </a:r>
            <a:endParaRPr lang="en-US" spc="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486650" y="3155950"/>
            <a:ext cx="1943735" cy="32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 lnSpcReduction="10000"/>
          </a:bodyPr>
          <a:lstStyle/>
          <a:p>
            <a:r>
              <a:rPr lang="en-US" altLang="en-US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User Interaction</a:t>
            </a:r>
            <a:endParaRPr lang="en-US" altLang="en-US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7563485" y="3450590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>
              <a:lnSpc>
                <a:spcPct val="130000"/>
              </a:lnSpc>
            </a:pPr>
            <a:r>
              <a:rPr lang="en-US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Assigns scores to documents based on their match with the query, enabling prioritized results.</a:t>
            </a:r>
            <a:endParaRPr lang="en-US" altLang="en-US" sz="10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972945" y="1795145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/>
          </a:bodyPr>
          <a:lstStyle/>
          <a:p>
            <a:r>
              <a:rPr lang="en-US" altLang="en-US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Indexing</a:t>
            </a:r>
            <a:endParaRPr lang="en-US" altLang="en-US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  <a:p>
            <a:endParaRPr lang="en-US" altLang="en-US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948815" y="2176780"/>
            <a:ext cx="380174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>
              <a:lnSpc>
                <a:spcPct val="130000"/>
              </a:lnSpc>
            </a:pPr>
            <a:r>
              <a:rPr lang="en-US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Read files from a specified folder.</a:t>
            </a:r>
            <a:endParaRPr lang="en-US" altLang="en-US" sz="14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Tokenize content and compute term weights.</a:t>
            </a:r>
            <a:endParaRPr lang="en-US" altLang="en-US" sz="14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1948815" y="3111500"/>
            <a:ext cx="1943735" cy="281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 lnSpcReduction="10000"/>
          </a:bodyPr>
          <a:lstStyle/>
          <a:p>
            <a:r>
              <a:rPr lang="en-US" altLang="en-US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Query Processing</a:t>
            </a:r>
            <a:endParaRPr lang="en-US" altLang="en-US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7"/>
            </p:custDataLst>
          </p:nvPr>
        </p:nvSpPr>
        <p:spPr>
          <a:xfrm>
            <a:off x="1963420" y="3483610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>
              <a:lnSpc>
                <a:spcPct val="130000"/>
              </a:lnSpc>
            </a:pPr>
            <a:r>
              <a:rPr lang="en-US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Documents and queries are represented as sets of terms, focusing on the presence or absence of terms.</a:t>
            </a:r>
            <a:endParaRPr lang="en-US" altLang="en-US" sz="10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>
            <a:off x="7563485" y="1532255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 lnSpcReduction="10000"/>
          </a:bodyPr>
          <a:lstStyle/>
          <a:p>
            <a:r>
              <a:rPr lang="en-US" altLang="en-US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Ranking</a:t>
            </a:r>
            <a:endParaRPr lang="en-US" altLang="en-US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7563485" y="2287270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>
              <a:lnSpc>
                <a:spcPct val="130000"/>
              </a:lnSpc>
            </a:pPr>
            <a:r>
              <a:rPr lang="en-US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Measures similarity between documents and the query to rank and retrieve relevant results.</a:t>
            </a:r>
            <a:endParaRPr lang="en-US" altLang="en-US" sz="10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8" name="任意多边形: 形状 4"/>
          <p:cNvSpPr/>
          <p:nvPr>
            <p:custDataLst>
              <p:tags r:id="rId10"/>
            </p:custDataLst>
          </p:nvPr>
        </p:nvSpPr>
        <p:spPr>
          <a:xfrm>
            <a:off x="1060182" y="1849378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任意多边形: 形状 32"/>
          <p:cNvSpPr/>
          <p:nvPr>
            <p:custDataLst>
              <p:tags r:id="rId11"/>
            </p:custDataLst>
          </p:nvPr>
        </p:nvSpPr>
        <p:spPr>
          <a:xfrm>
            <a:off x="1050657" y="3111683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任意多边形: 形状 33"/>
          <p:cNvSpPr/>
          <p:nvPr>
            <p:custDataLst>
              <p:tags r:id="rId12"/>
            </p:custDataLst>
          </p:nvPr>
        </p:nvSpPr>
        <p:spPr>
          <a:xfrm>
            <a:off x="6804392" y="1816627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任意多边形: 形状 34"/>
          <p:cNvSpPr/>
          <p:nvPr>
            <p:custDataLst>
              <p:tags r:id="rId13"/>
            </p:custDataLst>
          </p:nvPr>
        </p:nvSpPr>
        <p:spPr>
          <a:xfrm>
            <a:off x="6804894" y="3111339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任意多边形: 形状 58"/>
          <p:cNvSpPr/>
          <p:nvPr>
            <p:custDataLst>
              <p:tags r:id="rId14"/>
            </p:custDataLst>
          </p:nvPr>
        </p:nvSpPr>
        <p:spPr>
          <a:xfrm>
            <a:off x="5129095" y="2220771"/>
            <a:ext cx="359999" cy="244285"/>
          </a:xfrm>
          <a:custGeom>
            <a:avLst/>
            <a:gdLst>
              <a:gd name="connsiteX0" fmla="*/ 303701 w 359999"/>
              <a:gd name="connsiteY0" fmla="*/ 107512 h 244285"/>
              <a:gd name="connsiteX1" fmla="*/ 226213 w 359999"/>
              <a:gd name="connsiteY1" fmla="*/ 705 h 244285"/>
              <a:gd name="connsiteX2" fmla="*/ 131931 w 359999"/>
              <a:gd name="connsiteY2" fmla="*/ 62982 h 244285"/>
              <a:gd name="connsiteX3" fmla="*/ 80693 w 359999"/>
              <a:gd name="connsiteY3" fmla="*/ 59064 h 244285"/>
              <a:gd name="connsiteX4" fmla="*/ 58873 w 359999"/>
              <a:gd name="connsiteY4" fmla="*/ 107307 h 244285"/>
              <a:gd name="connsiteX5" fmla="*/ 114 w 359999"/>
              <a:gd name="connsiteY5" fmla="*/ 181454 h 244285"/>
              <a:gd name="connsiteX6" fmla="*/ 63897 w 359999"/>
              <a:gd name="connsiteY6" fmla="*/ 244404 h 244285"/>
              <a:gd name="connsiteX7" fmla="*/ 162250 w 359999"/>
              <a:gd name="connsiteY7" fmla="*/ 244404 h 244285"/>
              <a:gd name="connsiteX8" fmla="*/ 162250 w 359999"/>
              <a:gd name="connsiteY8" fmla="*/ 179262 h 244285"/>
              <a:gd name="connsiteX9" fmla="*/ 131338 w 359999"/>
              <a:gd name="connsiteY9" fmla="*/ 179262 h 244285"/>
              <a:gd name="connsiteX10" fmla="*/ 183322 w 359999"/>
              <a:gd name="connsiteY10" fmla="*/ 120873 h 244285"/>
              <a:gd name="connsiteX11" fmla="*/ 235307 w 359999"/>
              <a:gd name="connsiteY11" fmla="*/ 179262 h 244285"/>
              <a:gd name="connsiteX12" fmla="*/ 204394 w 359999"/>
              <a:gd name="connsiteY12" fmla="*/ 179262 h 244285"/>
              <a:gd name="connsiteX13" fmla="*/ 204394 w 359999"/>
              <a:gd name="connsiteY13" fmla="*/ 244404 h 244285"/>
              <a:gd name="connsiteX14" fmla="*/ 293654 w 359999"/>
              <a:gd name="connsiteY14" fmla="*/ 244404 h 244285"/>
              <a:gd name="connsiteX15" fmla="*/ 359935 w 359999"/>
              <a:gd name="connsiteY15" fmla="*/ 185168 h 244285"/>
              <a:gd name="connsiteX16" fmla="*/ 303701 w 359999"/>
              <a:gd name="connsiteY16" fmla="*/ 107512 h 2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999" h="244285">
                <a:moveTo>
                  <a:pt x="303701" y="107512"/>
                </a:moveTo>
                <a:cubicBezTo>
                  <a:pt x="303701" y="107512"/>
                  <a:pt x="310475" y="11669"/>
                  <a:pt x="226213" y="705"/>
                </a:cubicBezTo>
                <a:cubicBezTo>
                  <a:pt x="153929" y="-6956"/>
                  <a:pt x="131931" y="62982"/>
                  <a:pt x="131931" y="62982"/>
                </a:cubicBezTo>
                <a:cubicBezTo>
                  <a:pt x="131931" y="62982"/>
                  <a:pt x="110059" y="41053"/>
                  <a:pt x="80693" y="59064"/>
                </a:cubicBezTo>
                <a:cubicBezTo>
                  <a:pt x="54211" y="75934"/>
                  <a:pt x="58873" y="107307"/>
                  <a:pt x="58873" y="107307"/>
                </a:cubicBezTo>
                <a:cubicBezTo>
                  <a:pt x="58873" y="107307"/>
                  <a:pt x="114" y="118944"/>
                  <a:pt x="114" y="181454"/>
                </a:cubicBezTo>
                <a:cubicBezTo>
                  <a:pt x="1479" y="243732"/>
                  <a:pt x="63897" y="244404"/>
                  <a:pt x="63897" y="244404"/>
                </a:cubicBezTo>
                <a:lnTo>
                  <a:pt x="162250" y="244404"/>
                </a:lnTo>
                <a:lnTo>
                  <a:pt x="162250" y="179262"/>
                </a:lnTo>
                <a:lnTo>
                  <a:pt x="131338" y="179262"/>
                </a:lnTo>
                <a:lnTo>
                  <a:pt x="183322" y="120873"/>
                </a:lnTo>
                <a:lnTo>
                  <a:pt x="235307" y="179262"/>
                </a:lnTo>
                <a:lnTo>
                  <a:pt x="204394" y="179262"/>
                </a:lnTo>
                <a:lnTo>
                  <a:pt x="204394" y="244404"/>
                </a:lnTo>
                <a:lnTo>
                  <a:pt x="293654" y="244404"/>
                </a:lnTo>
                <a:cubicBezTo>
                  <a:pt x="293654" y="244404"/>
                  <a:pt x="351821" y="244404"/>
                  <a:pt x="359935" y="185168"/>
                </a:cubicBezTo>
                <a:cubicBezTo>
                  <a:pt x="363799" y="120259"/>
                  <a:pt x="303701" y="107512"/>
                  <a:pt x="303701" y="107512"/>
                </a:cubicBezTo>
                <a:close/>
              </a:path>
            </a:pathLst>
          </a:custGeom>
          <a:solidFill>
            <a:schemeClr val="lt1">
              <a:lumMod val="100000"/>
            </a:schemeClr>
          </a:solidFill>
          <a:ln w="125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任意多边形: 形状 62"/>
          <p:cNvSpPr/>
          <p:nvPr>
            <p:custDataLst>
              <p:tags r:id="rId15"/>
            </p:custDataLst>
          </p:nvPr>
        </p:nvSpPr>
        <p:spPr>
          <a:xfrm>
            <a:off x="4354457" y="3506740"/>
            <a:ext cx="360000" cy="359529"/>
          </a:xfrm>
          <a:custGeom>
            <a:avLst/>
            <a:gdLst>
              <a:gd name="connsiteX0" fmla="*/ 307013 w 360000"/>
              <a:gd name="connsiteY0" fmla="*/ 114 h 359529"/>
              <a:gd name="connsiteX1" fmla="*/ 119203 w 360000"/>
              <a:gd name="connsiteY1" fmla="*/ 114 h 359529"/>
              <a:gd name="connsiteX2" fmla="*/ 66491 w 360000"/>
              <a:gd name="connsiteY2" fmla="*/ 52582 h 359529"/>
              <a:gd name="connsiteX3" fmla="*/ 66491 w 360000"/>
              <a:gd name="connsiteY3" fmla="*/ 80953 h 359529"/>
              <a:gd name="connsiteX4" fmla="*/ 37988 w 360000"/>
              <a:gd name="connsiteY4" fmla="*/ 80953 h 359529"/>
              <a:gd name="connsiteX5" fmla="*/ 114 w 360000"/>
              <a:gd name="connsiteY5" fmla="*/ 118263 h 359529"/>
              <a:gd name="connsiteX6" fmla="*/ 114 w 360000"/>
              <a:gd name="connsiteY6" fmla="*/ 271390 h 359529"/>
              <a:gd name="connsiteX7" fmla="*/ 37988 w 360000"/>
              <a:gd name="connsiteY7" fmla="*/ 309089 h 359529"/>
              <a:gd name="connsiteX8" fmla="*/ 76253 w 360000"/>
              <a:gd name="connsiteY8" fmla="*/ 309089 h 359529"/>
              <a:gd name="connsiteX9" fmla="*/ 76253 w 360000"/>
              <a:gd name="connsiteY9" fmla="*/ 352228 h 359529"/>
              <a:gd name="connsiteX10" fmla="*/ 84452 w 360000"/>
              <a:gd name="connsiteY10" fmla="*/ 359614 h 359529"/>
              <a:gd name="connsiteX11" fmla="*/ 89138 w 360000"/>
              <a:gd name="connsiteY11" fmla="*/ 357670 h 359529"/>
              <a:gd name="connsiteX12" fmla="*/ 137554 w 360000"/>
              <a:gd name="connsiteY12" fmla="*/ 309478 h 359529"/>
              <a:gd name="connsiteX13" fmla="*/ 137945 w 360000"/>
              <a:gd name="connsiteY13" fmla="*/ 309089 h 359529"/>
              <a:gd name="connsiteX14" fmla="*/ 241806 w 360000"/>
              <a:gd name="connsiteY14" fmla="*/ 309089 h 359529"/>
              <a:gd name="connsiteX15" fmla="*/ 279680 w 360000"/>
              <a:gd name="connsiteY15" fmla="*/ 271779 h 359529"/>
              <a:gd name="connsiteX16" fmla="*/ 279680 w 360000"/>
              <a:gd name="connsiteY16" fmla="*/ 246128 h 359529"/>
              <a:gd name="connsiteX17" fmla="*/ 307402 w 360000"/>
              <a:gd name="connsiteY17" fmla="*/ 246128 h 359529"/>
              <a:gd name="connsiteX18" fmla="*/ 360114 w 360000"/>
              <a:gd name="connsiteY18" fmla="*/ 193660 h 359529"/>
              <a:gd name="connsiteX19" fmla="*/ 360114 w 360000"/>
              <a:gd name="connsiteY19" fmla="*/ 52582 h 359529"/>
              <a:gd name="connsiteX20" fmla="*/ 307013 w 360000"/>
              <a:gd name="connsiteY20" fmla="*/ 114 h 359529"/>
              <a:gd name="connsiteX21" fmla="*/ 168790 w 360000"/>
              <a:gd name="connsiteY21" fmla="*/ 234469 h 359529"/>
              <a:gd name="connsiteX22" fmla="*/ 151611 w 360000"/>
              <a:gd name="connsiteY22" fmla="*/ 245351 h 359529"/>
              <a:gd name="connsiteX23" fmla="*/ 149268 w 360000"/>
              <a:gd name="connsiteY23" fmla="*/ 248460 h 359529"/>
              <a:gd name="connsiteX24" fmla="*/ 149268 w 360000"/>
              <a:gd name="connsiteY24" fmla="*/ 257010 h 359529"/>
              <a:gd name="connsiteX25" fmla="*/ 144192 w 360000"/>
              <a:gd name="connsiteY25" fmla="*/ 262840 h 359529"/>
              <a:gd name="connsiteX26" fmla="*/ 134040 w 360000"/>
              <a:gd name="connsiteY26" fmla="*/ 262840 h 359529"/>
              <a:gd name="connsiteX27" fmla="*/ 128183 w 360000"/>
              <a:gd name="connsiteY27" fmla="*/ 257399 h 359529"/>
              <a:gd name="connsiteX28" fmla="*/ 128183 w 360000"/>
              <a:gd name="connsiteY28" fmla="*/ 250403 h 359529"/>
              <a:gd name="connsiteX29" fmla="*/ 127793 w 360000"/>
              <a:gd name="connsiteY29" fmla="*/ 247293 h 359529"/>
              <a:gd name="connsiteX30" fmla="*/ 125060 w 360000"/>
              <a:gd name="connsiteY30" fmla="*/ 246516 h 359529"/>
              <a:gd name="connsiteX31" fmla="*/ 108270 w 360000"/>
              <a:gd name="connsiteY31" fmla="*/ 241853 h 359529"/>
              <a:gd name="connsiteX32" fmla="*/ 103975 w 360000"/>
              <a:gd name="connsiteY32" fmla="*/ 232525 h 359529"/>
              <a:gd name="connsiteX33" fmla="*/ 106708 w 360000"/>
              <a:gd name="connsiteY33" fmla="*/ 223198 h 359529"/>
              <a:gd name="connsiteX34" fmla="*/ 111394 w 360000"/>
              <a:gd name="connsiteY34" fmla="*/ 218534 h 359529"/>
              <a:gd name="connsiteX35" fmla="*/ 115298 w 360000"/>
              <a:gd name="connsiteY35" fmla="*/ 219700 h 359529"/>
              <a:gd name="connsiteX36" fmla="*/ 132869 w 360000"/>
              <a:gd name="connsiteY36" fmla="*/ 224752 h 359529"/>
              <a:gd name="connsiteX37" fmla="*/ 143802 w 360000"/>
              <a:gd name="connsiteY37" fmla="*/ 223198 h 359529"/>
              <a:gd name="connsiteX38" fmla="*/ 148487 w 360000"/>
              <a:gd name="connsiteY38" fmla="*/ 217368 h 359529"/>
              <a:gd name="connsiteX39" fmla="*/ 145364 w 360000"/>
              <a:gd name="connsiteY39" fmla="*/ 210373 h 359529"/>
              <a:gd name="connsiteX40" fmla="*/ 139116 w 360000"/>
              <a:gd name="connsiteY40" fmla="*/ 206874 h 359529"/>
              <a:gd name="connsiteX41" fmla="*/ 133259 w 360000"/>
              <a:gd name="connsiteY41" fmla="*/ 204543 h 359529"/>
              <a:gd name="connsiteX42" fmla="*/ 120374 w 360000"/>
              <a:gd name="connsiteY42" fmla="*/ 198713 h 359529"/>
              <a:gd name="connsiteX43" fmla="*/ 104756 w 360000"/>
              <a:gd name="connsiteY43" fmla="*/ 171896 h 359529"/>
              <a:gd name="connsiteX44" fmla="*/ 126231 w 360000"/>
              <a:gd name="connsiteY44" fmla="*/ 144691 h 359529"/>
              <a:gd name="connsiteX45" fmla="*/ 129745 w 360000"/>
              <a:gd name="connsiteY45" fmla="*/ 139638 h 359529"/>
              <a:gd name="connsiteX46" fmla="*/ 129745 w 360000"/>
              <a:gd name="connsiteY46" fmla="*/ 137696 h 359529"/>
              <a:gd name="connsiteX47" fmla="*/ 129745 w 360000"/>
              <a:gd name="connsiteY47" fmla="*/ 134197 h 359529"/>
              <a:gd name="connsiteX48" fmla="*/ 136383 w 360000"/>
              <a:gd name="connsiteY48" fmla="*/ 127590 h 359529"/>
              <a:gd name="connsiteX49" fmla="*/ 140678 w 360000"/>
              <a:gd name="connsiteY49" fmla="*/ 127590 h 359529"/>
              <a:gd name="connsiteX50" fmla="*/ 150049 w 360000"/>
              <a:gd name="connsiteY50" fmla="*/ 137696 h 359529"/>
              <a:gd name="connsiteX51" fmla="*/ 154344 w 360000"/>
              <a:gd name="connsiteY51" fmla="*/ 142360 h 359529"/>
              <a:gd name="connsiteX52" fmla="*/ 167619 w 360000"/>
              <a:gd name="connsiteY52" fmla="*/ 146245 h 359529"/>
              <a:gd name="connsiteX53" fmla="*/ 171133 w 360000"/>
              <a:gd name="connsiteY53" fmla="*/ 153241 h 359529"/>
              <a:gd name="connsiteX54" fmla="*/ 171133 w 360000"/>
              <a:gd name="connsiteY54" fmla="*/ 153630 h 359529"/>
              <a:gd name="connsiteX55" fmla="*/ 170352 w 360000"/>
              <a:gd name="connsiteY55" fmla="*/ 156739 h 359529"/>
              <a:gd name="connsiteX56" fmla="*/ 168011 w 360000"/>
              <a:gd name="connsiteY56" fmla="*/ 164512 h 359529"/>
              <a:gd name="connsiteX57" fmla="*/ 159811 w 360000"/>
              <a:gd name="connsiteY57" fmla="*/ 168009 h 359529"/>
              <a:gd name="connsiteX58" fmla="*/ 140288 w 360000"/>
              <a:gd name="connsiteY58" fmla="*/ 164124 h 359529"/>
              <a:gd name="connsiteX59" fmla="*/ 135602 w 360000"/>
              <a:gd name="connsiteY59" fmla="*/ 164901 h 359529"/>
              <a:gd name="connsiteX60" fmla="*/ 131697 w 360000"/>
              <a:gd name="connsiteY60" fmla="*/ 169565 h 359529"/>
              <a:gd name="connsiteX61" fmla="*/ 134431 w 360000"/>
              <a:gd name="connsiteY61" fmla="*/ 175006 h 359529"/>
              <a:gd name="connsiteX62" fmla="*/ 142630 w 360000"/>
              <a:gd name="connsiteY62" fmla="*/ 179280 h 359529"/>
              <a:gd name="connsiteX63" fmla="*/ 144583 w 360000"/>
              <a:gd name="connsiteY63" fmla="*/ 180058 h 359529"/>
              <a:gd name="connsiteX64" fmla="*/ 159030 w 360000"/>
              <a:gd name="connsiteY64" fmla="*/ 186665 h 359529"/>
              <a:gd name="connsiteX65" fmla="*/ 175428 w 360000"/>
              <a:gd name="connsiteY65" fmla="*/ 208818 h 359529"/>
              <a:gd name="connsiteX66" fmla="*/ 168790 w 360000"/>
              <a:gd name="connsiteY66" fmla="*/ 234469 h 359529"/>
              <a:gd name="connsiteX67" fmla="*/ 323411 w 360000"/>
              <a:gd name="connsiteY67" fmla="*/ 193660 h 359529"/>
              <a:gd name="connsiteX68" fmla="*/ 306621 w 360000"/>
              <a:gd name="connsiteY68" fmla="*/ 210373 h 359529"/>
              <a:gd name="connsiteX69" fmla="*/ 278899 w 360000"/>
              <a:gd name="connsiteY69" fmla="*/ 210373 h 359529"/>
              <a:gd name="connsiteX70" fmla="*/ 278899 w 360000"/>
              <a:gd name="connsiteY70" fmla="*/ 118652 h 359529"/>
              <a:gd name="connsiteX71" fmla="*/ 241025 w 360000"/>
              <a:gd name="connsiteY71" fmla="*/ 81341 h 359529"/>
              <a:gd name="connsiteX72" fmla="*/ 102023 w 360000"/>
              <a:gd name="connsiteY72" fmla="*/ 81341 h 359529"/>
              <a:gd name="connsiteX73" fmla="*/ 102023 w 360000"/>
              <a:gd name="connsiteY73" fmla="*/ 52970 h 359529"/>
              <a:gd name="connsiteX74" fmla="*/ 118813 w 360000"/>
              <a:gd name="connsiteY74" fmla="*/ 36647 h 359529"/>
              <a:gd name="connsiteX75" fmla="*/ 306621 w 360000"/>
              <a:gd name="connsiteY75" fmla="*/ 36647 h 359529"/>
              <a:gd name="connsiteX76" fmla="*/ 323411 w 360000"/>
              <a:gd name="connsiteY76" fmla="*/ 53359 h 359529"/>
              <a:gd name="connsiteX77" fmla="*/ 323411 w 360000"/>
              <a:gd name="connsiteY77" fmla="*/ 193660 h 35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60000" h="359529">
                <a:moveTo>
                  <a:pt x="307013" y="114"/>
                </a:moveTo>
                <a:lnTo>
                  <a:pt x="119203" y="114"/>
                </a:lnTo>
                <a:cubicBezTo>
                  <a:pt x="89919" y="114"/>
                  <a:pt x="66491" y="23433"/>
                  <a:pt x="66491" y="52582"/>
                </a:cubicBezTo>
                <a:lnTo>
                  <a:pt x="66491" y="80953"/>
                </a:lnTo>
                <a:lnTo>
                  <a:pt x="37988" y="80953"/>
                </a:lnTo>
                <a:cubicBezTo>
                  <a:pt x="17294" y="80953"/>
                  <a:pt x="114" y="97665"/>
                  <a:pt x="114" y="118263"/>
                </a:cubicBezTo>
                <a:lnTo>
                  <a:pt x="114" y="271390"/>
                </a:lnTo>
                <a:cubicBezTo>
                  <a:pt x="114" y="291988"/>
                  <a:pt x="16904" y="309089"/>
                  <a:pt x="37988" y="309089"/>
                </a:cubicBezTo>
                <a:lnTo>
                  <a:pt x="76253" y="309089"/>
                </a:lnTo>
                <a:lnTo>
                  <a:pt x="76253" y="352228"/>
                </a:lnTo>
                <a:cubicBezTo>
                  <a:pt x="76643" y="356504"/>
                  <a:pt x="80157" y="360003"/>
                  <a:pt x="84452" y="359614"/>
                </a:cubicBezTo>
                <a:cubicBezTo>
                  <a:pt x="86405" y="359614"/>
                  <a:pt x="87966" y="358836"/>
                  <a:pt x="89138" y="357670"/>
                </a:cubicBezTo>
                <a:lnTo>
                  <a:pt x="137554" y="309478"/>
                </a:lnTo>
                <a:lnTo>
                  <a:pt x="137945" y="309089"/>
                </a:lnTo>
                <a:lnTo>
                  <a:pt x="241806" y="309089"/>
                </a:lnTo>
                <a:cubicBezTo>
                  <a:pt x="262500" y="309089"/>
                  <a:pt x="279680" y="292377"/>
                  <a:pt x="279680" y="271779"/>
                </a:cubicBezTo>
                <a:lnTo>
                  <a:pt x="279680" y="246128"/>
                </a:lnTo>
                <a:lnTo>
                  <a:pt x="307402" y="246128"/>
                </a:lnTo>
                <a:cubicBezTo>
                  <a:pt x="336687" y="246128"/>
                  <a:pt x="360114" y="222421"/>
                  <a:pt x="360114" y="193660"/>
                </a:cubicBezTo>
                <a:lnTo>
                  <a:pt x="360114" y="52582"/>
                </a:lnTo>
                <a:cubicBezTo>
                  <a:pt x="359723" y="23822"/>
                  <a:pt x="335906" y="114"/>
                  <a:pt x="307013" y="114"/>
                </a:cubicBezTo>
                <a:moveTo>
                  <a:pt x="168790" y="234469"/>
                </a:moveTo>
                <a:cubicBezTo>
                  <a:pt x="164495" y="239909"/>
                  <a:pt x="158249" y="243796"/>
                  <a:pt x="151611" y="245351"/>
                </a:cubicBezTo>
                <a:cubicBezTo>
                  <a:pt x="149659" y="245739"/>
                  <a:pt x="148878" y="246516"/>
                  <a:pt x="149268" y="248460"/>
                </a:cubicBezTo>
                <a:lnTo>
                  <a:pt x="149268" y="257010"/>
                </a:lnTo>
                <a:cubicBezTo>
                  <a:pt x="149659" y="260119"/>
                  <a:pt x="147316" y="262452"/>
                  <a:pt x="144192" y="262840"/>
                </a:cubicBezTo>
                <a:lnTo>
                  <a:pt x="134040" y="262840"/>
                </a:lnTo>
                <a:cubicBezTo>
                  <a:pt x="130916" y="262840"/>
                  <a:pt x="128183" y="260507"/>
                  <a:pt x="128183" y="257399"/>
                </a:cubicBezTo>
                <a:lnTo>
                  <a:pt x="128183" y="250403"/>
                </a:lnTo>
                <a:cubicBezTo>
                  <a:pt x="128183" y="249238"/>
                  <a:pt x="128183" y="248460"/>
                  <a:pt x="127793" y="247293"/>
                </a:cubicBezTo>
                <a:cubicBezTo>
                  <a:pt x="127012" y="246905"/>
                  <a:pt x="125841" y="246905"/>
                  <a:pt x="125060" y="246516"/>
                </a:cubicBezTo>
                <a:cubicBezTo>
                  <a:pt x="119203" y="245739"/>
                  <a:pt x="113346" y="244185"/>
                  <a:pt x="108270" y="241853"/>
                </a:cubicBezTo>
                <a:cubicBezTo>
                  <a:pt x="103585" y="239521"/>
                  <a:pt x="102413" y="237578"/>
                  <a:pt x="103975" y="232525"/>
                </a:cubicBezTo>
                <a:cubicBezTo>
                  <a:pt x="104756" y="229417"/>
                  <a:pt x="105537" y="226307"/>
                  <a:pt x="106708" y="223198"/>
                </a:cubicBezTo>
                <a:cubicBezTo>
                  <a:pt x="107099" y="221644"/>
                  <a:pt x="108270" y="218534"/>
                  <a:pt x="111394" y="218534"/>
                </a:cubicBezTo>
                <a:cubicBezTo>
                  <a:pt x="112956" y="218534"/>
                  <a:pt x="114127" y="218923"/>
                  <a:pt x="115298" y="219700"/>
                </a:cubicBezTo>
                <a:cubicBezTo>
                  <a:pt x="120765" y="222421"/>
                  <a:pt x="126622" y="224364"/>
                  <a:pt x="132869" y="224752"/>
                </a:cubicBezTo>
                <a:cubicBezTo>
                  <a:pt x="136383" y="225141"/>
                  <a:pt x="140288" y="224752"/>
                  <a:pt x="143802" y="223198"/>
                </a:cubicBezTo>
                <a:cubicBezTo>
                  <a:pt x="146145" y="222032"/>
                  <a:pt x="148097" y="220088"/>
                  <a:pt x="148487" y="217368"/>
                </a:cubicBezTo>
                <a:cubicBezTo>
                  <a:pt x="148878" y="214648"/>
                  <a:pt x="147706" y="211927"/>
                  <a:pt x="145364" y="210373"/>
                </a:cubicBezTo>
                <a:cubicBezTo>
                  <a:pt x="143411" y="208818"/>
                  <a:pt x="141459" y="207651"/>
                  <a:pt x="139116" y="206874"/>
                </a:cubicBezTo>
                <a:lnTo>
                  <a:pt x="133259" y="204543"/>
                </a:lnTo>
                <a:cubicBezTo>
                  <a:pt x="128964" y="202989"/>
                  <a:pt x="124279" y="201044"/>
                  <a:pt x="120374" y="198713"/>
                </a:cubicBezTo>
                <a:cubicBezTo>
                  <a:pt x="109051" y="192106"/>
                  <a:pt x="103975" y="183167"/>
                  <a:pt x="104756" y="171896"/>
                </a:cubicBezTo>
                <a:cubicBezTo>
                  <a:pt x="105537" y="158682"/>
                  <a:pt x="112956" y="149355"/>
                  <a:pt x="126231" y="144691"/>
                </a:cubicBezTo>
                <a:cubicBezTo>
                  <a:pt x="129745" y="143525"/>
                  <a:pt x="129745" y="143525"/>
                  <a:pt x="129745" y="139638"/>
                </a:cubicBezTo>
                <a:lnTo>
                  <a:pt x="129745" y="137696"/>
                </a:lnTo>
                <a:lnTo>
                  <a:pt x="129745" y="134197"/>
                </a:lnTo>
                <a:cubicBezTo>
                  <a:pt x="129745" y="129146"/>
                  <a:pt x="131307" y="127590"/>
                  <a:pt x="136383" y="127590"/>
                </a:cubicBezTo>
                <a:lnTo>
                  <a:pt x="140678" y="127590"/>
                </a:lnTo>
                <a:cubicBezTo>
                  <a:pt x="149268" y="127590"/>
                  <a:pt x="150049" y="129146"/>
                  <a:pt x="150049" y="137696"/>
                </a:cubicBezTo>
                <a:cubicBezTo>
                  <a:pt x="150049" y="141971"/>
                  <a:pt x="150049" y="141971"/>
                  <a:pt x="154344" y="142360"/>
                </a:cubicBezTo>
                <a:cubicBezTo>
                  <a:pt x="159030" y="143137"/>
                  <a:pt x="163325" y="144303"/>
                  <a:pt x="167619" y="146245"/>
                </a:cubicBezTo>
                <a:cubicBezTo>
                  <a:pt x="170743" y="147023"/>
                  <a:pt x="172305" y="150521"/>
                  <a:pt x="171133" y="153241"/>
                </a:cubicBezTo>
                <a:lnTo>
                  <a:pt x="171133" y="153630"/>
                </a:lnTo>
                <a:lnTo>
                  <a:pt x="170352" y="156739"/>
                </a:lnTo>
                <a:cubicBezTo>
                  <a:pt x="169571" y="159459"/>
                  <a:pt x="168790" y="161792"/>
                  <a:pt x="168011" y="164512"/>
                </a:cubicBezTo>
                <a:cubicBezTo>
                  <a:pt x="167230" y="166455"/>
                  <a:pt x="166057" y="170731"/>
                  <a:pt x="159811" y="168009"/>
                </a:cubicBezTo>
                <a:cubicBezTo>
                  <a:pt x="153563" y="164901"/>
                  <a:pt x="146925" y="163735"/>
                  <a:pt x="140288" y="164124"/>
                </a:cubicBezTo>
                <a:cubicBezTo>
                  <a:pt x="138726" y="164124"/>
                  <a:pt x="137164" y="164512"/>
                  <a:pt x="135602" y="164901"/>
                </a:cubicBezTo>
                <a:cubicBezTo>
                  <a:pt x="133650" y="165678"/>
                  <a:pt x="132088" y="167621"/>
                  <a:pt x="131697" y="169565"/>
                </a:cubicBezTo>
                <a:cubicBezTo>
                  <a:pt x="131697" y="171896"/>
                  <a:pt x="132478" y="173839"/>
                  <a:pt x="134431" y="175006"/>
                </a:cubicBezTo>
                <a:cubicBezTo>
                  <a:pt x="136773" y="176949"/>
                  <a:pt x="139897" y="178503"/>
                  <a:pt x="142630" y="179280"/>
                </a:cubicBezTo>
                <a:lnTo>
                  <a:pt x="144583" y="180058"/>
                </a:lnTo>
                <a:cubicBezTo>
                  <a:pt x="149659" y="182002"/>
                  <a:pt x="154344" y="184333"/>
                  <a:pt x="159030" y="186665"/>
                </a:cubicBezTo>
                <a:cubicBezTo>
                  <a:pt x="167619" y="191329"/>
                  <a:pt x="173476" y="199101"/>
                  <a:pt x="175428" y="208818"/>
                </a:cubicBezTo>
                <a:cubicBezTo>
                  <a:pt x="176990" y="218145"/>
                  <a:pt x="174647" y="227472"/>
                  <a:pt x="168790" y="234469"/>
                </a:cubicBezTo>
                <a:moveTo>
                  <a:pt x="323411" y="193660"/>
                </a:moveTo>
                <a:cubicBezTo>
                  <a:pt x="323411" y="202989"/>
                  <a:pt x="315992" y="210373"/>
                  <a:pt x="306621" y="210373"/>
                </a:cubicBezTo>
                <a:lnTo>
                  <a:pt x="278899" y="210373"/>
                </a:lnTo>
                <a:lnTo>
                  <a:pt x="278899" y="118652"/>
                </a:lnTo>
                <a:cubicBezTo>
                  <a:pt x="278899" y="98053"/>
                  <a:pt x="262109" y="81341"/>
                  <a:pt x="241025" y="81341"/>
                </a:cubicBezTo>
                <a:lnTo>
                  <a:pt x="102023" y="81341"/>
                </a:lnTo>
                <a:lnTo>
                  <a:pt x="102023" y="52970"/>
                </a:lnTo>
                <a:cubicBezTo>
                  <a:pt x="102023" y="44031"/>
                  <a:pt x="109442" y="36647"/>
                  <a:pt x="118813" y="36647"/>
                </a:cubicBezTo>
                <a:lnTo>
                  <a:pt x="306621" y="36647"/>
                </a:lnTo>
                <a:cubicBezTo>
                  <a:pt x="315992" y="36647"/>
                  <a:pt x="323411" y="44031"/>
                  <a:pt x="323411" y="53359"/>
                </a:cubicBezTo>
                <a:lnTo>
                  <a:pt x="323411" y="193660"/>
                </a:lnTo>
              </a:path>
            </a:pathLst>
          </a:custGeom>
          <a:solidFill>
            <a:schemeClr val="lt1">
              <a:lumMod val="100000"/>
            </a:schemeClr>
          </a:solidFill>
          <a:ln w="12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任意多边形: 形状 75"/>
          <p:cNvSpPr/>
          <p:nvPr>
            <p:custDataLst>
              <p:tags r:id="rId16"/>
            </p:custDataLst>
          </p:nvPr>
        </p:nvSpPr>
        <p:spPr>
          <a:xfrm>
            <a:off x="5141171" y="4890493"/>
            <a:ext cx="332620" cy="360000"/>
          </a:xfrm>
          <a:custGeom>
            <a:avLst/>
            <a:gdLst>
              <a:gd name="connsiteX0" fmla="*/ 313058 w 332620"/>
              <a:gd name="connsiteY0" fmla="*/ 203206 h 360000"/>
              <a:gd name="connsiteX1" fmla="*/ 326752 w 332620"/>
              <a:gd name="connsiteY1" fmla="*/ 209180 h 360000"/>
              <a:gd name="connsiteX2" fmla="*/ 326752 w 332620"/>
              <a:gd name="connsiteY2" fmla="*/ 237063 h 360000"/>
              <a:gd name="connsiteX3" fmla="*/ 209374 w 332620"/>
              <a:gd name="connsiteY3" fmla="*/ 356557 h 360000"/>
              <a:gd name="connsiteX4" fmla="*/ 199592 w 332620"/>
              <a:gd name="connsiteY4" fmla="*/ 358549 h 360000"/>
              <a:gd name="connsiteX5" fmla="*/ 183941 w 332620"/>
              <a:gd name="connsiteY5" fmla="*/ 352574 h 360000"/>
              <a:gd name="connsiteX6" fmla="*/ 136989 w 332620"/>
              <a:gd name="connsiteY6" fmla="*/ 302785 h 360000"/>
              <a:gd name="connsiteX7" fmla="*/ 136989 w 332620"/>
              <a:gd name="connsiteY7" fmla="*/ 274903 h 360000"/>
              <a:gd name="connsiteX8" fmla="*/ 164378 w 332620"/>
              <a:gd name="connsiteY8" fmla="*/ 274903 h 360000"/>
              <a:gd name="connsiteX9" fmla="*/ 199592 w 332620"/>
              <a:gd name="connsiteY9" fmla="*/ 310752 h 360000"/>
              <a:gd name="connsiteX10" fmla="*/ 299364 w 332620"/>
              <a:gd name="connsiteY10" fmla="*/ 209180 h 360000"/>
              <a:gd name="connsiteX11" fmla="*/ 313058 w 332620"/>
              <a:gd name="connsiteY11" fmla="*/ 203206 h 360000"/>
              <a:gd name="connsiteX12" fmla="*/ 97816 w 332620"/>
              <a:gd name="connsiteY12" fmla="*/ 59747 h 360000"/>
              <a:gd name="connsiteX13" fmla="*/ 78252 w 332620"/>
              <a:gd name="connsiteY13" fmla="*/ 79663 h 360000"/>
              <a:gd name="connsiteX14" fmla="*/ 156505 w 332620"/>
              <a:gd name="connsiteY14" fmla="*/ 159326 h 360000"/>
              <a:gd name="connsiteX15" fmla="*/ 234758 w 332620"/>
              <a:gd name="connsiteY15" fmla="*/ 79663 h 360000"/>
              <a:gd name="connsiteX16" fmla="*/ 215195 w 332620"/>
              <a:gd name="connsiteY16" fmla="*/ 59747 h 360000"/>
              <a:gd name="connsiteX17" fmla="*/ 195631 w 332620"/>
              <a:gd name="connsiteY17" fmla="*/ 79663 h 360000"/>
              <a:gd name="connsiteX18" fmla="*/ 156505 w 332620"/>
              <a:gd name="connsiteY18" fmla="*/ 119495 h 360000"/>
              <a:gd name="connsiteX19" fmla="*/ 117379 w 332620"/>
              <a:gd name="connsiteY19" fmla="*/ 79663 h 360000"/>
              <a:gd name="connsiteX20" fmla="*/ 97816 w 332620"/>
              <a:gd name="connsiteY20" fmla="*/ 59747 h 360000"/>
              <a:gd name="connsiteX21" fmla="*/ 58689 w 332620"/>
              <a:gd name="connsiteY21" fmla="*/ 0 h 360000"/>
              <a:gd name="connsiteX22" fmla="*/ 254321 w 332620"/>
              <a:gd name="connsiteY22" fmla="*/ 0 h 360000"/>
              <a:gd name="connsiteX23" fmla="*/ 313010 w 332620"/>
              <a:gd name="connsiteY23" fmla="*/ 59747 h 360000"/>
              <a:gd name="connsiteX24" fmla="*/ 313600 w 332620"/>
              <a:gd name="connsiteY24" fmla="*/ 179297 h 360000"/>
              <a:gd name="connsiteX25" fmla="*/ 197983 w 332620"/>
              <a:gd name="connsiteY25" fmla="*/ 292086 h 360000"/>
              <a:gd name="connsiteX26" fmla="*/ 168843 w 332620"/>
              <a:gd name="connsiteY26" fmla="*/ 263397 h 360000"/>
              <a:gd name="connsiteX27" fmla="*/ 124387 w 332620"/>
              <a:gd name="connsiteY27" fmla="*/ 263397 h 360000"/>
              <a:gd name="connsiteX28" fmla="*/ 124387 w 332620"/>
              <a:gd name="connsiteY28" fmla="*/ 307058 h 360000"/>
              <a:gd name="connsiteX29" fmla="*/ 171500 w 332620"/>
              <a:gd name="connsiteY29" fmla="*/ 360000 h 360000"/>
              <a:gd name="connsiteX30" fmla="*/ 58689 w 332620"/>
              <a:gd name="connsiteY30" fmla="*/ 358485 h 360000"/>
              <a:gd name="connsiteX31" fmla="*/ 0 w 332620"/>
              <a:gd name="connsiteY31" fmla="*/ 298737 h 360000"/>
              <a:gd name="connsiteX32" fmla="*/ 0 w 332620"/>
              <a:gd name="connsiteY32" fmla="*/ 59747 h 360000"/>
              <a:gd name="connsiteX33" fmla="*/ 58689 w 332620"/>
              <a:gd name="connsiteY3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32620" h="360000">
                <a:moveTo>
                  <a:pt x="313058" y="203206"/>
                </a:moveTo>
                <a:cubicBezTo>
                  <a:pt x="317949" y="203206"/>
                  <a:pt x="322840" y="205197"/>
                  <a:pt x="326752" y="209180"/>
                </a:cubicBezTo>
                <a:cubicBezTo>
                  <a:pt x="334577" y="217148"/>
                  <a:pt x="334577" y="229097"/>
                  <a:pt x="326752" y="237063"/>
                </a:cubicBezTo>
                <a:lnTo>
                  <a:pt x="209374" y="356557"/>
                </a:lnTo>
                <a:lnTo>
                  <a:pt x="199592" y="358549"/>
                </a:lnTo>
                <a:cubicBezTo>
                  <a:pt x="193722" y="358549"/>
                  <a:pt x="187853" y="356557"/>
                  <a:pt x="183941" y="352574"/>
                </a:cubicBezTo>
                <a:lnTo>
                  <a:pt x="136989" y="302785"/>
                </a:lnTo>
                <a:cubicBezTo>
                  <a:pt x="129164" y="294819"/>
                  <a:pt x="129164" y="282869"/>
                  <a:pt x="136989" y="274903"/>
                </a:cubicBezTo>
                <a:cubicBezTo>
                  <a:pt x="144815" y="266936"/>
                  <a:pt x="156552" y="266936"/>
                  <a:pt x="164378" y="274903"/>
                </a:cubicBezTo>
                <a:lnTo>
                  <a:pt x="199592" y="310752"/>
                </a:lnTo>
                <a:lnTo>
                  <a:pt x="299364" y="209180"/>
                </a:lnTo>
                <a:cubicBezTo>
                  <a:pt x="303277" y="205197"/>
                  <a:pt x="308168" y="203206"/>
                  <a:pt x="313058" y="203206"/>
                </a:cubicBezTo>
                <a:close/>
                <a:moveTo>
                  <a:pt x="97816" y="59747"/>
                </a:moveTo>
                <a:cubicBezTo>
                  <a:pt x="86078" y="59747"/>
                  <a:pt x="78252" y="67714"/>
                  <a:pt x="78252" y="79663"/>
                </a:cubicBezTo>
                <a:cubicBezTo>
                  <a:pt x="78252" y="123478"/>
                  <a:pt x="113466" y="159326"/>
                  <a:pt x="156505" y="159326"/>
                </a:cubicBezTo>
                <a:cubicBezTo>
                  <a:pt x="199545" y="159326"/>
                  <a:pt x="234758" y="123478"/>
                  <a:pt x="234758" y="79663"/>
                </a:cubicBezTo>
                <a:cubicBezTo>
                  <a:pt x="234758" y="67714"/>
                  <a:pt x="226933" y="59747"/>
                  <a:pt x="215195" y="59747"/>
                </a:cubicBezTo>
                <a:cubicBezTo>
                  <a:pt x="203457" y="59747"/>
                  <a:pt x="195631" y="67714"/>
                  <a:pt x="195631" y="79663"/>
                </a:cubicBezTo>
                <a:cubicBezTo>
                  <a:pt x="195631" y="101571"/>
                  <a:pt x="178024" y="119495"/>
                  <a:pt x="156505" y="119495"/>
                </a:cubicBezTo>
                <a:cubicBezTo>
                  <a:pt x="134985" y="119495"/>
                  <a:pt x="117379" y="101571"/>
                  <a:pt x="117379" y="79663"/>
                </a:cubicBezTo>
                <a:cubicBezTo>
                  <a:pt x="117379" y="67714"/>
                  <a:pt x="109554" y="59747"/>
                  <a:pt x="97816" y="59747"/>
                </a:cubicBezTo>
                <a:close/>
                <a:moveTo>
                  <a:pt x="58689" y="0"/>
                </a:moveTo>
                <a:lnTo>
                  <a:pt x="254321" y="0"/>
                </a:lnTo>
                <a:cubicBezTo>
                  <a:pt x="287578" y="0"/>
                  <a:pt x="313010" y="25890"/>
                  <a:pt x="313010" y="59747"/>
                </a:cubicBezTo>
                <a:lnTo>
                  <a:pt x="313600" y="179297"/>
                </a:lnTo>
                <a:lnTo>
                  <a:pt x="197983" y="292086"/>
                </a:lnTo>
                <a:lnTo>
                  <a:pt x="168843" y="263397"/>
                </a:lnTo>
                <a:cubicBezTo>
                  <a:pt x="156414" y="250922"/>
                  <a:pt x="136817" y="250922"/>
                  <a:pt x="124387" y="263397"/>
                </a:cubicBezTo>
                <a:cubicBezTo>
                  <a:pt x="111957" y="275871"/>
                  <a:pt x="111957" y="294584"/>
                  <a:pt x="124387" y="307058"/>
                </a:cubicBezTo>
                <a:lnTo>
                  <a:pt x="171500" y="360000"/>
                </a:lnTo>
                <a:lnTo>
                  <a:pt x="58689" y="358485"/>
                </a:lnTo>
                <a:cubicBezTo>
                  <a:pt x="25432" y="358485"/>
                  <a:pt x="0" y="332595"/>
                  <a:pt x="0" y="298737"/>
                </a:cubicBezTo>
                <a:lnTo>
                  <a:pt x="0" y="59747"/>
                </a:lnTo>
                <a:cubicBezTo>
                  <a:pt x="0" y="25890"/>
                  <a:pt x="25432" y="0"/>
                  <a:pt x="58689" y="0"/>
                </a:cubicBezTo>
                <a:close/>
              </a:path>
            </a:pathLst>
          </a:custGeom>
          <a:solidFill>
            <a:schemeClr val="lt1">
              <a:lumMod val="100000"/>
            </a:schemeClr>
          </a:solidFill>
          <a:ln w="125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任意多边形: 形状 70"/>
          <p:cNvSpPr/>
          <p:nvPr>
            <p:custDataLst>
              <p:tags r:id="rId17"/>
            </p:custDataLst>
          </p:nvPr>
        </p:nvSpPr>
        <p:spPr>
          <a:xfrm>
            <a:off x="6688020" y="4890381"/>
            <a:ext cx="360000" cy="360000"/>
          </a:xfrm>
          <a:custGeom>
            <a:avLst/>
            <a:gdLst>
              <a:gd name="connsiteX0" fmla="*/ 347746 w 360000"/>
              <a:gd name="connsiteY0" fmla="*/ 334246 h 360000"/>
              <a:gd name="connsiteX1" fmla="*/ 360114 w 360000"/>
              <a:gd name="connsiteY1" fmla="*/ 347746 h 360000"/>
              <a:gd name="connsiteX2" fmla="*/ 347746 w 360000"/>
              <a:gd name="connsiteY2" fmla="*/ 360114 h 360000"/>
              <a:gd name="connsiteX3" fmla="*/ 12457 w 360000"/>
              <a:gd name="connsiteY3" fmla="*/ 360114 h 360000"/>
              <a:gd name="connsiteX4" fmla="*/ 114 w 360000"/>
              <a:gd name="connsiteY4" fmla="*/ 346614 h 360000"/>
              <a:gd name="connsiteX5" fmla="*/ 12483 w 360000"/>
              <a:gd name="connsiteY5" fmla="*/ 334246 h 360000"/>
              <a:gd name="connsiteX6" fmla="*/ 31614 w 360000"/>
              <a:gd name="connsiteY6" fmla="*/ 334246 h 360000"/>
              <a:gd name="connsiteX7" fmla="*/ 31614 w 360000"/>
              <a:gd name="connsiteY7" fmla="*/ 18114 h 360000"/>
              <a:gd name="connsiteX8" fmla="*/ 49614 w 360000"/>
              <a:gd name="connsiteY8" fmla="*/ 114 h 360000"/>
              <a:gd name="connsiteX9" fmla="*/ 214983 w 360000"/>
              <a:gd name="connsiteY9" fmla="*/ 114 h 360000"/>
              <a:gd name="connsiteX10" fmla="*/ 232983 w 360000"/>
              <a:gd name="connsiteY10" fmla="*/ 18114 h 360000"/>
              <a:gd name="connsiteX11" fmla="*/ 232983 w 360000"/>
              <a:gd name="connsiteY11" fmla="*/ 118245 h 360000"/>
              <a:gd name="connsiteX12" fmla="*/ 303877 w 360000"/>
              <a:gd name="connsiteY12" fmla="*/ 140745 h 360000"/>
              <a:gd name="connsiteX13" fmla="*/ 328614 w 360000"/>
              <a:gd name="connsiteY13" fmla="*/ 174483 h 360000"/>
              <a:gd name="connsiteX14" fmla="*/ 328614 w 360000"/>
              <a:gd name="connsiteY14" fmla="*/ 334246 h 360000"/>
              <a:gd name="connsiteX15" fmla="*/ 347746 w 360000"/>
              <a:gd name="connsiteY15" fmla="*/ 334246 h 360000"/>
              <a:gd name="connsiteX16" fmla="*/ 148614 w 360000"/>
              <a:gd name="connsiteY16" fmla="*/ 75457 h 360000"/>
              <a:gd name="connsiteX17" fmla="*/ 148614 w 360000"/>
              <a:gd name="connsiteY17" fmla="*/ 106957 h 360000"/>
              <a:gd name="connsiteX18" fmla="*/ 199245 w 360000"/>
              <a:gd name="connsiteY18" fmla="*/ 106957 h 360000"/>
              <a:gd name="connsiteX19" fmla="*/ 199245 w 360000"/>
              <a:gd name="connsiteY19" fmla="*/ 75483 h 360000"/>
              <a:gd name="connsiteX20" fmla="*/ 148614 w 360000"/>
              <a:gd name="connsiteY20" fmla="*/ 75483 h 360000"/>
              <a:gd name="connsiteX21" fmla="*/ 148614 w 360000"/>
              <a:gd name="connsiteY21" fmla="*/ 75483 h 360000"/>
              <a:gd name="connsiteX22" fmla="*/ 148614 w 360000"/>
              <a:gd name="connsiteY22" fmla="*/ 75457 h 360000"/>
              <a:gd name="connsiteX23" fmla="*/ 115983 w 360000"/>
              <a:gd name="connsiteY23" fmla="*/ 274588 h 360000"/>
              <a:gd name="connsiteX24" fmla="*/ 115983 w 360000"/>
              <a:gd name="connsiteY24" fmla="*/ 243114 h 360000"/>
              <a:gd name="connsiteX25" fmla="*/ 65377 w 360000"/>
              <a:gd name="connsiteY25" fmla="*/ 243114 h 360000"/>
              <a:gd name="connsiteX26" fmla="*/ 65377 w 360000"/>
              <a:gd name="connsiteY26" fmla="*/ 274614 h 360000"/>
              <a:gd name="connsiteX27" fmla="*/ 115983 w 360000"/>
              <a:gd name="connsiteY27" fmla="*/ 274614 h 360000"/>
              <a:gd name="connsiteX28" fmla="*/ 115983 w 360000"/>
              <a:gd name="connsiteY28" fmla="*/ 274614 h 360000"/>
              <a:gd name="connsiteX29" fmla="*/ 115983 w 360000"/>
              <a:gd name="connsiteY29" fmla="*/ 274588 h 360000"/>
              <a:gd name="connsiteX30" fmla="*/ 65377 w 360000"/>
              <a:gd name="connsiteY30" fmla="*/ 191351 h 360000"/>
              <a:gd name="connsiteX31" fmla="*/ 115983 w 360000"/>
              <a:gd name="connsiteY31" fmla="*/ 191351 h 360000"/>
              <a:gd name="connsiteX32" fmla="*/ 115983 w 360000"/>
              <a:gd name="connsiteY32" fmla="*/ 159877 h 360000"/>
              <a:gd name="connsiteX33" fmla="*/ 65377 w 360000"/>
              <a:gd name="connsiteY33" fmla="*/ 159877 h 360000"/>
              <a:gd name="connsiteX34" fmla="*/ 65377 w 360000"/>
              <a:gd name="connsiteY34" fmla="*/ 191403 h 360000"/>
              <a:gd name="connsiteX35" fmla="*/ 65377 w 360000"/>
              <a:gd name="connsiteY35" fmla="*/ 191351 h 360000"/>
              <a:gd name="connsiteX36" fmla="*/ 65377 w 360000"/>
              <a:gd name="connsiteY36" fmla="*/ 107008 h 360000"/>
              <a:gd name="connsiteX37" fmla="*/ 115983 w 360000"/>
              <a:gd name="connsiteY37" fmla="*/ 107008 h 360000"/>
              <a:gd name="connsiteX38" fmla="*/ 115983 w 360000"/>
              <a:gd name="connsiteY38" fmla="*/ 75457 h 360000"/>
              <a:gd name="connsiteX39" fmla="*/ 65377 w 360000"/>
              <a:gd name="connsiteY39" fmla="*/ 75457 h 360000"/>
              <a:gd name="connsiteX40" fmla="*/ 65377 w 360000"/>
              <a:gd name="connsiteY40" fmla="*/ 106957 h 360000"/>
              <a:gd name="connsiteX41" fmla="*/ 65377 w 360000"/>
              <a:gd name="connsiteY41" fmla="*/ 107008 h 360000"/>
              <a:gd name="connsiteX42" fmla="*/ 148614 w 360000"/>
              <a:gd name="connsiteY42" fmla="*/ 158745 h 360000"/>
              <a:gd name="connsiteX43" fmla="*/ 148614 w 360000"/>
              <a:gd name="connsiteY43" fmla="*/ 191377 h 360000"/>
              <a:gd name="connsiteX44" fmla="*/ 199245 w 360000"/>
              <a:gd name="connsiteY44" fmla="*/ 191377 h 360000"/>
              <a:gd name="connsiteX45" fmla="*/ 199245 w 360000"/>
              <a:gd name="connsiteY45" fmla="*/ 158720 h 360000"/>
              <a:gd name="connsiteX46" fmla="*/ 148614 w 360000"/>
              <a:gd name="connsiteY46" fmla="*/ 158720 h 360000"/>
              <a:gd name="connsiteX47" fmla="*/ 148614 w 360000"/>
              <a:gd name="connsiteY47" fmla="*/ 158720 h 360000"/>
              <a:gd name="connsiteX48" fmla="*/ 148614 w 360000"/>
              <a:gd name="connsiteY48" fmla="*/ 158745 h 360000"/>
              <a:gd name="connsiteX49" fmla="*/ 200377 w 360000"/>
              <a:gd name="connsiteY49" fmla="*/ 274614 h 360000"/>
              <a:gd name="connsiteX50" fmla="*/ 200377 w 360000"/>
              <a:gd name="connsiteY50" fmla="*/ 243114 h 360000"/>
              <a:gd name="connsiteX51" fmla="*/ 149720 w 360000"/>
              <a:gd name="connsiteY51" fmla="*/ 243114 h 360000"/>
              <a:gd name="connsiteX52" fmla="*/ 149720 w 360000"/>
              <a:gd name="connsiteY52" fmla="*/ 274614 h 360000"/>
              <a:gd name="connsiteX53" fmla="*/ 200377 w 360000"/>
              <a:gd name="connsiteY53" fmla="*/ 274614 h 360000"/>
              <a:gd name="connsiteX54" fmla="*/ 200377 w 360000"/>
              <a:gd name="connsiteY54" fmla="*/ 274614 h 360000"/>
              <a:gd name="connsiteX55" fmla="*/ 254377 w 360000"/>
              <a:gd name="connsiteY55" fmla="*/ 311746 h 360000"/>
              <a:gd name="connsiteX56" fmla="*/ 280246 w 360000"/>
              <a:gd name="connsiteY56" fmla="*/ 311746 h 360000"/>
              <a:gd name="connsiteX57" fmla="*/ 280246 w 360000"/>
              <a:gd name="connsiteY57" fmla="*/ 259983 h 360000"/>
              <a:gd name="connsiteX58" fmla="*/ 254377 w 360000"/>
              <a:gd name="connsiteY58" fmla="*/ 259983 h 360000"/>
              <a:gd name="connsiteX59" fmla="*/ 254377 w 360000"/>
              <a:gd name="connsiteY59" fmla="*/ 311746 h 360000"/>
              <a:gd name="connsiteX60" fmla="*/ 254377 w 360000"/>
              <a:gd name="connsiteY60" fmla="*/ 236377 h 360000"/>
              <a:gd name="connsiteX61" fmla="*/ 280246 w 360000"/>
              <a:gd name="connsiteY61" fmla="*/ 236377 h 360000"/>
              <a:gd name="connsiteX62" fmla="*/ 280246 w 360000"/>
              <a:gd name="connsiteY62" fmla="*/ 184614 h 360000"/>
              <a:gd name="connsiteX63" fmla="*/ 254377 w 360000"/>
              <a:gd name="connsiteY63" fmla="*/ 184614 h 360000"/>
              <a:gd name="connsiteX64" fmla="*/ 254377 w 360000"/>
              <a:gd name="connsiteY64" fmla="*/ 236377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60000" h="360000">
                <a:moveTo>
                  <a:pt x="347746" y="334246"/>
                </a:moveTo>
                <a:cubicBezTo>
                  <a:pt x="354483" y="334246"/>
                  <a:pt x="360114" y="339851"/>
                  <a:pt x="360114" y="347746"/>
                </a:cubicBezTo>
                <a:cubicBezTo>
                  <a:pt x="360045" y="354547"/>
                  <a:pt x="354547" y="360045"/>
                  <a:pt x="347746" y="360114"/>
                </a:cubicBezTo>
                <a:lnTo>
                  <a:pt x="12457" y="360114"/>
                </a:lnTo>
                <a:cubicBezTo>
                  <a:pt x="5771" y="360114"/>
                  <a:pt x="114" y="354483"/>
                  <a:pt x="114" y="346614"/>
                </a:cubicBezTo>
                <a:cubicBezTo>
                  <a:pt x="114" y="339851"/>
                  <a:pt x="5745" y="334246"/>
                  <a:pt x="12483" y="334246"/>
                </a:cubicBezTo>
                <a:lnTo>
                  <a:pt x="31614" y="334246"/>
                </a:lnTo>
                <a:lnTo>
                  <a:pt x="31614" y="18114"/>
                </a:lnTo>
                <a:cubicBezTo>
                  <a:pt x="31614" y="7983"/>
                  <a:pt x="39483" y="114"/>
                  <a:pt x="49614" y="114"/>
                </a:cubicBezTo>
                <a:lnTo>
                  <a:pt x="214983" y="114"/>
                </a:lnTo>
                <a:cubicBezTo>
                  <a:pt x="225114" y="114"/>
                  <a:pt x="232983" y="7983"/>
                  <a:pt x="232983" y="18114"/>
                </a:cubicBezTo>
                <a:lnTo>
                  <a:pt x="232983" y="118245"/>
                </a:lnTo>
                <a:lnTo>
                  <a:pt x="303877" y="140745"/>
                </a:lnTo>
                <a:cubicBezTo>
                  <a:pt x="318483" y="145245"/>
                  <a:pt x="328614" y="158745"/>
                  <a:pt x="328614" y="174483"/>
                </a:cubicBezTo>
                <a:lnTo>
                  <a:pt x="328614" y="334246"/>
                </a:lnTo>
                <a:lnTo>
                  <a:pt x="347746" y="334246"/>
                </a:lnTo>
                <a:moveTo>
                  <a:pt x="148614" y="75457"/>
                </a:moveTo>
                <a:lnTo>
                  <a:pt x="148614" y="106957"/>
                </a:lnTo>
                <a:lnTo>
                  <a:pt x="199245" y="106957"/>
                </a:lnTo>
                <a:lnTo>
                  <a:pt x="199245" y="75483"/>
                </a:lnTo>
                <a:lnTo>
                  <a:pt x="148614" y="75483"/>
                </a:lnTo>
                <a:cubicBezTo>
                  <a:pt x="149745" y="74351"/>
                  <a:pt x="148614" y="74351"/>
                  <a:pt x="148614" y="75483"/>
                </a:cubicBezTo>
                <a:lnTo>
                  <a:pt x="148614" y="75457"/>
                </a:lnTo>
                <a:moveTo>
                  <a:pt x="115983" y="274588"/>
                </a:moveTo>
                <a:lnTo>
                  <a:pt x="115983" y="243114"/>
                </a:lnTo>
                <a:lnTo>
                  <a:pt x="65377" y="243114"/>
                </a:lnTo>
                <a:lnTo>
                  <a:pt x="65377" y="274614"/>
                </a:lnTo>
                <a:lnTo>
                  <a:pt x="115983" y="274614"/>
                </a:lnTo>
                <a:cubicBezTo>
                  <a:pt x="115983" y="275746"/>
                  <a:pt x="115983" y="274614"/>
                  <a:pt x="115983" y="274614"/>
                </a:cubicBezTo>
                <a:lnTo>
                  <a:pt x="115983" y="274588"/>
                </a:lnTo>
                <a:moveTo>
                  <a:pt x="65377" y="191351"/>
                </a:moveTo>
                <a:lnTo>
                  <a:pt x="115983" y="191351"/>
                </a:lnTo>
                <a:lnTo>
                  <a:pt x="115983" y="159877"/>
                </a:lnTo>
                <a:lnTo>
                  <a:pt x="65377" y="159877"/>
                </a:lnTo>
                <a:lnTo>
                  <a:pt x="65377" y="191403"/>
                </a:lnTo>
                <a:lnTo>
                  <a:pt x="65377" y="191351"/>
                </a:lnTo>
                <a:moveTo>
                  <a:pt x="65377" y="107008"/>
                </a:moveTo>
                <a:lnTo>
                  <a:pt x="115983" y="107008"/>
                </a:lnTo>
                <a:lnTo>
                  <a:pt x="115983" y="75457"/>
                </a:lnTo>
                <a:lnTo>
                  <a:pt x="65377" y="75457"/>
                </a:lnTo>
                <a:lnTo>
                  <a:pt x="65377" y="106957"/>
                </a:lnTo>
                <a:lnTo>
                  <a:pt x="65377" y="107008"/>
                </a:lnTo>
                <a:moveTo>
                  <a:pt x="148614" y="158745"/>
                </a:moveTo>
                <a:lnTo>
                  <a:pt x="148614" y="191377"/>
                </a:lnTo>
                <a:lnTo>
                  <a:pt x="199245" y="191377"/>
                </a:lnTo>
                <a:lnTo>
                  <a:pt x="199245" y="158720"/>
                </a:lnTo>
                <a:lnTo>
                  <a:pt x="148614" y="158720"/>
                </a:lnTo>
                <a:cubicBezTo>
                  <a:pt x="149745" y="158720"/>
                  <a:pt x="148614" y="158720"/>
                  <a:pt x="148614" y="158720"/>
                </a:cubicBezTo>
                <a:lnTo>
                  <a:pt x="148614" y="158745"/>
                </a:lnTo>
                <a:moveTo>
                  <a:pt x="200377" y="274614"/>
                </a:moveTo>
                <a:lnTo>
                  <a:pt x="200377" y="243114"/>
                </a:lnTo>
                <a:lnTo>
                  <a:pt x="149720" y="243114"/>
                </a:lnTo>
                <a:lnTo>
                  <a:pt x="149720" y="274614"/>
                </a:lnTo>
                <a:lnTo>
                  <a:pt x="200377" y="274614"/>
                </a:lnTo>
                <a:cubicBezTo>
                  <a:pt x="200377" y="275746"/>
                  <a:pt x="200377" y="274614"/>
                  <a:pt x="200377" y="274614"/>
                </a:cubicBezTo>
                <a:moveTo>
                  <a:pt x="254377" y="311746"/>
                </a:moveTo>
                <a:lnTo>
                  <a:pt x="280246" y="311746"/>
                </a:lnTo>
                <a:lnTo>
                  <a:pt x="280246" y="259983"/>
                </a:lnTo>
                <a:lnTo>
                  <a:pt x="254377" y="259983"/>
                </a:lnTo>
                <a:lnTo>
                  <a:pt x="254377" y="311746"/>
                </a:lnTo>
                <a:moveTo>
                  <a:pt x="254377" y="236377"/>
                </a:moveTo>
                <a:lnTo>
                  <a:pt x="280246" y="236377"/>
                </a:lnTo>
                <a:lnTo>
                  <a:pt x="280246" y="184614"/>
                </a:lnTo>
                <a:lnTo>
                  <a:pt x="254377" y="184614"/>
                </a:lnTo>
                <a:lnTo>
                  <a:pt x="254377" y="236377"/>
                </a:lnTo>
              </a:path>
            </a:pathLst>
          </a:custGeom>
          <a:solidFill>
            <a:schemeClr val="lt1">
              <a:lumMod val="100000"/>
            </a:schemeClr>
          </a:solidFill>
          <a:ln w="125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Methodology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1145" y="2012315"/>
            <a:ext cx="8776970" cy="3832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Methodology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Example:</a:t>
            </a:r>
            <a:endParaRPr lang="en-US" altLang="en-US"/>
          </a:p>
          <a:p>
            <a:r>
              <a:rPr lang="en-US" altLang="en-US"/>
              <a:t>Input Query: 'Cats and Dogs.'</a:t>
            </a:r>
            <a:endParaRPr lang="en-US" altLang="en-US"/>
          </a:p>
          <a:p>
            <a:r>
              <a:rPr lang="en-US" altLang="en-US"/>
              <a:t>Tokenization: Split into Cats, Dogs.</a:t>
            </a:r>
            <a:endParaRPr lang="en-US" altLang="en-US"/>
          </a:p>
          <a:p>
            <a:r>
              <a:rPr lang="en-US" altLang="en-US"/>
              <a:t>Cosine Similarity Calculation:</a:t>
            </a:r>
            <a:endParaRPr lang="en-US" altLang="en-US"/>
          </a:p>
          <a:p>
            <a:r>
              <a:rPr lang="en-US" altLang="en-US"/>
              <a:t>Document A: Cats: 0.8, Dogs: 0.3 → Similarity: 0.85.</a:t>
            </a:r>
            <a:endParaRPr lang="en-US" altLang="en-US"/>
          </a:p>
          <a:p>
            <a:r>
              <a:rPr lang="en-US" altLang="en-US"/>
              <a:t>Document B: Dogs: 0.9, Birds: 0.7 → Similarity: 0.60.</a:t>
            </a:r>
            <a:endParaRPr lang="en-US" altLang="en-US"/>
          </a:p>
          <a:p>
            <a:r>
              <a:rPr lang="en-US" altLang="en-US"/>
              <a:t>Output:</a:t>
            </a:r>
            <a:endParaRPr lang="en-US" altLang="en-US"/>
          </a:p>
          <a:p>
            <a:r>
              <a:rPr lang="en-US" altLang="en-US"/>
              <a:t>Document A: 0.85, Document B: 0.60.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251_2*l_h_a*1_2_1"/>
  <p:tag name="KSO_WM_TEMPLATE_CATEGORY" val="diagram"/>
  <p:tag name="KSO_WM_TEMPLATE_INDEX" val="2023825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06,&quot;left&quot;:54.41801715520423,&quot;top&quot;:107.08160913662645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1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8251_2*l_h_i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09497070312506,&quot;left&quot;:54.41801715520423,&quot;top&quot;:107.08160913662645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1"/>
</p:tagLst>
</file>

<file path=ppt/tags/tag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251_2*l_h_f*1_3_1"/>
  <p:tag name="KSO_WM_TEMPLATE_CATEGORY" val="diagram"/>
  <p:tag name="KSO_WM_TEMPLATE_INDEX" val="2023825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06,&quot;left&quot;:54.41801715520423,&quot;top&quot;:107.08160913662645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 that can be used as demonstrations."/>
  <p:tag name="KSO_WM_UNIT_USESOURCEFORMAT_APPLY" val="1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251_2*l_h_a*1_3_1"/>
  <p:tag name="KSO_WM_TEMPLATE_CATEGORY" val="diagram"/>
  <p:tag name="KSO_WM_TEMPLATE_INDEX" val="2023825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06,&quot;left&quot;:54.41801715520423,&quot;top&quot;:107.08160913662645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8251_2*l_h_d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547*936"/>
  <p:tag name="KSO_WM_UNIT_TYPE" val="l_h_d"/>
  <p:tag name="KSO_WM_UNIT_INDEX" val="1_2_1"/>
  <p:tag name="KSO_WM_DIAGRAM_MAX_ITEMCNT" val="4"/>
  <p:tag name="KSO_WM_DIAGRAM_MIN_ITEMCNT" val="2"/>
  <p:tag name="KSO_WM_DIAGRAM_VIRTUALLY_FRAME" val="{&quot;height&quot;:382.09497070312506,&quot;left&quot;:54.41801715520423,&quot;top&quot;:107.08160913662645,&quot;width&quot;:851.110107421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SLIDE_ID" val="custom2023824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8245"/>
  <p:tag name="KSO_WM_SLIDE_TYPE" val="text"/>
  <p:tag name="KSO_WM_SLIDE_SUBTYPE" val="picTxt"/>
  <p:tag name="KSO_WM_SLIDE_SIZE" val="850.448*382.064"/>
  <p:tag name="KSO_WM_SLIDE_POSITION" val="54.7493*107.0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38245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8415_1*a*1"/>
  <p:tag name="KSO_WM_TEMPLATE_CATEGORY" val="custom"/>
  <p:tag name="KSO_WM_TEMPLATE_INDEX" val="20238415"/>
  <p:tag name="KSO_WM_UNIT_LAYERLEVEL" val="1"/>
  <p:tag name="KSO_WM_TAG_VERSION" val="3.0"/>
  <p:tag name="KSO_WM_BEAUTIFY_FLAG" val="#wm#"/>
  <p:tag name="KSO_WM_UNIT_VALUE" val="29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4461_1*l_h_a*1_4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1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4461_1*l_h_f*1_4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8245_1*a*1"/>
  <p:tag name="KSO_WM_TEMPLATE_CATEGORY" val="custom"/>
  <p:tag name="KSO_WM_TEMPLATE_INDEX" val="2023824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4461_1*l_h_a*1_1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4461_1*l_h_f*1_1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ags/tag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4461_1*l_h_a*1_2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2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4461_1*l_h_f*1_2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4461_1*l_h_a*1_3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2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4461_1*l_h_f*1_3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4461_1*l_h_i*1_1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01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34461_1*l_h_i*1_2_2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5"/>
  <p:tag name="KSO_WM_UNIT_TEXT_FILL_FORE_SCHEMECOLOR_INDEX" val="1"/>
  <p:tag name="KSO_WM_UNIT_TEXT_FILL_TYPE" val="1"/>
  <p:tag name="KSO_WM_UNIT_PRESET_TEXT" val="02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4461_1*l_h_i*1_3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UNIT_TEXT_FILL_FORE_SCHEMECOLOR_INDEX" val="1"/>
  <p:tag name="KSO_WM_UNIT_TEXT_FILL_TYPE" val="1"/>
  <p:tag name="KSO_WM_UNIT_PRESET_TEXT" val="03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4461_1*l_h_i*1_4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10000000149011612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1"/>
  <p:tag name="KSO_WM_UNIT_TEXT_FILL_FORE_SCHEMECOLOR_INDEX" val="1"/>
  <p:tag name="KSO_WM_UNIT_TEXT_FILL_TYPE" val="1"/>
  <p:tag name="KSO_WM_UNIT_PRESET_TEXT" val="04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8251_2*l_h_d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547*936"/>
  <p:tag name="KSO_WM_UNIT_TYPE" val="l_h_d"/>
  <p:tag name="KSO_WM_UNIT_INDEX" val="1_3_1"/>
  <p:tag name="KSO_WM_DIAGRAM_MAX_ITEMCNT" val="4"/>
  <p:tag name="KSO_WM_DIAGRAM_MIN_ITEMCNT" val="2"/>
  <p:tag name="KSO_WM_DIAGRAM_VIRTUALLY_FRAME" val="{&quot;height&quot;:382.09497070312506,&quot;left&quot;:54.41801715520423,&quot;top&quot;:107.08160913662645,&quot;width&quot;:851.110107421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UNIT_LINE_FILL_TYPE" val="2"/>
  <p:tag name="KSO_WM_UNIT_USESOURCEFORMAT_APPLY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3"/>
  <p:tag name="KSO_WM_UNIT_ID" val="diagram20234461_1*l_h_x*1_4_3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VALUE" val="68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3"/>
  <p:tag name="KSO_WM_UNIT_ID" val="diagram20234461_1*l_h_x*1_2_3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VALUE" val="100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3"/>
  <p:tag name="KSO_WM_UNIT_ID" val="diagram20234461_1*l_h_x*1_3_3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VALUE" val="100*92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6_3"/>
  <p:tag name="KSO_WM_UNIT_ID" val="diagram20234461_1*l_h_x*1_6_3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VALUE" val="100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SLIDE_ID" val="custom20238415_1"/>
  <p:tag name="KSO_WM_TEMPLATE_SUBCATEGORY" val="0"/>
  <p:tag name="KSO_WM_TEMPLATE_MASTER_TYPE" val="0"/>
  <p:tag name="KSO_WM_TEMPLATE_COLOR_TYPE" val="0"/>
  <p:tag name="KSO_WM_SLIDE_ITEM_CNT" val="6"/>
  <p:tag name="KSO_WM_SLIDE_INDEX" val="1"/>
  <p:tag name="KSO_WM_TAG_VERSION" val="3.0"/>
  <p:tag name="KSO_WM_BEAUTIFY_FLAG" val="#wm#"/>
  <p:tag name="KSO_WM_TEMPLATE_CATEGORY" val="custom"/>
  <p:tag name="KSO_WM_TEMPLATE_INDEX" val="20238415"/>
  <p:tag name="KSO_WM_SLIDE_TYPE" val="text"/>
  <p:tag name="KSO_WM_SLIDE_SUBTYPE" val="picTxt"/>
  <p:tag name="KSO_WM_SLIDE_SIZE" val="831.8*321.235"/>
  <p:tag name="KSO_WM_SLIDE_POSITION" val="64.1*142.66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38415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38415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38415"/>
</p:tagLst>
</file>

<file path=ppt/tags/tag38.xml><?xml version="1.0" encoding="utf-8"?>
<p:tagLst xmlns:p="http://schemas.openxmlformats.org/presentationml/2006/main">
  <p:tag name="PA" val="v3.0.0"/>
</p:tagLst>
</file>

<file path=ppt/tags/tag39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8251_2*l_h_d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547*936"/>
  <p:tag name="KSO_WM_UNIT_TYPE" val="l_h_d"/>
  <p:tag name="KSO_WM_UNIT_INDEX" val="1_1_1"/>
  <p:tag name="KSO_WM_DIAGRAM_MAX_ITEMCNT" val="4"/>
  <p:tag name="KSO_WM_DIAGRAM_MIN_ITEMCNT" val="2"/>
  <p:tag name="KSO_WM_DIAGRAM_VIRTUALLY_FRAME" val="{&quot;height&quot;:382.09497070312506,&quot;left&quot;:54.41801715520423,&quot;top&quot;:107.08160913662645,&quot;width&quot;:851.110107421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8251_2*l_h_i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09497070312506,&quot;left&quot;:54.41801715520423,&quot;top&quot;:107.08160913662645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1"/>
</p:tagLst>
</file>

<file path=ppt/tags/tag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251_2*l_h_f*1_1_1"/>
  <p:tag name="KSO_WM_TEMPLATE_CATEGORY" val="diagram"/>
  <p:tag name="KSO_WM_TEMPLATE_INDEX" val="2023825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06,&quot;left&quot;:54.41801715520423,&quot;top&quot;:107.08160913662645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 that can be used as demonstrations."/>
  <p:tag name="KSO_WM_UNIT_USESOURCEFORMAT_APPLY" val="1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251_2*l_h_a*1_1_1"/>
  <p:tag name="KSO_WM_TEMPLATE_CATEGORY" val="diagram"/>
  <p:tag name="KSO_WM_TEMPLATE_INDEX" val="2023825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06,&quot;left&quot;:54.41801715520423,&quot;top&quot;:107.08160913662645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8251_2*l_h_i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09497070312506,&quot;left&quot;:54.41801715520423,&quot;top&quot;:107.08160913662645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1"/>
</p:tagLst>
</file>

<file path=ppt/tags/tag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251_2*l_h_f*1_2_1"/>
  <p:tag name="KSO_WM_TEMPLATE_CATEGORY" val="diagram"/>
  <p:tag name="KSO_WM_TEMPLATE_INDEX" val="2023825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06,&quot;left&quot;:54.41801715520423,&quot;top&quot;:107.08160913662645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 that can be used as demonstrations.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2496</Words>
  <Application>WPS Presentation</Application>
  <PresentationFormat>宽屏</PresentationFormat>
  <Paragraphs>123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等线</vt:lpstr>
      <vt:lpstr>Microsoft YaHei</vt:lpstr>
      <vt:lpstr>Century Gothic</vt:lpstr>
      <vt:lpstr>黑体</vt:lpstr>
      <vt:lpstr>Microsoft YaHei Light</vt:lpstr>
      <vt:lpstr>Montserrat</vt:lpstr>
      <vt:lpstr>Segoe Print</vt:lpstr>
      <vt:lpstr>冬青黑体简体中文 W3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Background</vt:lpstr>
      <vt:lpstr>System Design</vt:lpstr>
      <vt:lpstr>System Design</vt:lpstr>
      <vt:lpstr>Methodology</vt:lpstr>
      <vt:lpstr>PowerPoint 演示文稿</vt:lpstr>
      <vt:lpstr>Methodology</vt:lpstr>
      <vt:lpstr>Data Flow Diagram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美仑设计</dc:creator>
  <cp:keywords>www.51pptmoban.com</cp:keywords>
  <cp:lastModifiedBy>WPS_1733152084</cp:lastModifiedBy>
  <cp:revision>42</cp:revision>
  <dcterms:created xsi:type="dcterms:W3CDTF">2018-09-12T16:22:00Z</dcterms:created>
  <dcterms:modified xsi:type="dcterms:W3CDTF">2024-12-16T09:02:51Z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1033-12.2.0.19307</vt:lpwstr>
  </property>
  <property fmtid="{D5CDD505-2E9C-101B-9397-08002B2CF9AE}" pid="3" name="ICV">
    <vt:lpwstr>7413D1DE02854DA583B4895BE5F5F4FB_11</vt:lpwstr>
  </property>
</Properties>
</file>