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257" r:id="rId3"/>
    <p:sldId id="299" r:id="rId5"/>
    <p:sldId id="264" r:id="rId6"/>
    <p:sldId id="269" r:id="rId7"/>
    <p:sldId id="330" r:id="rId8"/>
    <p:sldId id="331" r:id="rId9"/>
    <p:sldId id="332" r:id="rId10"/>
    <p:sldId id="333" r:id="rId11"/>
    <p:sldId id="334" r:id="rId12"/>
    <p:sldId id="336" r:id="rId13"/>
    <p:sldId id="291" r:id="rId14"/>
    <p:sldId id="30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80A9"/>
    <a:srgbClr val="1614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20" autoAdjust="0"/>
    <p:restoredTop sz="94660"/>
  </p:normalViewPr>
  <p:slideViewPr>
    <p:cSldViewPr snapToGrid="0">
      <p:cViewPr varScale="1">
        <p:scale>
          <a:sx n="130" d="100"/>
          <a:sy n="130" d="100"/>
        </p:scale>
        <p:origin x="132" y="3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F5ED54-37BF-4A37-8AE3-4DA4C6C1967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CEA792-08B3-4A15-9729-343F8E6FD0C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2AEFA7-F12C-44B2-9E95-B3C34BEE955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2AEFA7-F12C-44B2-9E95-B3C34BEE955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604205-67A0-46A8-ACF0-7354F2BB1D1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644C97-CFD8-4B1A-9809-75060EC224F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4034"/>
          <p:cNvPicPr>
            <a:picLocks noChangeAspect="1"/>
          </p:cNvPicPr>
          <p:nvPr/>
        </p:nvPicPr>
        <p:blipFill>
          <a:blip r:embed="rId1"/>
          <a:srcRect t="816"/>
          <a:stretch>
            <a:fillRect/>
          </a:stretch>
        </p:blipFill>
        <p:spPr>
          <a:xfrm>
            <a:off x="0" y="-11430"/>
            <a:ext cx="12192000" cy="6869430"/>
          </a:xfrm>
          <a:prstGeom prst="rect">
            <a:avLst/>
          </a:prstGeom>
        </p:spPr>
      </p:pic>
      <p:sp>
        <p:nvSpPr>
          <p:cNvPr id="25" name="任意多边形 107"/>
          <p:cNvSpPr/>
          <p:nvPr/>
        </p:nvSpPr>
        <p:spPr>
          <a:xfrm>
            <a:off x="0" y="0"/>
            <a:ext cx="9769475" cy="6858000"/>
          </a:xfrm>
          <a:custGeom>
            <a:avLst/>
            <a:gdLst>
              <a:gd name="connsiteX0" fmla="*/ 0 w 7899400"/>
              <a:gd name="connsiteY0" fmla="*/ 0 h 6858000"/>
              <a:gd name="connsiteX1" fmla="*/ 3409947 w 7899400"/>
              <a:gd name="connsiteY1" fmla="*/ 0 h 6858000"/>
              <a:gd name="connsiteX2" fmla="*/ 7899400 w 7899400"/>
              <a:gd name="connsiteY2" fmla="*/ 6858000 h 6858000"/>
              <a:gd name="connsiteX3" fmla="*/ 0 w 7899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99400" h="6858000">
                <a:moveTo>
                  <a:pt x="0" y="0"/>
                </a:moveTo>
                <a:lnTo>
                  <a:pt x="3409947" y="0"/>
                </a:lnTo>
                <a:lnTo>
                  <a:pt x="7899400" y="6858000"/>
                </a:lnTo>
                <a:lnTo>
                  <a:pt x="0" y="6858000"/>
                </a:lnTo>
                <a:close/>
              </a:path>
            </a:pathLst>
          </a:custGeom>
          <a:solidFill>
            <a:schemeClr val="accent1">
              <a:lumMod val="7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E3A93"/>
              </a:solidFill>
              <a:effectLst/>
              <a:uLnTx/>
              <a:uFillTx/>
              <a:latin typeface="等线" panose="02010600030101010101" charset="-122"/>
              <a:ea typeface="等线" panose="02010600030101010101" charset="-122"/>
              <a:cs typeface="+mn-cs"/>
            </a:endParaRPr>
          </a:p>
        </p:txBody>
      </p:sp>
      <p:sp>
        <p:nvSpPr>
          <p:cNvPr id="72" name="文本框 71"/>
          <p:cNvSpPr txBox="1"/>
          <p:nvPr/>
        </p:nvSpPr>
        <p:spPr>
          <a:xfrm>
            <a:off x="592455" y="2719705"/>
            <a:ext cx="7647940" cy="1177925"/>
          </a:xfrm>
          <a:prstGeom prst="rect">
            <a:avLst/>
          </a:prstGeom>
          <a:noFill/>
        </p:spPr>
        <p:txBody>
          <a:bodyPr wrap="square" rtlCol="0">
            <a:no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mn-cs"/>
              </a:rPr>
              <a:t>Neural Network Model</a:t>
            </a:r>
            <a:endParaRPr kumimoji="0" lang="en-US" altLang="zh-CN" sz="4800" b="1"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mn-cs"/>
            </a:endParaRPr>
          </a:p>
        </p:txBody>
      </p:sp>
      <p:sp>
        <p:nvSpPr>
          <p:cNvPr id="82" name="平行四边形 81"/>
          <p:cNvSpPr/>
          <p:nvPr/>
        </p:nvSpPr>
        <p:spPr>
          <a:xfrm flipH="1">
            <a:off x="6654800" y="2992755"/>
            <a:ext cx="3364230" cy="3865245"/>
          </a:xfrm>
          <a:prstGeom prst="parallelogram">
            <a:avLst>
              <a:gd name="adj" fmla="val 91551"/>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PA_文本框 10"/>
          <p:cNvSpPr txBox="1"/>
          <p:nvPr>
            <p:custDataLst>
              <p:tags r:id="rId2"/>
            </p:custDataLst>
          </p:nvPr>
        </p:nvSpPr>
        <p:spPr>
          <a:xfrm>
            <a:off x="582930" y="4269740"/>
            <a:ext cx="6386830" cy="583565"/>
          </a:xfrm>
          <a:prstGeom prst="rect">
            <a:avLst/>
          </a:prstGeom>
        </p:spPr>
        <p:txBody>
          <a:bodyPr wrap="square" rtlCol="0">
            <a:spAutoFit/>
          </a:bodyPr>
          <a:lstStyle/>
          <a:p>
            <a:r>
              <a:rPr lang="en-US" altLang="zh-CN" sz="3200" dirty="0">
                <a:solidFill>
                  <a:schemeClr val="bg1"/>
                </a:solidFill>
                <a:latin typeface="Century Gothic" panose="020B0502020202020204" pitchFamily="34" charset="0"/>
                <a:ea typeface="Microsoft YaHei" panose="020B0503020204020204" pitchFamily="34" charset="-122"/>
              </a:rPr>
              <a:t>Std RegNo.: 2021-CS-164</a:t>
            </a:r>
            <a:endParaRPr lang="en-US" altLang="zh-CN" sz="3200" dirty="0">
              <a:solidFill>
                <a:schemeClr val="bg1"/>
              </a:solidFill>
              <a:latin typeface="Century Gothic" panose="020B0502020202020204" pitchFamily="34" charset="0"/>
              <a:ea typeface="Microsoft YaHei" panose="020B0503020204020204" pitchFamily="34" charset="-122"/>
            </a:endParaRPr>
          </a:p>
        </p:txBody>
      </p:sp>
      <p:cxnSp>
        <p:nvCxnSpPr>
          <p:cNvPr id="17" name="直接连接符 16"/>
          <p:cNvCxnSpPr/>
          <p:nvPr/>
        </p:nvCxnSpPr>
        <p:spPr>
          <a:xfrm>
            <a:off x="774700" y="6223000"/>
            <a:ext cx="5080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normAutofit lnSpcReduction="20000"/>
          </a:bodyPr>
          <a:p>
            <a:r>
              <a:rPr lang="en-US" altLang="en-US"/>
              <a:t>Output</a:t>
            </a:r>
            <a:endParaRPr lang="en-US" altLang="en-US"/>
          </a:p>
          <a:p>
            <a:pPr lvl="1"/>
            <a:r>
              <a:rPr lang="en-US" altLang="en-US"/>
              <a:t>Top 3 Ranked Articles:</a:t>
            </a:r>
            <a:endParaRPr lang="en-US" altLang="en-US"/>
          </a:p>
          <a:p>
            <a:pPr lvl="2"/>
            <a:r>
              <a:rPr lang="en-US" altLang="en-US"/>
              <a:t>climate_report.txt</a:t>
            </a:r>
            <a:endParaRPr lang="en-US" altLang="en-US"/>
          </a:p>
          <a:p>
            <a:pPr lvl="3"/>
            <a:r>
              <a:rPr lang="en-US" altLang="en-US"/>
              <a:t>Preview: "This report discusses the impacts of climate change on global weather systems..."</a:t>
            </a:r>
            <a:endParaRPr lang="en-US" altLang="en-US"/>
          </a:p>
          <a:p>
            <a:pPr lvl="2"/>
            <a:r>
              <a:rPr lang="en-US" altLang="en-US"/>
              <a:t>environmental_impact.txt</a:t>
            </a:r>
            <a:endParaRPr lang="en-US" altLang="en-US"/>
          </a:p>
          <a:p>
            <a:pPr lvl="3"/>
            <a:r>
              <a:rPr lang="en-US" altLang="en-US"/>
              <a:t>Preview: "Environmental shifts are deeply influenced by changes in climate conditions..."</a:t>
            </a:r>
            <a:endParaRPr lang="en-US" altLang="en-US"/>
          </a:p>
          <a:p>
            <a:pPr lvl="2"/>
            <a:r>
              <a:rPr lang="en-US" altLang="en-US"/>
              <a:t>weather_patterns.txt</a:t>
            </a:r>
            <a:endParaRPr lang="en-US" altLang="en-US"/>
          </a:p>
          <a:p>
            <a:pPr lvl="3"/>
            <a:r>
              <a:rPr lang="en-US" altLang="en-US"/>
              <a:t>Preview: "Weather patterns are undergoing significant alteration due to climate dynamics..."</a:t>
            </a: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46760" y="1712595"/>
            <a:ext cx="10454640" cy="3982085"/>
          </a:xfrm>
          <a:prstGeom prst="rect">
            <a:avLst/>
          </a:prstGeom>
          <a:solidFill>
            <a:schemeClr val="accent1">
              <a:lumMod val="75000"/>
            </a:schemeClr>
          </a:solidFill>
        </p:spPr>
        <p:txBody>
          <a:bodyPr wrap="square" rtlCol="0" anchor="ctr">
            <a:noAutofit/>
          </a:bodyPr>
          <a:lstStyle/>
          <a:p>
            <a:pPr algn="ctr">
              <a:spcBef>
                <a:spcPct val="0"/>
              </a:spcBef>
            </a:pPr>
            <a:endParaRPr lang="zh-CN" altLang="en-US" sz="2000">
              <a:solidFill>
                <a:srgbClr val="222B33"/>
              </a:solidFill>
              <a:latin typeface="Microsoft YaHei" panose="020B0503020204020204" pitchFamily="34" charset="-122"/>
              <a:ea typeface="Microsoft YaHei" panose="020B0503020204020204" pitchFamily="34" charset="-122"/>
            </a:endParaRPr>
          </a:p>
        </p:txBody>
      </p:sp>
      <p:grpSp>
        <p:nvGrpSpPr>
          <p:cNvPr id="13" name="Group 119"/>
          <p:cNvGrpSpPr/>
          <p:nvPr/>
        </p:nvGrpSpPr>
        <p:grpSpPr>
          <a:xfrm>
            <a:off x="4676970" y="4660338"/>
            <a:ext cx="260766" cy="269296"/>
            <a:chOff x="1227138" y="271463"/>
            <a:chExt cx="679450" cy="701675"/>
          </a:xfrm>
          <a:solidFill>
            <a:schemeClr val="accent1">
              <a:lumMod val="75000"/>
            </a:schemeClr>
          </a:solidFill>
        </p:grpSpPr>
        <p:sp>
          <p:nvSpPr>
            <p:cNvPr id="14" name="Freeform 5"/>
            <p:cNvSpPr>
              <a:spLocks noEditPoints="1"/>
            </p:cNvSpPr>
            <p:nvPr/>
          </p:nvSpPr>
          <p:spPr bwMode="auto">
            <a:xfrm>
              <a:off x="1566863" y="584200"/>
              <a:ext cx="339725" cy="342900"/>
            </a:xfrm>
            <a:custGeom>
              <a:avLst/>
              <a:gdLst/>
              <a:ahLst/>
              <a:cxnLst>
                <a:cxn ang="0">
                  <a:pos x="89" y="73"/>
                </a:cxn>
                <a:cxn ang="0">
                  <a:pos x="69" y="52"/>
                </a:cxn>
                <a:cxn ang="0">
                  <a:pos x="62" y="13"/>
                </a:cxn>
                <a:cxn ang="0">
                  <a:pos x="13" y="13"/>
                </a:cxn>
                <a:cxn ang="0">
                  <a:pos x="13" y="63"/>
                </a:cxn>
                <a:cxn ang="0">
                  <a:pos x="52" y="70"/>
                </a:cxn>
                <a:cxn ang="0">
                  <a:pos x="72" y="90"/>
                </a:cxn>
                <a:cxn ang="0">
                  <a:pos x="89" y="73"/>
                </a:cxn>
                <a:cxn ang="0">
                  <a:pos x="54" y="54"/>
                </a:cxn>
                <a:cxn ang="0">
                  <a:pos x="22" y="54"/>
                </a:cxn>
                <a:cxn ang="0">
                  <a:pos x="22" y="22"/>
                </a:cxn>
                <a:cxn ang="0">
                  <a:pos x="54" y="22"/>
                </a:cxn>
                <a:cxn ang="0">
                  <a:pos x="54" y="54"/>
                </a:cxn>
                <a:cxn ang="0">
                  <a:pos x="54" y="54"/>
                </a:cxn>
                <a:cxn ang="0">
                  <a:pos x="54" y="54"/>
                </a:cxn>
              </a:cxnLst>
              <a:rect l="0" t="0" r="r" b="b"/>
              <a:pathLst>
                <a:path w="89" h="90">
                  <a:moveTo>
                    <a:pt x="89" y="73"/>
                  </a:moveTo>
                  <a:cubicBezTo>
                    <a:pt x="69" y="52"/>
                    <a:pt x="69" y="52"/>
                    <a:pt x="69" y="52"/>
                  </a:cubicBezTo>
                  <a:cubicBezTo>
                    <a:pt x="75" y="40"/>
                    <a:pt x="73" y="24"/>
                    <a:pt x="62" y="13"/>
                  </a:cubicBezTo>
                  <a:cubicBezTo>
                    <a:pt x="49" y="0"/>
                    <a:pt x="27" y="0"/>
                    <a:pt x="13" y="13"/>
                  </a:cubicBezTo>
                  <a:cubicBezTo>
                    <a:pt x="0" y="27"/>
                    <a:pt x="0" y="49"/>
                    <a:pt x="13" y="63"/>
                  </a:cubicBezTo>
                  <a:cubicBezTo>
                    <a:pt x="24" y="73"/>
                    <a:pt x="39" y="75"/>
                    <a:pt x="52" y="70"/>
                  </a:cubicBezTo>
                  <a:cubicBezTo>
                    <a:pt x="72" y="90"/>
                    <a:pt x="72" y="90"/>
                    <a:pt x="72" y="90"/>
                  </a:cubicBezTo>
                  <a:lnTo>
                    <a:pt x="89" y="73"/>
                  </a:lnTo>
                  <a:close/>
                  <a:moveTo>
                    <a:pt x="54" y="54"/>
                  </a:moveTo>
                  <a:cubicBezTo>
                    <a:pt x="45" y="63"/>
                    <a:pt x="31" y="63"/>
                    <a:pt x="22" y="54"/>
                  </a:cubicBezTo>
                  <a:cubicBezTo>
                    <a:pt x="13" y="45"/>
                    <a:pt x="13" y="31"/>
                    <a:pt x="22" y="22"/>
                  </a:cubicBezTo>
                  <a:cubicBezTo>
                    <a:pt x="31" y="13"/>
                    <a:pt x="45" y="13"/>
                    <a:pt x="54" y="22"/>
                  </a:cubicBezTo>
                  <a:cubicBezTo>
                    <a:pt x="62" y="31"/>
                    <a:pt x="62" y="45"/>
                    <a:pt x="54" y="54"/>
                  </a:cubicBezTo>
                  <a:close/>
                  <a:moveTo>
                    <a:pt x="54" y="54"/>
                  </a:moveTo>
                  <a:cubicBezTo>
                    <a:pt x="54" y="54"/>
                    <a:pt x="54" y="54"/>
                    <a:pt x="54" y="54"/>
                  </a:cubicBezTo>
                </a:path>
              </a:pathLst>
            </a:custGeom>
            <a:grpFill/>
            <a:ln w="9525">
              <a:noFill/>
              <a:round/>
            </a:ln>
          </p:spPr>
          <p:txBody>
            <a:bodyPr vert="horz" wrap="square" lIns="91440" tIns="45720" rIns="91440" bIns="45720" numCol="1" anchor="t" anchorCtr="0" compatLnSpc="1"/>
            <a:lstStyle/>
            <a:p>
              <a:endParaRPr lang="en-US"/>
            </a:p>
          </p:txBody>
        </p:sp>
        <p:sp>
          <p:nvSpPr>
            <p:cNvPr id="15" name="Freeform 6"/>
            <p:cNvSpPr>
              <a:spLocks noEditPoints="1"/>
            </p:cNvSpPr>
            <p:nvPr/>
          </p:nvSpPr>
          <p:spPr bwMode="auto">
            <a:xfrm>
              <a:off x="1227138" y="271463"/>
              <a:ext cx="565150" cy="701675"/>
            </a:xfrm>
            <a:custGeom>
              <a:avLst/>
              <a:gdLst/>
              <a:ahLst/>
              <a:cxnLst>
                <a:cxn ang="0">
                  <a:pos x="127" y="161"/>
                </a:cxn>
                <a:cxn ang="0">
                  <a:pos x="101" y="152"/>
                </a:cxn>
                <a:cxn ang="0">
                  <a:pos x="25" y="152"/>
                </a:cxn>
                <a:cxn ang="0">
                  <a:pos x="25" y="139"/>
                </a:cxn>
                <a:cxn ang="0">
                  <a:pos x="91" y="139"/>
                </a:cxn>
                <a:cxn ang="0">
                  <a:pos x="86" y="126"/>
                </a:cxn>
                <a:cxn ang="0">
                  <a:pos x="25" y="126"/>
                </a:cxn>
                <a:cxn ang="0">
                  <a:pos x="25" y="113"/>
                </a:cxn>
                <a:cxn ang="0">
                  <a:pos x="86" y="113"/>
                </a:cxn>
                <a:cxn ang="0">
                  <a:pos x="91" y="99"/>
                </a:cxn>
                <a:cxn ang="0">
                  <a:pos x="25" y="99"/>
                </a:cxn>
                <a:cxn ang="0">
                  <a:pos x="25" y="87"/>
                </a:cxn>
                <a:cxn ang="0">
                  <a:pos x="102" y="87"/>
                </a:cxn>
                <a:cxn ang="0">
                  <a:pos x="127" y="79"/>
                </a:cxn>
                <a:cxn ang="0">
                  <a:pos x="148" y="85"/>
                </a:cxn>
                <a:cxn ang="0">
                  <a:pos x="148" y="0"/>
                </a:cxn>
                <a:cxn ang="0">
                  <a:pos x="53" y="0"/>
                </a:cxn>
                <a:cxn ang="0">
                  <a:pos x="53" y="56"/>
                </a:cxn>
                <a:cxn ang="0">
                  <a:pos x="0" y="56"/>
                </a:cxn>
                <a:cxn ang="0">
                  <a:pos x="0" y="184"/>
                </a:cxn>
                <a:cxn ang="0">
                  <a:pos x="148" y="184"/>
                </a:cxn>
                <a:cxn ang="0">
                  <a:pos x="148" y="168"/>
                </a:cxn>
                <a:cxn ang="0">
                  <a:pos x="140" y="159"/>
                </a:cxn>
                <a:cxn ang="0">
                  <a:pos x="127" y="161"/>
                </a:cxn>
                <a:cxn ang="0">
                  <a:pos x="127" y="161"/>
                </a:cxn>
                <a:cxn ang="0">
                  <a:pos x="127" y="161"/>
                </a:cxn>
              </a:cxnLst>
              <a:rect l="0" t="0" r="r" b="b"/>
              <a:pathLst>
                <a:path w="148" h="184">
                  <a:moveTo>
                    <a:pt x="127" y="161"/>
                  </a:moveTo>
                  <a:cubicBezTo>
                    <a:pt x="117" y="161"/>
                    <a:pt x="108" y="158"/>
                    <a:pt x="101" y="152"/>
                  </a:cubicBezTo>
                  <a:cubicBezTo>
                    <a:pt x="25" y="152"/>
                    <a:pt x="25" y="152"/>
                    <a:pt x="25" y="152"/>
                  </a:cubicBezTo>
                  <a:cubicBezTo>
                    <a:pt x="25" y="139"/>
                    <a:pt x="25" y="139"/>
                    <a:pt x="25" y="139"/>
                  </a:cubicBezTo>
                  <a:cubicBezTo>
                    <a:pt x="91" y="139"/>
                    <a:pt x="91" y="139"/>
                    <a:pt x="91" y="139"/>
                  </a:cubicBezTo>
                  <a:cubicBezTo>
                    <a:pt x="88" y="135"/>
                    <a:pt x="87" y="130"/>
                    <a:pt x="86" y="126"/>
                  </a:cubicBezTo>
                  <a:cubicBezTo>
                    <a:pt x="25" y="126"/>
                    <a:pt x="25" y="126"/>
                    <a:pt x="25" y="126"/>
                  </a:cubicBezTo>
                  <a:cubicBezTo>
                    <a:pt x="25" y="113"/>
                    <a:pt x="25" y="113"/>
                    <a:pt x="25" y="113"/>
                  </a:cubicBezTo>
                  <a:cubicBezTo>
                    <a:pt x="86" y="113"/>
                    <a:pt x="86" y="113"/>
                    <a:pt x="86" y="113"/>
                  </a:cubicBezTo>
                  <a:cubicBezTo>
                    <a:pt x="87" y="108"/>
                    <a:pt x="89" y="104"/>
                    <a:pt x="91" y="99"/>
                  </a:cubicBezTo>
                  <a:cubicBezTo>
                    <a:pt x="25" y="99"/>
                    <a:pt x="25" y="99"/>
                    <a:pt x="25" y="99"/>
                  </a:cubicBezTo>
                  <a:cubicBezTo>
                    <a:pt x="25" y="87"/>
                    <a:pt x="25" y="87"/>
                    <a:pt x="25" y="87"/>
                  </a:cubicBezTo>
                  <a:cubicBezTo>
                    <a:pt x="102" y="87"/>
                    <a:pt x="102" y="87"/>
                    <a:pt x="102" y="87"/>
                  </a:cubicBezTo>
                  <a:cubicBezTo>
                    <a:pt x="109" y="82"/>
                    <a:pt x="118" y="79"/>
                    <a:pt x="127" y="79"/>
                  </a:cubicBezTo>
                  <a:cubicBezTo>
                    <a:pt x="135" y="79"/>
                    <a:pt x="142" y="81"/>
                    <a:pt x="148" y="85"/>
                  </a:cubicBezTo>
                  <a:cubicBezTo>
                    <a:pt x="148" y="0"/>
                    <a:pt x="148" y="0"/>
                    <a:pt x="148" y="0"/>
                  </a:cubicBezTo>
                  <a:cubicBezTo>
                    <a:pt x="53" y="0"/>
                    <a:pt x="53" y="0"/>
                    <a:pt x="53" y="0"/>
                  </a:cubicBezTo>
                  <a:cubicBezTo>
                    <a:pt x="53" y="56"/>
                    <a:pt x="53" y="56"/>
                    <a:pt x="53" y="56"/>
                  </a:cubicBezTo>
                  <a:cubicBezTo>
                    <a:pt x="0" y="56"/>
                    <a:pt x="0" y="56"/>
                    <a:pt x="0" y="56"/>
                  </a:cubicBezTo>
                  <a:cubicBezTo>
                    <a:pt x="0" y="184"/>
                    <a:pt x="0" y="184"/>
                    <a:pt x="0" y="184"/>
                  </a:cubicBezTo>
                  <a:cubicBezTo>
                    <a:pt x="148" y="184"/>
                    <a:pt x="148" y="184"/>
                    <a:pt x="148" y="184"/>
                  </a:cubicBezTo>
                  <a:cubicBezTo>
                    <a:pt x="148" y="168"/>
                    <a:pt x="148" y="168"/>
                    <a:pt x="148" y="168"/>
                  </a:cubicBezTo>
                  <a:cubicBezTo>
                    <a:pt x="140" y="159"/>
                    <a:pt x="140" y="159"/>
                    <a:pt x="140" y="159"/>
                  </a:cubicBezTo>
                  <a:cubicBezTo>
                    <a:pt x="136" y="160"/>
                    <a:pt x="131" y="161"/>
                    <a:pt x="127" y="161"/>
                  </a:cubicBezTo>
                  <a:close/>
                  <a:moveTo>
                    <a:pt x="127" y="161"/>
                  </a:moveTo>
                  <a:cubicBezTo>
                    <a:pt x="127" y="161"/>
                    <a:pt x="127" y="161"/>
                    <a:pt x="127" y="161"/>
                  </a:cubicBezTo>
                </a:path>
              </a:pathLst>
            </a:custGeom>
            <a:grpFill/>
            <a:ln w="9525">
              <a:noFill/>
              <a:round/>
            </a:ln>
          </p:spPr>
          <p:txBody>
            <a:bodyPr vert="horz" wrap="square" lIns="91440" tIns="45720" rIns="91440" bIns="45720" numCol="1" anchor="t" anchorCtr="0" compatLnSpc="1"/>
            <a:lstStyle/>
            <a:p>
              <a:endParaRPr lang="en-US"/>
            </a:p>
          </p:txBody>
        </p:sp>
        <p:sp>
          <p:nvSpPr>
            <p:cNvPr id="16" name="Freeform 7"/>
            <p:cNvSpPr>
              <a:spLocks noEditPoints="1"/>
            </p:cNvSpPr>
            <p:nvPr/>
          </p:nvSpPr>
          <p:spPr bwMode="auto">
            <a:xfrm>
              <a:off x="1246188" y="293688"/>
              <a:ext cx="141288" cy="144463"/>
            </a:xfrm>
            <a:custGeom>
              <a:avLst/>
              <a:gdLst/>
              <a:ahLst/>
              <a:cxnLst>
                <a:cxn ang="0">
                  <a:pos x="89" y="0"/>
                </a:cxn>
                <a:cxn ang="0">
                  <a:pos x="0" y="91"/>
                </a:cxn>
                <a:cxn ang="0">
                  <a:pos x="89" y="91"/>
                </a:cxn>
                <a:cxn ang="0">
                  <a:pos x="89" y="0"/>
                </a:cxn>
                <a:cxn ang="0">
                  <a:pos x="89" y="0"/>
                </a:cxn>
                <a:cxn ang="0">
                  <a:pos x="89" y="0"/>
                </a:cxn>
              </a:cxnLst>
              <a:rect l="0" t="0" r="r" b="b"/>
              <a:pathLst>
                <a:path w="89" h="91">
                  <a:moveTo>
                    <a:pt x="89" y="0"/>
                  </a:moveTo>
                  <a:lnTo>
                    <a:pt x="0" y="91"/>
                  </a:lnTo>
                  <a:lnTo>
                    <a:pt x="89" y="91"/>
                  </a:lnTo>
                  <a:lnTo>
                    <a:pt x="89" y="0"/>
                  </a:lnTo>
                  <a:close/>
                  <a:moveTo>
                    <a:pt x="89" y="0"/>
                  </a:moveTo>
                  <a:lnTo>
                    <a:pt x="89" y="0"/>
                  </a:lnTo>
                  <a:close/>
                </a:path>
              </a:pathLst>
            </a:custGeom>
            <a:grpFill/>
            <a:ln w="9525">
              <a:noFill/>
              <a:round/>
            </a:ln>
          </p:spPr>
          <p:txBody>
            <a:bodyPr vert="horz" wrap="square" lIns="91440" tIns="45720" rIns="91440" bIns="45720" numCol="1" anchor="t" anchorCtr="0" compatLnSpc="1"/>
            <a:lstStyle/>
            <a:p>
              <a:endParaRPr lang="en-US"/>
            </a:p>
          </p:txBody>
        </p:sp>
        <p:sp>
          <p:nvSpPr>
            <p:cNvPr id="17" name="Freeform 8"/>
            <p:cNvSpPr>
              <a:spLocks noEditPoints="1"/>
            </p:cNvSpPr>
            <p:nvPr/>
          </p:nvSpPr>
          <p:spPr bwMode="auto">
            <a:xfrm>
              <a:off x="1246188" y="293688"/>
              <a:ext cx="141288" cy="144463"/>
            </a:xfrm>
            <a:custGeom>
              <a:avLst/>
              <a:gdLst/>
              <a:ahLst/>
              <a:cxnLst>
                <a:cxn ang="0">
                  <a:pos x="89" y="0"/>
                </a:cxn>
                <a:cxn ang="0">
                  <a:pos x="0" y="91"/>
                </a:cxn>
                <a:cxn ang="0">
                  <a:pos x="89" y="91"/>
                </a:cxn>
                <a:cxn ang="0">
                  <a:pos x="89" y="0"/>
                </a:cxn>
                <a:cxn ang="0">
                  <a:pos x="89" y="0"/>
                </a:cxn>
                <a:cxn ang="0">
                  <a:pos x="89" y="0"/>
                </a:cxn>
              </a:cxnLst>
              <a:rect l="0" t="0" r="r" b="b"/>
              <a:pathLst>
                <a:path w="89" h="91">
                  <a:moveTo>
                    <a:pt x="89" y="0"/>
                  </a:moveTo>
                  <a:lnTo>
                    <a:pt x="0" y="91"/>
                  </a:lnTo>
                  <a:lnTo>
                    <a:pt x="89" y="91"/>
                  </a:lnTo>
                  <a:lnTo>
                    <a:pt x="89" y="0"/>
                  </a:lnTo>
                  <a:moveTo>
                    <a:pt x="89" y="0"/>
                  </a:moveTo>
                  <a:lnTo>
                    <a:pt x="89" y="0"/>
                  </a:lnTo>
                </a:path>
              </a:pathLst>
            </a:custGeom>
            <a:grpFill/>
            <a:ln w="9525">
              <a:noFill/>
              <a:round/>
            </a:ln>
          </p:spPr>
          <p:txBody>
            <a:bodyPr vert="horz" wrap="square" lIns="91440" tIns="45720" rIns="91440" bIns="45720" numCol="1" anchor="t" anchorCtr="0" compatLnSpc="1"/>
            <a:lstStyle/>
            <a:p>
              <a:endParaRPr lang="en-US"/>
            </a:p>
          </p:txBody>
        </p:sp>
      </p:grpSp>
      <p:sp>
        <p:nvSpPr>
          <p:cNvPr id="29" name="PA_矩形 75"/>
          <p:cNvSpPr/>
          <p:nvPr>
            <p:custDataLst>
              <p:tags r:id="rId1"/>
            </p:custDataLst>
          </p:nvPr>
        </p:nvSpPr>
        <p:spPr>
          <a:xfrm>
            <a:off x="965835" y="1938020"/>
            <a:ext cx="9825990" cy="3476625"/>
          </a:xfrm>
          <a:prstGeom prst="rect">
            <a:avLst/>
          </a:prstGeom>
        </p:spPr>
        <p:txBody>
          <a:bodyPr wrap="square">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30000"/>
              </a:lnSpc>
              <a:buAutoNum type="arabicPeriod"/>
            </a:pPr>
            <a:r>
              <a:rPr lang="en-US" altLang="en-US" sz="1600">
                <a:solidFill>
                  <a:srgbClr val="FFFFFF"/>
                </a:solidFill>
                <a:latin typeface="冬青黑体简体中文 W3" panose="020B0300000000000000" pitchFamily="34" charset="-122"/>
                <a:ea typeface="冬青黑体简体中文 W3" panose="020B0300000000000000" pitchFamily="34" charset="-122"/>
              </a:rPr>
              <a:t>Keyword Extraction &amp; Query Expansion:</a:t>
            </a:r>
            <a:endParaRPr lang="en-US" altLang="en-US" sz="1600">
              <a:solidFill>
                <a:srgbClr val="FFFFFF"/>
              </a:solidFill>
              <a:latin typeface="冬青黑体简体中文 W3" panose="020B0300000000000000" pitchFamily="34" charset="-122"/>
              <a:ea typeface="冬青黑体简体中文 W3" panose="020B0300000000000000" pitchFamily="34" charset="-122"/>
            </a:endParaRPr>
          </a:p>
          <a:p>
            <a:pPr marL="800100" lvl="1" indent="-342900">
              <a:lnSpc>
                <a:spcPct val="130000"/>
              </a:lnSpc>
              <a:buFont typeface="Arial" panose="020B0604020202020204" pitchFamily="34" charset="0"/>
              <a:buChar char="•"/>
            </a:pPr>
            <a:r>
              <a:rPr lang="en-US" altLang="en-US" sz="1600">
                <a:solidFill>
                  <a:srgbClr val="FFFFFF"/>
                </a:solidFill>
                <a:latin typeface="冬青黑体简体中文 W3" panose="020B0300000000000000" pitchFamily="34" charset="-122"/>
                <a:ea typeface="冬青黑体简体中文 W3" panose="020B0300000000000000" pitchFamily="34" charset="-122"/>
              </a:rPr>
              <a:t>Extracted and expanded keywords to improve search results.</a:t>
            </a:r>
            <a:endParaRPr lang="en-US" altLang="en-US" sz="1600">
              <a:solidFill>
                <a:srgbClr val="FFFFFF"/>
              </a:solidFill>
              <a:latin typeface="冬青黑体简体中文 W3" panose="020B0300000000000000" pitchFamily="34" charset="-122"/>
              <a:ea typeface="冬青黑体简体中文 W3" panose="020B0300000000000000" pitchFamily="34" charset="-122"/>
            </a:endParaRPr>
          </a:p>
          <a:p>
            <a:pPr marL="342900" indent="-342900">
              <a:lnSpc>
                <a:spcPct val="130000"/>
              </a:lnSpc>
              <a:buAutoNum type="arabicPeriod"/>
            </a:pPr>
            <a:r>
              <a:rPr lang="en-US" altLang="en-US" sz="1600">
                <a:solidFill>
                  <a:srgbClr val="FFFFFF"/>
                </a:solidFill>
                <a:latin typeface="冬青黑体简体中文 W3" panose="020B0300000000000000" pitchFamily="34" charset="-122"/>
                <a:ea typeface="冬青黑体简体中文 W3" panose="020B0300000000000000" pitchFamily="34" charset="-122"/>
              </a:rPr>
              <a:t>Article Search &amp; Ranking:</a:t>
            </a:r>
            <a:endParaRPr lang="en-US" altLang="en-US" sz="1600">
              <a:solidFill>
                <a:srgbClr val="FFFFFF"/>
              </a:solidFill>
              <a:latin typeface="冬青黑体简体中文 W3" panose="020B0300000000000000" pitchFamily="34" charset="-122"/>
              <a:ea typeface="冬青黑体简体中文 W3" panose="020B0300000000000000" pitchFamily="34" charset="-122"/>
            </a:endParaRPr>
          </a:p>
          <a:p>
            <a:pPr marL="800100" lvl="1" indent="-342900">
              <a:lnSpc>
                <a:spcPct val="130000"/>
              </a:lnSpc>
              <a:buFont typeface="Arial" panose="020B0604020202020204" pitchFamily="34" charset="0"/>
              <a:buChar char="•"/>
            </a:pPr>
            <a:r>
              <a:rPr lang="en-US" altLang="en-US" sz="1600">
                <a:solidFill>
                  <a:srgbClr val="FFFFFF"/>
                </a:solidFill>
                <a:latin typeface="冬青黑体简体中文 W3" panose="020B0300000000000000" pitchFamily="34" charset="-122"/>
                <a:ea typeface="冬青黑体简体中文 W3" panose="020B0300000000000000" pitchFamily="34" charset="-122"/>
              </a:rPr>
              <a:t>Articles are ranked based on relevance using cosine similarity.</a:t>
            </a:r>
            <a:endParaRPr lang="en-US" altLang="en-US" sz="1600">
              <a:solidFill>
                <a:srgbClr val="FFFFFF"/>
              </a:solidFill>
              <a:latin typeface="冬青黑体简体中文 W3" panose="020B0300000000000000" pitchFamily="34" charset="-122"/>
              <a:ea typeface="冬青黑体简体中文 W3" panose="020B0300000000000000" pitchFamily="34" charset="-122"/>
            </a:endParaRPr>
          </a:p>
          <a:p>
            <a:pPr marL="342900" indent="-342900">
              <a:lnSpc>
                <a:spcPct val="130000"/>
              </a:lnSpc>
              <a:buAutoNum type="arabicPeriod"/>
            </a:pPr>
            <a:r>
              <a:rPr lang="en-US" altLang="en-US" sz="1600">
                <a:solidFill>
                  <a:srgbClr val="FFFFFF"/>
                </a:solidFill>
                <a:latin typeface="冬青黑体简体中文 W3" panose="020B0300000000000000" pitchFamily="34" charset="-122"/>
                <a:ea typeface="冬青黑体简体中文 W3" panose="020B0300000000000000" pitchFamily="34" charset="-122"/>
              </a:rPr>
              <a:t>Output of Relevant Articles:</a:t>
            </a:r>
            <a:endParaRPr lang="en-US" altLang="en-US" sz="1600">
              <a:solidFill>
                <a:srgbClr val="FFFFFF"/>
              </a:solidFill>
              <a:latin typeface="冬青黑体简体中文 W3" panose="020B0300000000000000" pitchFamily="34" charset="-122"/>
              <a:ea typeface="冬青黑体简体中文 W3" panose="020B0300000000000000" pitchFamily="34" charset="-122"/>
            </a:endParaRPr>
          </a:p>
          <a:p>
            <a:pPr marL="800100" lvl="1" indent="-342900">
              <a:lnSpc>
                <a:spcPct val="130000"/>
              </a:lnSpc>
              <a:buFont typeface="Arial" panose="020B0604020202020204" pitchFamily="34" charset="0"/>
              <a:buChar char="•"/>
            </a:pPr>
            <a:r>
              <a:rPr lang="en-US" altLang="en-US" sz="1600">
                <a:solidFill>
                  <a:srgbClr val="FFFFFF"/>
                </a:solidFill>
                <a:latin typeface="冬青黑体简体中文 W3" panose="020B0300000000000000" pitchFamily="34" charset="-122"/>
                <a:ea typeface="冬青黑体简体中文 W3" panose="020B0300000000000000" pitchFamily="34" charset="-122"/>
              </a:rPr>
              <a:t>Displays top 3 most relevant articles with content previews.</a:t>
            </a:r>
            <a:endParaRPr lang="en-US" altLang="en-US" sz="1600">
              <a:solidFill>
                <a:srgbClr val="FFFFFF"/>
              </a:solidFill>
              <a:latin typeface="冬青黑体简体中文 W3" panose="020B0300000000000000" pitchFamily="34" charset="-122"/>
              <a:ea typeface="冬青黑体简体中文 W3" panose="020B0300000000000000" pitchFamily="34" charset="-122"/>
            </a:endParaRPr>
          </a:p>
          <a:p>
            <a:pPr marL="342900" indent="-342900">
              <a:lnSpc>
                <a:spcPct val="130000"/>
              </a:lnSpc>
              <a:buAutoNum type="arabicPeriod"/>
            </a:pPr>
            <a:r>
              <a:rPr lang="en-US" altLang="en-US" sz="1600">
                <a:solidFill>
                  <a:srgbClr val="FFFFFF"/>
                </a:solidFill>
                <a:latin typeface="冬青黑体简体中文 W3" panose="020B0300000000000000" pitchFamily="34" charset="-122"/>
                <a:ea typeface="冬青黑体简体中文 W3" panose="020B0300000000000000" pitchFamily="34" charset="-122"/>
              </a:rPr>
              <a:t>System Efficiency &amp; Accuracy:</a:t>
            </a:r>
            <a:endParaRPr lang="en-US" altLang="en-US" sz="1600">
              <a:solidFill>
                <a:srgbClr val="FFFFFF"/>
              </a:solidFill>
              <a:latin typeface="冬青黑体简体中文 W3" panose="020B0300000000000000" pitchFamily="34" charset="-122"/>
              <a:ea typeface="冬青黑体简体中文 W3" panose="020B0300000000000000" pitchFamily="34" charset="-122"/>
            </a:endParaRPr>
          </a:p>
          <a:p>
            <a:pPr marL="800100" lvl="1" indent="-342900">
              <a:lnSpc>
                <a:spcPct val="130000"/>
              </a:lnSpc>
              <a:buFont typeface="Arial" panose="020B0604020202020204" pitchFamily="34" charset="0"/>
              <a:buChar char="•"/>
            </a:pPr>
            <a:r>
              <a:rPr lang="en-US" altLang="en-US" sz="1600">
                <a:solidFill>
                  <a:srgbClr val="FFFFFF"/>
                </a:solidFill>
                <a:latin typeface="冬青黑体简体中文 W3" panose="020B0300000000000000" pitchFamily="34" charset="-122"/>
                <a:ea typeface="冬青黑体简体中文 W3" panose="020B0300000000000000" pitchFamily="34" charset="-122"/>
              </a:rPr>
              <a:t>Ensures accurate retrieval of relevant articles based on expanded query.</a:t>
            </a:r>
            <a:endParaRPr lang="en-US" altLang="en-US" sz="1600">
              <a:solidFill>
                <a:srgbClr val="FFFFFF"/>
              </a:solidFill>
              <a:latin typeface="冬青黑体简体中文 W3" panose="020B0300000000000000" pitchFamily="34" charset="-122"/>
              <a:ea typeface="冬青黑体简体中文 W3" panose="020B0300000000000000" pitchFamily="34" charset="-122"/>
            </a:endParaRPr>
          </a:p>
          <a:p>
            <a:pPr marL="800100" lvl="1" indent="-342900">
              <a:lnSpc>
                <a:spcPct val="130000"/>
              </a:lnSpc>
              <a:buFont typeface="Arial" panose="020B0604020202020204" pitchFamily="34" charset="0"/>
              <a:buChar char="•"/>
            </a:pPr>
            <a:r>
              <a:rPr lang="en-US" altLang="en-US" sz="1600">
                <a:solidFill>
                  <a:srgbClr val="FFFFFF"/>
                </a:solidFill>
                <a:latin typeface="冬青黑体简体中文 W3" panose="020B0300000000000000" pitchFamily="34" charset="-122"/>
                <a:ea typeface="冬青黑体简体中文 W3" panose="020B0300000000000000" pitchFamily="34" charset="-122"/>
              </a:rPr>
              <a:t>Cosine similarity ensures high-quality matches.</a:t>
            </a:r>
            <a:endParaRPr lang="en-US" altLang="en-US" sz="1600">
              <a:solidFill>
                <a:srgbClr val="FFFFFF"/>
              </a:solidFill>
              <a:latin typeface="冬青黑体简体中文 W3" panose="020B0300000000000000" pitchFamily="34" charset="-122"/>
              <a:ea typeface="冬青黑体简体中文 W3" panose="020B0300000000000000" pitchFamily="34" charset="-122"/>
            </a:endParaRPr>
          </a:p>
        </p:txBody>
      </p:sp>
      <p:sp>
        <p:nvSpPr>
          <p:cNvPr id="36" name="文本框 35"/>
          <p:cNvSpPr txBox="1"/>
          <p:nvPr/>
        </p:nvSpPr>
        <p:spPr>
          <a:xfrm>
            <a:off x="746088" y="475991"/>
            <a:ext cx="3153410" cy="398780"/>
          </a:xfrm>
          <a:prstGeom prst="rect">
            <a:avLst/>
          </a:prstGeom>
          <a:noFill/>
        </p:spPr>
        <p:txBody>
          <a:bodyPr wrap="none" rtlCol="0">
            <a:spAutoFit/>
          </a:bodyPr>
          <a:lstStyle/>
          <a:p>
            <a:pPr algn="l"/>
            <a:r>
              <a:rPr lang="en-US" altLang="zh-CN" sz="2000" dirty="0">
                <a:latin typeface="Microsoft YaHei Light" panose="020B0502040204020203" pitchFamily="34" charset="-122"/>
                <a:ea typeface="Microsoft YaHei Light" panose="020B0502040204020203" pitchFamily="34" charset="-122"/>
                <a:sym typeface="+mn-ea"/>
              </a:rPr>
              <a:t>Generalized Vector Model</a:t>
            </a:r>
            <a:endParaRPr lang="zh-CN" altLang="en-US" sz="2000" dirty="0">
              <a:latin typeface="Microsoft YaHei Light" panose="020B0502040204020203" pitchFamily="34" charset="-122"/>
              <a:ea typeface="Microsoft YaHei Light" panose="020B0502040204020203" pitchFamily="34" charset="-122"/>
            </a:endParaRPr>
          </a:p>
        </p:txBody>
      </p:sp>
      <p:sp>
        <p:nvSpPr>
          <p:cNvPr id="37" name="矩形 36"/>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0" name="Text Box 29"/>
          <p:cNvSpPr txBox="1"/>
          <p:nvPr/>
        </p:nvSpPr>
        <p:spPr>
          <a:xfrm>
            <a:off x="2056130" y="499745"/>
            <a:ext cx="8185150" cy="887730"/>
          </a:xfrm>
          <a:prstGeom prst="rect">
            <a:avLst/>
          </a:prstGeom>
          <a:noFill/>
        </p:spPr>
        <p:txBody>
          <a:bodyPr wrap="square" rtlCol="0">
            <a:noAutofit/>
          </a:bodyPr>
          <a:p>
            <a:pPr algn="ctr"/>
            <a:r>
              <a:rPr lang="en-US" sz="4400">
                <a:sym typeface="+mn-ea"/>
              </a:rPr>
              <a:t>Result</a:t>
            </a:r>
            <a:endParaRPr lang="en-US" sz="4400">
              <a:sym typeface="+mn-ea"/>
            </a:endParaRPr>
          </a:p>
        </p:txBody>
      </p:sp>
      <p:sp>
        <p:nvSpPr>
          <p:cNvPr id="33" name="Text Box 32"/>
          <p:cNvSpPr txBox="1"/>
          <p:nvPr/>
        </p:nvSpPr>
        <p:spPr>
          <a:xfrm>
            <a:off x="4737735" y="5090795"/>
            <a:ext cx="5650230" cy="426085"/>
          </a:xfrm>
          <a:prstGeom prst="rect">
            <a:avLst/>
          </a:prstGeom>
          <a:noFill/>
        </p:spPr>
        <p:txBody>
          <a:bodyPr wrap="square" rtlCol="0">
            <a:noAutofit/>
          </a:bodyPr>
          <a:p>
            <a:endParaRPr lang="en-US" altLang="en-US" sz="1600">
              <a:solidFill>
                <a:srgbClr val="FFFFFF"/>
              </a:solidFill>
              <a:latin typeface="冬青黑体简体中文 W3" panose="020B0300000000000000" pitchFamily="34" charset="-122"/>
              <a:ea typeface="冬青黑体简体中文 W3" panose="020B0300000000000000" pitchFamily="34"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4034"/>
          <p:cNvPicPr>
            <a:picLocks noChangeAspect="1"/>
          </p:cNvPicPr>
          <p:nvPr/>
        </p:nvPicPr>
        <p:blipFill>
          <a:blip r:embed="rId1"/>
          <a:srcRect t="816"/>
          <a:stretch>
            <a:fillRect/>
          </a:stretch>
        </p:blipFill>
        <p:spPr>
          <a:xfrm>
            <a:off x="0" y="-11430"/>
            <a:ext cx="12192000" cy="6869430"/>
          </a:xfrm>
          <a:prstGeom prst="rect">
            <a:avLst/>
          </a:prstGeom>
        </p:spPr>
      </p:pic>
      <p:sp>
        <p:nvSpPr>
          <p:cNvPr id="25" name="任意多边形 107"/>
          <p:cNvSpPr/>
          <p:nvPr/>
        </p:nvSpPr>
        <p:spPr>
          <a:xfrm>
            <a:off x="0" y="0"/>
            <a:ext cx="9769475" cy="6858000"/>
          </a:xfrm>
          <a:custGeom>
            <a:avLst/>
            <a:gdLst>
              <a:gd name="connsiteX0" fmla="*/ 0 w 7899400"/>
              <a:gd name="connsiteY0" fmla="*/ 0 h 6858000"/>
              <a:gd name="connsiteX1" fmla="*/ 3409947 w 7899400"/>
              <a:gd name="connsiteY1" fmla="*/ 0 h 6858000"/>
              <a:gd name="connsiteX2" fmla="*/ 7899400 w 7899400"/>
              <a:gd name="connsiteY2" fmla="*/ 6858000 h 6858000"/>
              <a:gd name="connsiteX3" fmla="*/ 0 w 7899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99400" h="6858000">
                <a:moveTo>
                  <a:pt x="0" y="0"/>
                </a:moveTo>
                <a:lnTo>
                  <a:pt x="3409947" y="0"/>
                </a:lnTo>
                <a:lnTo>
                  <a:pt x="7899400" y="6858000"/>
                </a:lnTo>
                <a:lnTo>
                  <a:pt x="0" y="6858000"/>
                </a:lnTo>
                <a:close/>
              </a:path>
            </a:pathLst>
          </a:custGeom>
          <a:solidFill>
            <a:schemeClr val="accent1">
              <a:lumMod val="7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E3A93"/>
              </a:solidFill>
              <a:effectLst/>
              <a:uLnTx/>
              <a:uFillTx/>
              <a:latin typeface="等线" panose="02010600030101010101" charset="-122"/>
              <a:ea typeface="等线" panose="02010600030101010101" charset="-122"/>
              <a:cs typeface="+mn-cs"/>
            </a:endParaRPr>
          </a:p>
        </p:txBody>
      </p:sp>
      <p:sp>
        <p:nvSpPr>
          <p:cNvPr id="72" name="文本框 71"/>
          <p:cNvSpPr txBox="1"/>
          <p:nvPr/>
        </p:nvSpPr>
        <p:spPr>
          <a:xfrm>
            <a:off x="582930" y="2719705"/>
            <a:ext cx="6072505" cy="2122805"/>
          </a:xfrm>
          <a:prstGeom prst="rect">
            <a:avLst/>
          </a:prstGeom>
          <a:no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6600" b="1">
                <a:solidFill>
                  <a:schemeClr val="bg1"/>
                </a:solidFill>
              </a:rPr>
              <a:t>Thank You</a:t>
            </a:r>
            <a:endParaRPr lang="en-US" altLang="zh-CN" sz="6600" b="1">
              <a:solidFill>
                <a:schemeClr val="bg1"/>
              </a:solidFill>
            </a:endParaRPr>
          </a:p>
          <a:p>
            <a:pPr marL="0" marR="0" lvl="0" indent="0" algn="l" defTabSz="913765" rtl="0" eaLnBrk="1" fontAlgn="auto" latinLnBrk="0" hangingPunct="1">
              <a:lnSpc>
                <a:spcPct val="100000"/>
              </a:lnSpc>
              <a:spcBef>
                <a:spcPts val="0"/>
              </a:spcBef>
              <a:spcAft>
                <a:spcPts val="0"/>
              </a:spcAft>
              <a:buClrTx/>
              <a:buSzTx/>
              <a:buFontTx/>
              <a:buNone/>
              <a:defRPr/>
            </a:pPr>
            <a:endParaRPr kumimoji="0" lang="en-US" altLang="zh-CN" sz="6600" b="1"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mn-cs"/>
            </a:endParaRPr>
          </a:p>
        </p:txBody>
      </p:sp>
      <p:sp>
        <p:nvSpPr>
          <p:cNvPr id="82" name="平行四边形 81"/>
          <p:cNvSpPr/>
          <p:nvPr/>
        </p:nvSpPr>
        <p:spPr>
          <a:xfrm flipH="1">
            <a:off x="6654800" y="2992755"/>
            <a:ext cx="3364230" cy="3865245"/>
          </a:xfrm>
          <a:prstGeom prst="parallelogram">
            <a:avLst>
              <a:gd name="adj" fmla="val 91551"/>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PA_文本框 10"/>
          <p:cNvSpPr txBox="1"/>
          <p:nvPr>
            <p:custDataLst>
              <p:tags r:id="rId2"/>
            </p:custDataLst>
          </p:nvPr>
        </p:nvSpPr>
        <p:spPr>
          <a:xfrm>
            <a:off x="582930" y="4269740"/>
            <a:ext cx="6173470" cy="583565"/>
          </a:xfrm>
          <a:prstGeom prst="rect">
            <a:avLst/>
          </a:prstGeom>
        </p:spPr>
        <p:txBody>
          <a:bodyPr wrap="square" rtlCol="0">
            <a:spAutoFit/>
          </a:bodyPr>
          <a:lstStyle/>
          <a:p>
            <a:r>
              <a:rPr lang="en-US" altLang="zh-CN" sz="3200" dirty="0">
                <a:solidFill>
                  <a:schemeClr val="bg1"/>
                </a:solidFill>
                <a:latin typeface="Century Gothic" panose="020B0502020202020204" pitchFamily="34" charset="0"/>
                <a:ea typeface="Microsoft YaHei" panose="020B0503020204020204" pitchFamily="34" charset="-122"/>
              </a:rPr>
              <a:t>Std RegNo.: 2021-CS-164</a:t>
            </a:r>
            <a:endParaRPr lang="en-US" altLang="zh-CN" sz="3200" dirty="0">
              <a:solidFill>
                <a:schemeClr val="bg1"/>
              </a:solidFill>
              <a:latin typeface="Century Gothic" panose="020B0502020202020204" pitchFamily="34" charset="0"/>
              <a:ea typeface="Microsoft YaHei" panose="020B0503020204020204" pitchFamily="34" charset="-122"/>
            </a:endParaRPr>
          </a:p>
        </p:txBody>
      </p:sp>
      <p:cxnSp>
        <p:nvCxnSpPr>
          <p:cNvPr id="17" name="直接连接符 16"/>
          <p:cNvCxnSpPr/>
          <p:nvPr/>
        </p:nvCxnSpPr>
        <p:spPr>
          <a:xfrm>
            <a:off x="774700" y="6223000"/>
            <a:ext cx="5080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ṡľïḑè"/>
          <p:cNvSpPr txBox="1"/>
          <p:nvPr/>
        </p:nvSpPr>
        <p:spPr bwMode="auto">
          <a:xfrm>
            <a:off x="3510784" y="1780800"/>
            <a:ext cx="8009703"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Microsoft YaHei"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charset="-122"/>
              </a:defRPr>
            </a:lvl2pPr>
            <a:lvl3pPr marL="1143000" indent="-228600">
              <a:defRPr sz="3200" b="1">
                <a:solidFill>
                  <a:srgbClr val="4D4D4D"/>
                </a:solidFill>
                <a:latin typeface="Arial" panose="020B0604020202020204" pitchFamily="34" charset="0"/>
                <a:ea typeface="黑体" panose="02010609060101010101" charset="-122"/>
              </a:defRPr>
            </a:lvl3pPr>
            <a:lvl4pPr marL="1600200" indent="-228600">
              <a:defRPr sz="3200" b="1">
                <a:solidFill>
                  <a:srgbClr val="4D4D4D"/>
                </a:solidFill>
                <a:latin typeface="Arial" panose="020B0604020202020204" pitchFamily="34" charset="0"/>
                <a:ea typeface="黑体" panose="02010609060101010101" charset="-122"/>
              </a:defRPr>
            </a:lvl4pPr>
            <a:lvl5pPr marL="2057400" indent="-228600">
              <a:defRPr sz="3200" b="1">
                <a:solidFill>
                  <a:srgbClr val="4D4D4D"/>
                </a:solidFill>
                <a:latin typeface="Arial" panose="020B0604020202020204" pitchFamily="34" charset="0"/>
                <a:ea typeface="黑体" panose="02010609060101010101"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charset="-122"/>
              </a:defRPr>
            </a:lvl9pPr>
          </a:lstStyle>
          <a:p>
            <a:pPr marL="342900" indent="-342900">
              <a:lnSpc>
                <a:spcPct val="150000"/>
              </a:lnSpc>
              <a:buFont typeface="+mj-lt"/>
              <a:buAutoNum type="arabicPeriod"/>
            </a:pPr>
            <a:r>
              <a:rPr lang="en-US" altLang="zh-CN" sz="2400" b="0" dirty="0">
                <a:solidFill>
                  <a:schemeClr val="bg1">
                    <a:lumMod val="50000"/>
                  </a:schemeClr>
                </a:solidFill>
                <a:latin typeface="+mn-lt"/>
                <a:ea typeface="+mn-ea"/>
                <a:sym typeface="+mn-lt"/>
              </a:rPr>
              <a:t>Introduction</a:t>
            </a:r>
            <a:endParaRPr lang="en-US" altLang="zh-CN" sz="2400" b="0" dirty="0">
              <a:solidFill>
                <a:schemeClr val="bg1">
                  <a:lumMod val="50000"/>
                </a:schemeClr>
              </a:solidFill>
              <a:latin typeface="+mn-lt"/>
              <a:ea typeface="+mn-ea"/>
              <a:sym typeface="+mn-lt"/>
            </a:endParaRPr>
          </a:p>
          <a:p>
            <a:pPr marL="342900" indent="-342900">
              <a:lnSpc>
                <a:spcPct val="150000"/>
              </a:lnSpc>
              <a:buFont typeface="+mj-lt"/>
              <a:buAutoNum type="arabicPeriod"/>
            </a:pPr>
            <a:r>
              <a:rPr lang="en-US" altLang="zh-CN" sz="2400" b="0" dirty="0">
                <a:solidFill>
                  <a:schemeClr val="bg1">
                    <a:lumMod val="50000"/>
                  </a:schemeClr>
                </a:solidFill>
                <a:latin typeface="+mn-lt"/>
                <a:ea typeface="+mn-ea"/>
                <a:sym typeface="+mn-lt"/>
              </a:rPr>
              <a:t>System Overview</a:t>
            </a:r>
            <a:endParaRPr lang="en-US" altLang="zh-CN" sz="2400" b="0" dirty="0">
              <a:solidFill>
                <a:schemeClr val="bg1">
                  <a:lumMod val="50000"/>
                </a:schemeClr>
              </a:solidFill>
              <a:latin typeface="+mn-lt"/>
              <a:ea typeface="+mn-ea"/>
              <a:sym typeface="+mn-lt"/>
            </a:endParaRPr>
          </a:p>
          <a:p>
            <a:pPr marL="342900" indent="-342900">
              <a:lnSpc>
                <a:spcPct val="150000"/>
              </a:lnSpc>
              <a:buFont typeface="+mj-lt"/>
              <a:buAutoNum type="arabicPeriod"/>
            </a:pPr>
            <a:r>
              <a:rPr lang="en-US" altLang="zh-CN" sz="2400" b="0" dirty="0">
                <a:solidFill>
                  <a:schemeClr val="bg1">
                    <a:lumMod val="50000"/>
                  </a:schemeClr>
                </a:solidFill>
                <a:latin typeface="+mn-lt"/>
                <a:ea typeface="+mn-ea"/>
                <a:sym typeface="+mn-lt"/>
              </a:rPr>
              <a:t>Key functions</a:t>
            </a:r>
            <a:endParaRPr lang="en-US" altLang="zh-CN" sz="2400" b="0" dirty="0">
              <a:solidFill>
                <a:schemeClr val="bg1">
                  <a:lumMod val="50000"/>
                </a:schemeClr>
              </a:solidFill>
              <a:latin typeface="+mn-lt"/>
              <a:ea typeface="+mn-ea"/>
              <a:sym typeface="+mn-lt"/>
            </a:endParaRPr>
          </a:p>
          <a:p>
            <a:pPr marL="342900" indent="-342900">
              <a:lnSpc>
                <a:spcPct val="150000"/>
              </a:lnSpc>
              <a:buFont typeface="+mj-lt"/>
              <a:buAutoNum type="arabicPeriod"/>
            </a:pPr>
            <a:r>
              <a:rPr lang="en-US" altLang="zh-CN" sz="2400" b="0" dirty="0">
                <a:solidFill>
                  <a:schemeClr val="bg1">
                    <a:lumMod val="50000"/>
                  </a:schemeClr>
                </a:solidFill>
                <a:latin typeface="+mn-lt"/>
                <a:ea typeface="+mn-ea"/>
                <a:sym typeface="+mn-lt"/>
              </a:rPr>
              <a:t>Visual Representation</a:t>
            </a:r>
            <a:endParaRPr lang="en-US" altLang="zh-CN" sz="2400" b="0" dirty="0">
              <a:solidFill>
                <a:schemeClr val="bg1">
                  <a:lumMod val="50000"/>
                </a:schemeClr>
              </a:solidFill>
              <a:latin typeface="+mn-lt"/>
              <a:ea typeface="+mn-ea"/>
              <a:sym typeface="+mn-lt"/>
            </a:endParaRPr>
          </a:p>
          <a:p>
            <a:pPr marL="342900" indent="-342900">
              <a:lnSpc>
                <a:spcPct val="150000"/>
              </a:lnSpc>
              <a:buFont typeface="+mj-lt"/>
              <a:buAutoNum type="arabicPeriod"/>
            </a:pPr>
            <a:r>
              <a:rPr lang="en-US" altLang="zh-CN" sz="2400" b="0" dirty="0">
                <a:solidFill>
                  <a:schemeClr val="bg1">
                    <a:lumMod val="50000"/>
                  </a:schemeClr>
                </a:solidFill>
                <a:latin typeface="+mn-lt"/>
                <a:ea typeface="+mn-ea"/>
                <a:sym typeface="+mn-lt"/>
              </a:rPr>
              <a:t>Result</a:t>
            </a:r>
            <a:endParaRPr lang="en-US" altLang="zh-CN" sz="2400" b="0" dirty="0">
              <a:solidFill>
                <a:schemeClr val="bg1">
                  <a:lumMod val="50000"/>
                </a:schemeClr>
              </a:solidFill>
              <a:latin typeface="+mn-lt"/>
              <a:ea typeface="+mn-ea"/>
              <a:sym typeface="+mn-lt"/>
            </a:endParaRPr>
          </a:p>
        </p:txBody>
      </p:sp>
      <p:cxnSp>
        <p:nvCxnSpPr>
          <p:cNvPr id="6" name="直接连接符 5"/>
          <p:cNvCxnSpPr/>
          <p:nvPr/>
        </p:nvCxnSpPr>
        <p:spPr>
          <a:xfrm>
            <a:off x="3380411"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7" name="išľïḋé"/>
          <p:cNvSpPr txBox="1"/>
          <p:nvPr/>
        </p:nvSpPr>
        <p:spPr>
          <a:xfrm>
            <a:off x="757282" y="1700808"/>
            <a:ext cx="2623091" cy="523220"/>
          </a:xfrm>
          <a:prstGeom prst="rect">
            <a:avLst/>
          </a:prstGeom>
          <a:solidFill>
            <a:schemeClr val="bg1"/>
          </a:solidFill>
        </p:spPr>
        <p:txBody>
          <a:bodyPr wrap="square" rtlCol="0">
            <a:spAutoFit/>
          </a:bodyPr>
          <a:lstStyle/>
          <a:p>
            <a:pPr algn="r"/>
            <a:r>
              <a:rPr lang="tr-TR" sz="2800" b="1" dirty="0">
                <a:solidFill>
                  <a:schemeClr val="accent1"/>
                </a:solidFill>
                <a:cs typeface="+mn-ea"/>
                <a:sym typeface="+mn-lt"/>
              </a:rPr>
              <a:t>CONTENTS</a:t>
            </a:r>
            <a:endParaRPr lang="tr-TR" sz="2800" b="1" dirty="0">
              <a:solidFill>
                <a:schemeClr val="accent1"/>
              </a:solidFill>
              <a:cs typeface="+mn-ea"/>
              <a:sym typeface="+mn-lt"/>
            </a:endParaRPr>
          </a:p>
        </p:txBody>
      </p:sp>
      <p:sp>
        <p:nvSpPr>
          <p:cNvPr id="4" name="poetry_91022"/>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solidFill>
                <a:schemeClr val="accent1"/>
              </a:solidFill>
              <a:cs typeface="+mn-ea"/>
              <a:sym typeface="+mn-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46088" y="475991"/>
            <a:ext cx="3153410" cy="398780"/>
          </a:xfrm>
          <a:prstGeom prst="rect">
            <a:avLst/>
          </a:prstGeom>
          <a:noFill/>
        </p:spPr>
        <p:txBody>
          <a:bodyPr wrap="none" rtlCol="0">
            <a:spAutoFit/>
          </a:bodyPr>
          <a:lstStyle/>
          <a:p>
            <a:pPr algn="l"/>
            <a:r>
              <a:rPr lang="en-US" altLang="zh-CN" sz="2000" dirty="0">
                <a:latin typeface="Microsoft YaHei Light" panose="020B0502040204020203" pitchFamily="34" charset="-122"/>
                <a:ea typeface="Microsoft YaHei Light" panose="020B0502040204020203" pitchFamily="34" charset="-122"/>
              </a:rPr>
              <a:t>Generalized Vector Model</a:t>
            </a:r>
            <a:endParaRPr lang="en-US" altLang="zh-CN" sz="2000" dirty="0">
              <a:latin typeface="Microsoft YaHei Light" panose="020B0502040204020203" pitchFamily="34" charset="-122"/>
              <a:ea typeface="Microsoft YaHei Light" panose="020B0502040204020203" pitchFamily="34" charset="-122"/>
            </a:endParaRPr>
          </a:p>
        </p:txBody>
      </p:sp>
      <p:sp>
        <p:nvSpPr>
          <p:cNvPr id="11" name="矩形 10"/>
          <p:cNvSpPr/>
          <p:nvPr/>
        </p:nvSpPr>
        <p:spPr>
          <a:xfrm>
            <a:off x="6089650" y="1861185"/>
            <a:ext cx="5059680" cy="3719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9"/>
          <p:cNvSpPr txBox="1"/>
          <p:nvPr/>
        </p:nvSpPr>
        <p:spPr>
          <a:xfrm>
            <a:off x="746088" y="2341600"/>
            <a:ext cx="3465195" cy="700405"/>
          </a:xfrm>
          <a:prstGeom prst="rect">
            <a:avLst/>
          </a:prstGeom>
          <a:noFill/>
        </p:spPr>
        <p:txBody>
          <a:bodyPr wrap="none" rtlCol="0">
            <a:spAutoFit/>
          </a:bodyPr>
          <a:lstStyle/>
          <a:p>
            <a:pPr>
              <a:lnSpc>
                <a:spcPct val="90000"/>
              </a:lnSpc>
            </a:pPr>
            <a:r>
              <a:rPr lang="en-US" sz="4400" dirty="0">
                <a:latin typeface="Century Gothic" panose="020B0502020202020204" pitchFamily="34" charset="0"/>
                <a:ea typeface="Montserrat" panose="00000500000000000000" charset="0"/>
                <a:cs typeface="Montserrat" panose="00000500000000000000" charset="0"/>
              </a:rPr>
              <a:t>Introduction</a:t>
            </a:r>
            <a:endParaRPr lang="en-US" sz="4400" dirty="0">
              <a:solidFill>
                <a:schemeClr val="accent1"/>
              </a:solidFill>
              <a:latin typeface="Century Gothic" panose="020B0502020202020204" pitchFamily="34" charset="0"/>
              <a:ea typeface="Montserrat" panose="00000500000000000000" charset="0"/>
              <a:cs typeface="Montserrat" panose="00000500000000000000" charset="0"/>
            </a:endParaRPr>
          </a:p>
        </p:txBody>
      </p:sp>
      <p:sp>
        <p:nvSpPr>
          <p:cNvPr id="40" name="TextBox 12"/>
          <p:cNvSpPr txBox="1"/>
          <p:nvPr/>
        </p:nvSpPr>
        <p:spPr>
          <a:xfrm>
            <a:off x="794385" y="3428365"/>
            <a:ext cx="3644900" cy="2350770"/>
          </a:xfrm>
          <a:prstGeom prst="rect">
            <a:avLst/>
          </a:prstGeom>
          <a:noFill/>
        </p:spPr>
        <p:txBody>
          <a:bodyPr wrap="square" rtlCol="0">
            <a:noAutofit/>
          </a:bodyPr>
          <a:lstStyle/>
          <a:p>
            <a:pPr indent="0">
              <a:lnSpc>
                <a:spcPct val="150000"/>
              </a:lnSpc>
              <a:buFont typeface="Arial" panose="020B0604020202020204" pitchFamily="34" charset="0"/>
              <a:buNone/>
            </a:pPr>
            <a:r>
              <a:rPr lang="en-US" altLang="en-US" sz="1400" dirty="0">
                <a:solidFill>
                  <a:schemeClr val="tx1">
                    <a:alpha val="60000"/>
                  </a:schemeClr>
                </a:solidFill>
                <a:latin typeface="Microsoft YaHei" panose="020B0503020204020204" pitchFamily="34" charset="-122"/>
                <a:ea typeface="Microsoft YaHei" panose="020B0503020204020204" pitchFamily="34" charset="-122"/>
              </a:rPr>
              <a:t>The Voice-Based Query Article Retrieval System allows users to input queries and retrieve relevant articles efficiently. The system processes the query, extracts keywords, expands them with synonyms, and ranks articles based on their relevance to the user's query.</a:t>
            </a:r>
            <a:endParaRPr lang="en-US" altLang="en-US" sz="1400" dirty="0">
              <a:solidFill>
                <a:schemeClr val="tx1">
                  <a:alpha val="60000"/>
                </a:schemeClr>
              </a:solidFill>
              <a:latin typeface="Microsoft YaHei" panose="020B0503020204020204" pitchFamily="34" charset="-122"/>
              <a:ea typeface="Microsoft YaHei" panose="020B0503020204020204" pitchFamily="34" charset="-122"/>
            </a:endParaRPr>
          </a:p>
        </p:txBody>
      </p:sp>
      <p:cxnSp>
        <p:nvCxnSpPr>
          <p:cNvPr id="41" name="Straight Connector 13"/>
          <p:cNvCxnSpPr/>
          <p:nvPr/>
        </p:nvCxnSpPr>
        <p:spPr>
          <a:xfrm>
            <a:off x="879679" y="6158533"/>
            <a:ext cx="4355261" cy="0"/>
          </a:xfrm>
          <a:prstGeom prst="line">
            <a:avLst/>
          </a:prstGeom>
          <a:ln w="381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14"/>
          <p:cNvCxnSpPr/>
          <p:nvPr/>
        </p:nvCxnSpPr>
        <p:spPr>
          <a:xfrm>
            <a:off x="5224054" y="6158533"/>
            <a:ext cx="771911" cy="0"/>
          </a:xfrm>
          <a:prstGeom prst="line">
            <a:avLst/>
          </a:prstGeom>
          <a:ln w="38100">
            <a:solidFill>
              <a:srgbClr val="40A693"/>
            </a:solidFill>
          </a:ln>
        </p:spPr>
        <p:style>
          <a:lnRef idx="1">
            <a:schemeClr val="accent1"/>
          </a:lnRef>
          <a:fillRef idx="0">
            <a:schemeClr val="accent1"/>
          </a:fillRef>
          <a:effectRef idx="0">
            <a:schemeClr val="accent1"/>
          </a:effectRef>
          <a:fontRef idx="minor">
            <a:schemeClr val="tx1"/>
          </a:fontRef>
        </p:style>
      </p:cxnSp>
      <p:pic>
        <p:nvPicPr>
          <p:cNvPr id="3" name="Picture 3" descr="IMG_256"/>
          <p:cNvPicPr>
            <a:picLocks noChangeAspect="1"/>
          </p:cNvPicPr>
          <p:nvPr/>
        </p:nvPicPr>
        <p:blipFill>
          <a:blip r:embed="rId1"/>
          <a:srcRect l="27194" t="7022" b="11410"/>
          <a:stretch>
            <a:fillRect/>
          </a:stretch>
        </p:blipFill>
        <p:spPr>
          <a:xfrm>
            <a:off x="5842635" y="1569085"/>
            <a:ext cx="4982845" cy="3719195"/>
          </a:xfrm>
          <a:prstGeom prst="rect">
            <a:avLst/>
          </a:prstGeom>
          <a:noFill/>
          <a:ln w="9525">
            <a:noFill/>
          </a:ln>
          <a:effectLst>
            <a:outerShdw blurRad="50800" dist="38100" dir="2700000" algn="tl" rotWithShape="0">
              <a:prstClr val="black">
                <a:alpha val="40000"/>
              </a:prst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805180"/>
            <a:ext cx="10515600" cy="906780"/>
          </a:xfrm>
        </p:spPr>
        <p:txBody>
          <a:bodyPr/>
          <a:p>
            <a:r>
              <a:rPr lang="en-US"/>
              <a:t>System Overview</a:t>
            </a:r>
            <a:endParaRPr lang="en-US"/>
          </a:p>
        </p:txBody>
      </p:sp>
      <p:sp>
        <p:nvSpPr>
          <p:cNvPr id="7" name="Content Placeholder 6"/>
          <p:cNvSpPr>
            <a:spLocks noGrp="1"/>
          </p:cNvSpPr>
          <p:nvPr>
            <p:ph idx="1"/>
          </p:nvPr>
        </p:nvSpPr>
        <p:spPr>
          <a:xfrm>
            <a:off x="838200" y="1712595"/>
            <a:ext cx="10515600" cy="4464685"/>
          </a:xfrm>
        </p:spPr>
        <p:txBody>
          <a:bodyPr>
            <a:normAutofit/>
          </a:bodyPr>
          <a:p>
            <a:endParaRPr lang="en-US" altLang="en-US"/>
          </a:p>
          <a:p>
            <a:r>
              <a:rPr lang="en-US" altLang="en-US" sz="3200"/>
              <a:t>The system takes a user’s query as input, processes it to extract relevant keywords, and expands those keywords with synonyms for better search results. It then searches a collection of articles, ranks them based on relevance using cosine similarity, and displays the top matching articles to the user.</a:t>
            </a:r>
            <a:endParaRPr lang="en-US" altLang="en-US"/>
          </a:p>
        </p:txBody>
      </p:sp>
      <p:sp>
        <p:nvSpPr>
          <p:cNvPr id="20" name="文本框 19"/>
          <p:cNvSpPr txBox="1"/>
          <p:nvPr/>
        </p:nvSpPr>
        <p:spPr>
          <a:xfrm>
            <a:off x="746088" y="475991"/>
            <a:ext cx="3153410" cy="398780"/>
          </a:xfrm>
          <a:prstGeom prst="rect">
            <a:avLst/>
          </a:prstGeom>
          <a:noFill/>
        </p:spPr>
        <p:txBody>
          <a:bodyPr wrap="none" rtlCol="0">
            <a:spAutoFit/>
          </a:bodyPr>
          <a:lstStyle/>
          <a:p>
            <a:pPr algn="l"/>
            <a:r>
              <a:rPr lang="en-US" altLang="zh-CN" sz="2000" dirty="0">
                <a:latin typeface="Microsoft YaHei Light" panose="020B0502040204020203" pitchFamily="34" charset="-122"/>
                <a:ea typeface="Microsoft YaHei Light" panose="020B0502040204020203" pitchFamily="34" charset="-122"/>
                <a:sym typeface="+mn-ea"/>
              </a:rPr>
              <a:t>Generalized Vector Model</a:t>
            </a:r>
            <a:endParaRPr lang="zh-CN" altLang="en-US" sz="2000" dirty="0">
              <a:latin typeface="Microsoft YaHei Light" panose="020B0502040204020203" pitchFamily="34" charset="-122"/>
              <a:ea typeface="Microsoft YaHei Light" panose="020B0502040204020203" pitchFamily="34" charset="-122"/>
            </a:endParaRPr>
          </a:p>
        </p:txBody>
      </p:sp>
      <p:sp>
        <p:nvSpPr>
          <p:cNvPr id="21" name="矩形 20"/>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Key Features</a:t>
            </a:r>
            <a:endParaRPr lang="en-US"/>
          </a:p>
        </p:txBody>
      </p:sp>
      <p:sp>
        <p:nvSpPr>
          <p:cNvPr id="3" name="Content Placeholder 2"/>
          <p:cNvSpPr>
            <a:spLocks noGrp="1"/>
          </p:cNvSpPr>
          <p:nvPr>
            <p:ph idx="1"/>
          </p:nvPr>
        </p:nvSpPr>
        <p:spPr/>
        <p:txBody>
          <a:bodyPr>
            <a:normAutofit fontScale="90000" lnSpcReduction="20000"/>
          </a:bodyPr>
          <a:p>
            <a:r>
              <a:rPr lang="en-US" altLang="en-US" b="1"/>
              <a:t>Query Input</a:t>
            </a:r>
            <a:r>
              <a:rPr lang="en-US" altLang="en-US"/>
              <a:t>: Takes user input (text query) to initiate the search process.</a:t>
            </a:r>
            <a:endParaRPr lang="en-US" altLang="en-US"/>
          </a:p>
          <a:p>
            <a:r>
              <a:rPr lang="en-US" altLang="en-US" b="1"/>
              <a:t>Text Preprocessing</a:t>
            </a:r>
            <a:r>
              <a:rPr lang="en-US" altLang="en-US"/>
              <a:t>: Cleans the query by converting it to lowercase and removing unnecessary punctuation.</a:t>
            </a:r>
            <a:endParaRPr lang="en-US" altLang="en-US"/>
          </a:p>
          <a:p>
            <a:r>
              <a:rPr lang="en-US" altLang="en-US" b="1"/>
              <a:t>Keyword Extraction</a:t>
            </a:r>
            <a:r>
              <a:rPr lang="en-US" altLang="en-US"/>
              <a:t>: Extracts key nouns or meaningful words from the query to form the basis for search.</a:t>
            </a:r>
            <a:endParaRPr lang="en-US" altLang="en-US"/>
          </a:p>
          <a:p>
            <a:r>
              <a:rPr lang="en-US" altLang="en-US" b="1"/>
              <a:t>Synonym Expansion</a:t>
            </a:r>
            <a:r>
              <a:rPr lang="en-US" altLang="en-US"/>
              <a:t>: Expands extracted keywords by including related synonyms to improve search relevance.</a:t>
            </a:r>
            <a:endParaRPr lang="en-US" altLang="en-US"/>
          </a:p>
          <a:p>
            <a:r>
              <a:rPr lang="en-US" altLang="en-US" b="1"/>
              <a:t>Article Search &amp; Retrieval:</a:t>
            </a:r>
            <a:r>
              <a:rPr lang="en-US" altLang="en-US"/>
              <a:t> Searches through a collection of articles based on the processed query.</a:t>
            </a:r>
            <a:endParaRPr lang="en-US" altLang="en-US"/>
          </a:p>
          <a:p>
            <a:r>
              <a:rPr lang="en-US" altLang="en-US" b="1"/>
              <a:t>Ranking &amp; Display:</a:t>
            </a:r>
            <a:r>
              <a:rPr lang="en-US" altLang="en-US"/>
              <a:t> Ranks the retrieved articles by relevance using cosine similarity and displays the top results.</a:t>
            </a: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Key Features</a:t>
            </a:r>
            <a:endParaRPr lang="en-US"/>
          </a:p>
        </p:txBody>
      </p:sp>
      <p:sp>
        <p:nvSpPr>
          <p:cNvPr id="3" name="Content Placeholder 2"/>
          <p:cNvSpPr>
            <a:spLocks noGrp="1"/>
          </p:cNvSpPr>
          <p:nvPr>
            <p:ph idx="1"/>
          </p:nvPr>
        </p:nvSpPr>
        <p:spPr/>
        <p:txBody>
          <a:bodyPr>
            <a:normAutofit lnSpcReduction="20000"/>
          </a:bodyPr>
          <a:p>
            <a:r>
              <a:rPr lang="en-US" altLang="en-US" sz="3600" b="1">
                <a:sym typeface="+mn-ea"/>
              </a:rPr>
              <a:t>Example:</a:t>
            </a:r>
            <a:endParaRPr lang="en-US" altLang="en-US" sz="3600" b="1"/>
          </a:p>
          <a:p>
            <a:r>
              <a:rPr lang="en-US" altLang="en-US" b="1">
                <a:sym typeface="+mn-ea"/>
              </a:rPr>
              <a:t>Query Input:</a:t>
            </a:r>
            <a:r>
              <a:rPr lang="en-US" altLang="en-US">
                <a:sym typeface="+mn-ea"/>
              </a:rPr>
              <a:t> “Find me articles about machine learning.”</a:t>
            </a:r>
            <a:endParaRPr lang="en-US" altLang="en-US"/>
          </a:p>
          <a:p>
            <a:r>
              <a:rPr lang="en-US" altLang="en-US" b="1">
                <a:sym typeface="+mn-ea"/>
              </a:rPr>
              <a:t>Keyword Extraction:</a:t>
            </a:r>
            <a:r>
              <a:rPr lang="en-US" altLang="en-US">
                <a:sym typeface="+mn-ea"/>
              </a:rPr>
              <a:t> Extracted keywords: “machine”, “learning”</a:t>
            </a:r>
            <a:endParaRPr lang="en-US" altLang="en-US"/>
          </a:p>
          <a:p>
            <a:r>
              <a:rPr lang="en-US" altLang="en-US" b="1">
                <a:sym typeface="+mn-ea"/>
              </a:rPr>
              <a:t>Synonym Expansion:</a:t>
            </a:r>
            <a:r>
              <a:rPr lang="en-US" altLang="en-US">
                <a:sym typeface="+mn-ea"/>
              </a:rPr>
              <a:t> Expanded keywords: “machine”, “learning”, “AI”, “artificial intelligence”</a:t>
            </a:r>
            <a:endParaRPr lang="en-US" altLang="en-US"/>
          </a:p>
          <a:p>
            <a:r>
              <a:rPr lang="en-US" altLang="en-US" b="1">
                <a:sym typeface="+mn-ea"/>
              </a:rPr>
              <a:t>Article Search &amp; Retrieval:</a:t>
            </a:r>
            <a:r>
              <a:rPr lang="en-US" altLang="en-US">
                <a:sym typeface="+mn-ea"/>
              </a:rPr>
              <a:t> The system searches articles related to “machine learning”, “AI”, and “artificial intelligence”.</a:t>
            </a:r>
            <a:endParaRPr lang="en-US" altLang="en-US"/>
          </a:p>
          <a:p>
            <a:r>
              <a:rPr lang="en-US" altLang="en-US" b="1">
                <a:sym typeface="+mn-ea"/>
              </a:rPr>
              <a:t>Ranking &amp; Display:</a:t>
            </a:r>
            <a:r>
              <a:rPr lang="en-US" altLang="en-US">
                <a:sym typeface="+mn-ea"/>
              </a:rPr>
              <a:t> The system ranks the articles based on relevance and displays the top results to the user.</a:t>
            </a:r>
            <a:endParaRPr lang="en-US" alt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31240"/>
          </a:xfrm>
        </p:spPr>
        <p:txBody>
          <a:bodyPr/>
          <a:p>
            <a:r>
              <a:rPr lang="en-US" sz="4000"/>
              <a:t>Visual Representation</a:t>
            </a:r>
            <a:endParaRPr lang="en-US" sz="4000"/>
          </a:p>
        </p:txBody>
      </p:sp>
      <p:pic>
        <p:nvPicPr>
          <p:cNvPr id="4" name="Content Placeholder 3" descr="DFD_Level 2"/>
          <p:cNvPicPr>
            <a:picLocks noChangeAspect="1"/>
          </p:cNvPicPr>
          <p:nvPr>
            <p:ph idx="1"/>
          </p:nvPr>
        </p:nvPicPr>
        <p:blipFill>
          <a:blip r:embed="rId1"/>
          <a:stretch>
            <a:fillRect/>
          </a:stretch>
        </p:blipFill>
        <p:spPr>
          <a:xfrm>
            <a:off x="3671570" y="1480820"/>
            <a:ext cx="4612640" cy="45745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734820"/>
            <a:ext cx="10515600" cy="4442460"/>
          </a:xfrm>
        </p:spPr>
        <p:txBody>
          <a:bodyPr/>
          <a:p>
            <a:r>
              <a:rPr lang="en-US" altLang="en-US"/>
              <a:t>User Input and Preprocessing</a:t>
            </a:r>
            <a:endParaRPr lang="en-US" altLang="en-US"/>
          </a:p>
          <a:p>
            <a:pPr lvl="1"/>
            <a:r>
              <a:rPr lang="en-US" altLang="en-US"/>
              <a:t>Input: "Find me articles about climate change impacts."</a:t>
            </a:r>
            <a:endParaRPr lang="en-US" altLang="en-US"/>
          </a:p>
          <a:p>
            <a:pPr lvl="1"/>
            <a:r>
              <a:rPr lang="en-US" altLang="en-US"/>
              <a:t>Preprocessing Steps:</a:t>
            </a:r>
            <a:endParaRPr lang="en-US" altLang="en-US"/>
          </a:p>
          <a:p>
            <a:pPr lvl="1"/>
            <a:r>
              <a:rPr lang="en-US" altLang="en-US"/>
              <a:t>Convert to lowercase: "find me articles about climate change impacts."</a:t>
            </a:r>
            <a:endParaRPr lang="en-US" altLang="en-US"/>
          </a:p>
          <a:p>
            <a:pPr lvl="1"/>
            <a:r>
              <a:rPr lang="en-US" altLang="en-US"/>
              <a:t>Remove special characters: "find me articles about climate change impacts"</a:t>
            </a:r>
            <a:endParaRPr lang="en-US" altLang="en-US"/>
          </a:p>
          <a:p>
            <a:pPr lvl="0"/>
            <a:r>
              <a:rPr lang="en-US" altLang="en-US"/>
              <a:t>Keyword Extraction</a:t>
            </a:r>
            <a:endParaRPr lang="en-US" altLang="en-US"/>
          </a:p>
          <a:p>
            <a:pPr lvl="0"/>
            <a:r>
              <a:rPr lang="en-US" altLang="en-US"/>
              <a:t>Remove stopwords: ["find", "articles", "climate", "change", "impacts"]</a:t>
            </a:r>
            <a:endParaRPr lang="en-US" altLang="en-US"/>
          </a:p>
          <a:p>
            <a:pPr lvl="0"/>
            <a:endParaRPr lang="en-US" altLang="en-US"/>
          </a:p>
        </p:txBody>
      </p:sp>
      <p:sp>
        <p:nvSpPr>
          <p:cNvPr id="4" name="Text Box 3"/>
          <p:cNvSpPr txBox="1"/>
          <p:nvPr/>
        </p:nvSpPr>
        <p:spPr>
          <a:xfrm>
            <a:off x="838200" y="507365"/>
            <a:ext cx="4064000" cy="901065"/>
          </a:xfrm>
          <a:prstGeom prst="rect">
            <a:avLst/>
          </a:prstGeom>
          <a:noFill/>
        </p:spPr>
        <p:txBody>
          <a:bodyPr wrap="square" rtlCol="0">
            <a:noAutofit/>
          </a:bodyPr>
          <a:p>
            <a:r>
              <a:rPr lang="en-US" sz="4400"/>
              <a:t>Example</a:t>
            </a:r>
            <a:endParaRPr lang="en-US" sz="4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736600"/>
            <a:ext cx="10515600" cy="5644515"/>
          </a:xfrm>
        </p:spPr>
        <p:txBody>
          <a:bodyPr>
            <a:normAutofit fontScale="60000"/>
          </a:bodyPr>
          <a:p>
            <a:r>
              <a:rPr lang="en-US" altLang="en-US" sz="3000"/>
              <a:t>Query Expansion</a:t>
            </a:r>
            <a:endParaRPr lang="en-US" altLang="en-US" sz="3000"/>
          </a:p>
          <a:p>
            <a:pPr lvl="1"/>
            <a:r>
              <a:rPr lang="en-US" altLang="en-US" sz="2700"/>
              <a:t>Synonyms added:</a:t>
            </a:r>
            <a:endParaRPr lang="en-US" altLang="en-US" sz="2700"/>
          </a:p>
          <a:p>
            <a:pPr lvl="1"/>
            <a:r>
              <a:rPr lang="en-US" altLang="en-US" sz="2700"/>
              <a:t>climate → weather, environment</a:t>
            </a:r>
            <a:endParaRPr lang="en-US" altLang="en-US" sz="2700"/>
          </a:p>
          <a:p>
            <a:pPr lvl="1"/>
            <a:r>
              <a:rPr lang="en-US" altLang="en-US" sz="2700"/>
              <a:t>change → alteration, shift</a:t>
            </a:r>
            <a:endParaRPr lang="en-US" altLang="en-US" sz="2700"/>
          </a:p>
          <a:p>
            <a:pPr lvl="1"/>
            <a:r>
              <a:rPr lang="en-US" altLang="en-US" sz="2700"/>
              <a:t>Expanded Query: ["climate", "change", "weather", "environment", "alteration", "shift", "impacts"]</a:t>
            </a:r>
            <a:endParaRPr lang="en-US" altLang="en-US" sz="2700"/>
          </a:p>
          <a:p>
            <a:pPr lvl="0"/>
            <a:r>
              <a:rPr lang="en-US" altLang="en-US" sz="3000"/>
              <a:t>File Upload and Searching</a:t>
            </a:r>
            <a:endParaRPr lang="en-US" altLang="en-US" sz="3000"/>
          </a:p>
          <a:p>
            <a:pPr lvl="1"/>
            <a:r>
              <a:rPr lang="en-US" altLang="en-US" sz="2700"/>
              <a:t>Uploaded Files:</a:t>
            </a:r>
            <a:endParaRPr lang="en-US" altLang="en-US" sz="2700"/>
          </a:p>
          <a:p>
            <a:pPr lvl="1"/>
            <a:r>
              <a:rPr lang="en-US" altLang="en-US" sz="2700"/>
              <a:t>climate_report.txt</a:t>
            </a:r>
            <a:endParaRPr lang="en-US" altLang="en-US" sz="2700"/>
          </a:p>
          <a:p>
            <a:pPr lvl="1"/>
            <a:r>
              <a:rPr lang="en-US" altLang="en-US" sz="2700"/>
              <a:t>environmental_impact.txt</a:t>
            </a:r>
            <a:endParaRPr lang="en-US" altLang="en-US" sz="2700"/>
          </a:p>
          <a:p>
            <a:pPr lvl="1"/>
            <a:r>
              <a:rPr lang="en-US" altLang="en-US" sz="2700"/>
              <a:t>weather_patterns.txt</a:t>
            </a:r>
            <a:endParaRPr lang="en-US" altLang="en-US" sz="2700"/>
          </a:p>
          <a:p>
            <a:pPr lvl="0"/>
            <a:r>
              <a:rPr lang="en-US" altLang="en-US" sz="2800">
                <a:sym typeface="+mn-ea"/>
              </a:rPr>
              <a:t>Ranking Articles</a:t>
            </a:r>
            <a:endParaRPr lang="en-US" altLang="en-US" sz="2800"/>
          </a:p>
          <a:p>
            <a:pPr lvl="1"/>
            <a:r>
              <a:rPr lang="en-US" altLang="en-US" sz="2800">
                <a:sym typeface="+mn-ea"/>
              </a:rPr>
              <a:t>TF-IDF Computation:</a:t>
            </a:r>
            <a:endParaRPr lang="en-US" altLang="en-US" sz="2800"/>
          </a:p>
          <a:p>
            <a:pPr lvl="2"/>
            <a:r>
              <a:rPr lang="en-US" altLang="en-US" sz="2800">
                <a:sym typeface="+mn-ea"/>
              </a:rPr>
              <a:t>Keywords from query matched against uploaded articles.</a:t>
            </a:r>
            <a:endParaRPr lang="en-US" altLang="en-US" sz="2800"/>
          </a:p>
          <a:p>
            <a:pPr lvl="1"/>
            <a:r>
              <a:rPr lang="en-US" altLang="en-US" sz="2800">
                <a:sym typeface="+mn-ea"/>
              </a:rPr>
              <a:t>Cosine Similarity Scores:</a:t>
            </a:r>
            <a:endParaRPr lang="en-US" altLang="en-US" sz="2800"/>
          </a:p>
          <a:p>
            <a:pPr lvl="2"/>
            <a:r>
              <a:rPr lang="en-US" altLang="en-US" sz="2800">
                <a:sym typeface="+mn-ea"/>
              </a:rPr>
              <a:t>climate_report.txt: 0.85</a:t>
            </a:r>
            <a:endParaRPr lang="en-US" altLang="en-US" sz="2800"/>
          </a:p>
          <a:p>
            <a:pPr lvl="2"/>
            <a:r>
              <a:rPr lang="en-US" altLang="en-US" sz="2800">
                <a:sym typeface="+mn-ea"/>
              </a:rPr>
              <a:t>environmental_impact.txt: 0.67</a:t>
            </a:r>
            <a:endParaRPr lang="en-US" altLang="en-US" sz="2800"/>
          </a:p>
          <a:p>
            <a:pPr lvl="2"/>
            <a:r>
              <a:rPr lang="en-US" altLang="en-US" sz="2800">
                <a:sym typeface="+mn-ea"/>
              </a:rPr>
              <a:t>weather_patterns.txt: 0.43</a:t>
            </a:r>
            <a:endParaRPr lang="en-US" altLang="en-US"/>
          </a:p>
        </p:txBody>
      </p:sp>
    </p:spTree>
  </p:cSld>
  <p:clrMapOvr>
    <a:masterClrMapping/>
  </p:clrMapOvr>
</p:sld>
</file>

<file path=ppt/tags/tag1.xml><?xml version="1.0" encoding="utf-8"?>
<p:tagLst xmlns:p="http://schemas.openxmlformats.org/presentationml/2006/main">
  <p:tag name="PA" val="v3.0.1"/>
</p:tagLst>
</file>

<file path=ppt/tags/tag2.xml><?xml version="1.0" encoding="utf-8"?>
<p:tagLst xmlns:p="http://schemas.openxmlformats.org/presentationml/2006/main">
  <p:tag name="PA" val="v3.0.0"/>
</p:tagLst>
</file>

<file path=ppt/tags/tag3.xml><?xml version="1.0" encoding="utf-8"?>
<p:tagLst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3516</Words>
  <Application>WPS Presentation</Application>
  <PresentationFormat>宽屏</PresentationFormat>
  <Paragraphs>102</Paragraphs>
  <Slides>12</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SimSun</vt:lpstr>
      <vt:lpstr>Wingdings</vt:lpstr>
      <vt:lpstr>等线</vt:lpstr>
      <vt:lpstr>Microsoft YaHei</vt:lpstr>
      <vt:lpstr>Century Gothic</vt:lpstr>
      <vt:lpstr>黑体</vt:lpstr>
      <vt:lpstr>Microsoft YaHei Light</vt:lpstr>
      <vt:lpstr>Montserrat</vt:lpstr>
      <vt:lpstr>Segoe Print</vt:lpstr>
      <vt:lpstr>冬青黑体简体中文 W3</vt:lpstr>
      <vt:lpstr>Arial Unicode MS</vt:lpstr>
      <vt:lpstr>等线 Light</vt:lpstr>
      <vt:lpstr>等线</vt:lpstr>
      <vt:lpstr>Office 主题​​</vt:lpstr>
      <vt:lpstr>PowerPoint 演示文稿</vt:lpstr>
      <vt:lpstr>PowerPoint 演示文稿</vt:lpstr>
      <vt:lpstr>PowerPoint 演示文稿</vt:lpstr>
      <vt:lpstr>Background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美仑设计</dc:creator>
  <cp:keywords>www.51pptmoban.com</cp:keywords>
  <cp:lastModifiedBy>WPS_1733152084</cp:lastModifiedBy>
  <cp:revision>47</cp:revision>
  <dcterms:created xsi:type="dcterms:W3CDTF">2018-09-12T16:22:00Z</dcterms:created>
  <dcterms:modified xsi:type="dcterms:W3CDTF">2024-12-15T14:58:58Z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1033-12.2.0.19307</vt:lpwstr>
  </property>
  <property fmtid="{D5CDD505-2E9C-101B-9397-08002B2CF9AE}" pid="3" name="ICV">
    <vt:lpwstr>7413D1DE02854DA583B4895BE5F5F4FB_11</vt:lpwstr>
  </property>
</Properties>
</file>