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78" r:id="rId6"/>
    <p:sldId id="268" r:id="rId7"/>
    <p:sldId id="287" r:id="rId8"/>
    <p:sldId id="288" r:id="rId9"/>
    <p:sldId id="277" r:id="rId10"/>
    <p:sldId id="279" r:id="rId11"/>
    <p:sldId id="270" r:id="rId12"/>
    <p:sldId id="294" r:id="rId13"/>
    <p:sldId id="276" r:id="rId14"/>
    <p:sldId id="271" r:id="rId15"/>
    <p:sldId id="275" r:id="rId16"/>
    <p:sldId id="266"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9"/>
        <p:cNvGrpSpPr/>
        <p:nvPr/>
      </p:nvGrpSpPr>
      <p:grpSpPr>
        <a:xfrm>
          <a:off x="0" y="0"/>
          <a:ext cx="0" cy="0"/>
          <a:chOff x="0" y="0"/>
          <a:chExt cx="0" cy="0"/>
        </a:xfrm>
      </p:grpSpPr>
      <p:sp>
        <p:nvSpPr>
          <p:cNvPr id="280" name="Google Shape;280;g2768ca7ef44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768ca7ef4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0"/>
        <p:cNvGrpSpPr/>
        <p:nvPr/>
      </p:nvGrpSpPr>
      <p:grpSpPr>
        <a:xfrm>
          <a:off x="0" y="0"/>
          <a:ext cx="0" cy="0"/>
          <a:chOff x="0" y="0"/>
          <a:chExt cx="0" cy="0"/>
        </a:xfrm>
      </p:grpSpPr>
      <p:sp>
        <p:nvSpPr>
          <p:cNvPr id="301" name="Google Shape;301;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5"/>
        <p:cNvGrpSpPr/>
        <p:nvPr/>
      </p:nvGrpSpPr>
      <p:grpSpPr>
        <a:xfrm>
          <a:off x="0" y="0"/>
          <a:ext cx="0" cy="0"/>
          <a:chOff x="0" y="0"/>
          <a:chExt cx="0" cy="0"/>
        </a:xfrm>
      </p:grpSpPr>
      <p:sp>
        <p:nvSpPr>
          <p:cNvPr id="376" name="Google Shape;376;g3145d1a143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145d1a143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3375"/>
            </a:lvl1pPr>
          </a:lstStyle>
          <a:p>
            <a:r>
              <a:rPr lang="en-US" smtClean="0"/>
              <a:t>Click to edit Master title style</a:t>
            </a:r>
            <a:endParaRPr lang="en-US"/>
          </a:p>
        </p:txBody>
      </p:sp>
      <p:sp>
        <p:nvSpPr>
          <p:cNvPr id="3" name="Subtitle 2"/>
          <p:cNvSpPr>
            <a:spLocks noGrp="1"/>
          </p:cNvSpPr>
          <p:nvPr>
            <p:ph type="subTitle" idx="1"/>
          </p:nvPr>
        </p:nvSpPr>
        <p:spPr>
          <a:xfrm>
            <a:off x="1143000" y="2701529"/>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52930" cy="438864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3375"/>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2504"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200150"/>
            <a:ext cx="4032504"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260872"/>
            <a:ext cx="3868340"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1878806"/>
            <a:ext cx="3868340"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457200" y="205979"/>
            <a:ext cx="8229600" cy="85725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457200" y="1200150"/>
            <a:ext cx="8229600" cy="3394472"/>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457200" y="4683919"/>
            <a:ext cx="2133600" cy="357188"/>
          </a:xfrm>
          <a:prstGeom prst="rect">
            <a:avLst/>
          </a:prstGeom>
          <a:noFill/>
          <a:ln w="9525">
            <a:noFill/>
          </a:ln>
        </p:spPr>
        <p:txBody>
          <a:bodyPr/>
          <a:lstStyle>
            <a:lvl1pPr>
              <a:defRPr sz="1050"/>
            </a:lvl1pPr>
          </a:lstStyle>
          <a:p>
            <a:fld id="{B61BEF0D-F0BB-DE4B-95CE-6DB70DBA9567}" type="datetimeFigureOut">
              <a:rPr lang="en-US" smtClean="0"/>
            </a:fld>
            <a:endParaRPr lang="en-US" dirty="0"/>
          </a:p>
        </p:txBody>
      </p:sp>
      <p:sp>
        <p:nvSpPr>
          <p:cNvPr id="1029" name="Footer Placeholder 1028"/>
          <p:cNvSpPr/>
          <p:nvPr>
            <p:ph type="ftr" sz="quarter" idx="3"/>
          </p:nvPr>
        </p:nvSpPr>
        <p:spPr>
          <a:xfrm>
            <a:off x="3124200" y="4683919"/>
            <a:ext cx="2895600" cy="357188"/>
          </a:xfrm>
          <a:prstGeom prst="rect">
            <a:avLst/>
          </a:prstGeom>
          <a:noFill/>
          <a:ln w="9525">
            <a:noFill/>
          </a:ln>
        </p:spPr>
        <p:txBody>
          <a:bodyPr/>
          <a:lstStyle>
            <a:lvl1pPr algn="ctr">
              <a:defRPr sz="1050"/>
            </a:lvl1pPr>
          </a:lstStyle>
          <a:p>
            <a:endParaRPr lang="en-US" dirty="0"/>
          </a:p>
        </p:txBody>
      </p:sp>
      <p:sp>
        <p:nvSpPr>
          <p:cNvPr id="1030" name="Slide Number Placeholder 1029"/>
          <p:cNvSpPr/>
          <p:nvPr>
            <p:ph type="sldNum" sz="quarter" idx="4"/>
          </p:nvPr>
        </p:nvSpPr>
        <p:spPr>
          <a:xfrm>
            <a:off x="6553200" y="4683919"/>
            <a:ext cx="2133600" cy="357188"/>
          </a:xfrm>
          <a:prstGeom prst="rect">
            <a:avLst/>
          </a:prstGeom>
          <a:noFill/>
          <a:ln w="9525">
            <a:noFill/>
          </a:ln>
        </p:spPr>
        <p:txBody>
          <a:bodyPr/>
          <a:lstStyle>
            <a:lvl1pPr algn="r">
              <a:defRPr sz="1050"/>
            </a:lvl1pPr>
          </a:lstStyle>
          <a:p>
            <a:fld id="{D57F1E4F-1CFF-5643-939E-217C01CDF56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057400" lvl="6"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2400300" lvl="7"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0"/>
          <p:cNvSpPr txBox="1">
            <a:spLocks noGrp="1"/>
          </p:cNvSpPr>
          <p:nvPr>
            <p:ph type="ctrTitle"/>
          </p:nvPr>
        </p:nvSpPr>
        <p:spPr>
          <a:xfrm>
            <a:off x="699770" y="846455"/>
            <a:ext cx="8113395" cy="1796415"/>
          </a:xfrm>
          <a:prstGeom prst="rect">
            <a:avLst/>
          </a:prstGeom>
        </p:spPr>
        <p:txBody>
          <a:bodyPr spcFirstLastPara="1" wrap="square" lIns="91425" tIns="91425" rIns="91425" bIns="91425" anchor="b" anchorCtr="0">
            <a:noAutofit/>
          </a:bodyPr>
          <a:lstStyle/>
          <a:p>
            <a:pPr marL="0" lvl="0" indent="0" algn="l" rtl="0">
              <a:lnSpc>
                <a:spcPct val="130000"/>
              </a:lnSpc>
              <a:spcBef>
                <a:spcPts val="8600"/>
              </a:spcBef>
              <a:spcAft>
                <a:spcPts val="2200"/>
              </a:spcAft>
              <a:buNone/>
            </a:pPr>
            <a:r>
              <a:rPr lang="en-GB" sz="3900" dirty="0">
                <a:solidFill>
                  <a:srgbClr val="1F0909"/>
                </a:solidFill>
              </a:rPr>
              <a:t>Information Retrieval using Inference Model and Belief Network</a:t>
            </a:r>
            <a:endParaRPr sz="3900" dirty="0"/>
          </a:p>
        </p:txBody>
      </p:sp>
      <p:sp>
        <p:nvSpPr>
          <p:cNvPr id="284" name="Google Shape;284;p30"/>
          <p:cNvSpPr txBox="1">
            <a:spLocks noGrp="1"/>
          </p:cNvSpPr>
          <p:nvPr>
            <p:ph type="subTitle" idx="1"/>
          </p:nvPr>
        </p:nvSpPr>
        <p:spPr>
          <a:xfrm>
            <a:off x="1764760" y="3567872"/>
            <a:ext cx="58974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700" b="1" dirty="0"/>
              <a:t>Presented By: </a:t>
            </a:r>
            <a:r>
              <a:rPr lang="en-US" altLang="en-GB" sz="1700" b="1" dirty="0"/>
              <a:t>Huzaifa Mumtaz</a:t>
            </a:r>
            <a:endParaRPr lang="en-US" altLang="en-GB" sz="17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Formula Explanation</a:t>
            </a:r>
            <a:endParaRPr lang="en-US"/>
          </a:p>
        </p:txBody>
      </p:sp>
      <p:sp>
        <p:nvSpPr>
          <p:cNvPr id="3" name="Slide Number Placeholder 2"/>
          <p:cNvSpPr>
            <a:spLocks noGrp="1"/>
          </p:cNvSpPr>
          <p:nvPr>
            <p:ph type="sldNum" sz="quarter" idx="12"/>
          </p:nvPr>
        </p:nvSpPr>
        <p:spPr/>
        <p:txBody>
          <a:bodyPr/>
          <a:p>
            <a:fld id="{B3561BA9-CDCF-4958-B8AB-66F3BF063E13}" type="slidenum">
              <a:rPr lang="en-US" smtClean="0"/>
            </a:fld>
            <a:endParaRPr lang="en-US"/>
          </a:p>
        </p:txBody>
      </p:sp>
      <p:pic>
        <p:nvPicPr>
          <p:cNvPr id="5" name="Picture 4"/>
          <p:cNvPicPr>
            <a:picLocks noChangeAspect="1"/>
          </p:cNvPicPr>
          <p:nvPr/>
        </p:nvPicPr>
        <p:blipFill>
          <a:blip r:embed="rId1"/>
          <a:stretch>
            <a:fillRect/>
          </a:stretch>
        </p:blipFill>
        <p:spPr>
          <a:xfrm>
            <a:off x="1607820" y="1256665"/>
            <a:ext cx="5928360" cy="33223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Key Features</a:t>
            </a:r>
            <a:endParaRPr lang="en-US"/>
          </a:p>
        </p:txBody>
      </p:sp>
      <p:sp>
        <p:nvSpPr>
          <p:cNvPr id="3" name="Slide Number Placeholder 2"/>
          <p:cNvSpPr>
            <a:spLocks noGrp="1"/>
          </p:cNvSpPr>
          <p:nvPr>
            <p:ph type="sldNum" sz="quarter" idx="12"/>
          </p:nvPr>
        </p:nvSpPr>
        <p:spPr/>
        <p:txBody>
          <a:bodyPr/>
          <a:p>
            <a:fld id="{B3561BA9-CDCF-4958-B8AB-66F3BF063E13}" type="slidenum">
              <a:rPr lang="en-US" smtClean="0"/>
            </a:fld>
            <a:endParaRPr lang="en-US"/>
          </a:p>
        </p:txBody>
      </p:sp>
      <p:sp>
        <p:nvSpPr>
          <p:cNvPr id="4" name="Text Box 3"/>
          <p:cNvSpPr txBox="1"/>
          <p:nvPr/>
        </p:nvSpPr>
        <p:spPr>
          <a:xfrm>
            <a:off x="457200" y="1186180"/>
            <a:ext cx="8463280" cy="3637280"/>
          </a:xfrm>
          <a:prstGeom prst="rect">
            <a:avLst/>
          </a:prstGeom>
          <a:noFill/>
        </p:spPr>
        <p:txBody>
          <a:bodyPr wrap="square" rtlCol="0">
            <a:noAutofit/>
          </a:bodyPr>
          <a:p>
            <a:r>
              <a:rPr lang="en-US" altLang="en-US" b="1"/>
              <a:t>Probabilistic Models:</a:t>
            </a:r>
            <a:r>
              <a:rPr lang="en-US" altLang="en-US"/>
              <a:t> Use of the Inference Model and Belief Network for document retrieval.</a:t>
            </a:r>
            <a:endParaRPr lang="en-US" altLang="en-US"/>
          </a:p>
          <a:p>
            <a:r>
              <a:rPr lang="en-US" altLang="en-US" b="1"/>
              <a:t>Relevance Calculation:</a:t>
            </a:r>
            <a:r>
              <a:rPr lang="en-US" altLang="en-US"/>
              <a:t> Accurate scoring based on word frequencies and query-document relationships.</a:t>
            </a:r>
            <a:endParaRPr lang="en-US" altLang="en-US"/>
          </a:p>
          <a:p>
            <a:r>
              <a:rPr lang="en-US" altLang="en-US" b="1"/>
              <a:t>Automated Model Selection:</a:t>
            </a:r>
            <a:r>
              <a:rPr lang="en-US" altLang="en-US"/>
              <a:t> Dynamic selection of the best model based on query length and performance.</a:t>
            </a:r>
            <a:endParaRPr lang="en-US" altLang="en-US"/>
          </a:p>
          <a:p>
            <a:r>
              <a:rPr lang="en-US" altLang="en-US" b="1"/>
              <a:t>Ranking System:</a:t>
            </a:r>
            <a:r>
              <a:rPr lang="en-US" altLang="en-US"/>
              <a:t> Efficient document ranking using computed relevance scores.</a:t>
            </a:r>
            <a:endParaRPr lang="en-US" altLang="en-US"/>
          </a:p>
          <a:p>
            <a:r>
              <a:rPr lang="en-US" altLang="en-US" b="1"/>
              <a:t>Adaptability:</a:t>
            </a:r>
            <a:r>
              <a:rPr lang="en-US" altLang="en-US"/>
              <a:t> Tailored performance for both simple and complex queries.</a:t>
            </a:r>
            <a:endParaRPr lang="en-US" altLang="en-US"/>
          </a:p>
          <a:p>
            <a:r>
              <a:rPr lang="en-US" altLang="en-US" b="1"/>
              <a:t>Optimization:</a:t>
            </a:r>
            <a:r>
              <a:rPr lang="en-US" altLang="en-US"/>
              <a:t> Use of smoothing and heuristics to handle missing or rare words.</a:t>
            </a:r>
            <a:endParaRPr lang="en-US" altLang="en-US"/>
          </a:p>
          <a:p>
            <a:r>
              <a:rPr lang="en-US" altLang="en-US" b="1"/>
              <a:t>Comparative Analysis:</a:t>
            </a:r>
            <a:r>
              <a:rPr lang="en-US" altLang="en-US"/>
              <a:t> Detailed evaluation of models with query-specific results.</a:t>
            </a:r>
            <a:endParaRPr lang="en-US" altLang="en-US"/>
          </a:p>
          <a:p>
            <a:r>
              <a:rPr lang="en-US" altLang="en-US"/>
              <a:t>These features highlight the system's functionality and strengths effectively.</a:t>
            </a: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6475" y="375343"/>
            <a:ext cx="5067600" cy="841800"/>
          </a:xfrm>
        </p:spPr>
        <p:txBody>
          <a:bodyPr/>
          <a:lstStyle/>
          <a:p>
            <a:r>
              <a:rPr lang="en-US" dirty="0"/>
              <a:t>Comparison </a:t>
            </a:r>
            <a:endParaRPr lang="en-US" dirty="0"/>
          </a:p>
        </p:txBody>
      </p:sp>
      <p:pic>
        <p:nvPicPr>
          <p:cNvPr id="4" name="Picture 3"/>
          <p:cNvPicPr>
            <a:picLocks noChangeAspect="1"/>
          </p:cNvPicPr>
          <p:nvPr/>
        </p:nvPicPr>
        <p:blipFill>
          <a:blip r:embed="rId1"/>
          <a:stretch>
            <a:fillRect/>
          </a:stretch>
        </p:blipFill>
        <p:spPr>
          <a:xfrm>
            <a:off x="1315720" y="1294765"/>
            <a:ext cx="6012815" cy="35667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Flow Diagram</a:t>
            </a:r>
            <a:endParaRPr lang="en-US"/>
          </a:p>
        </p:txBody>
      </p:sp>
      <p:pic>
        <p:nvPicPr>
          <p:cNvPr id="5" name="Content Placeholder 4"/>
          <p:cNvPicPr>
            <a:picLocks noChangeAspect="1"/>
          </p:cNvPicPr>
          <p:nvPr>
            <p:ph idx="1"/>
          </p:nvPr>
        </p:nvPicPr>
        <p:blipFill>
          <a:blip r:embed="rId1"/>
          <a:stretch>
            <a:fillRect/>
          </a:stretch>
        </p:blipFill>
        <p:spPr>
          <a:xfrm>
            <a:off x="2249805" y="1384300"/>
            <a:ext cx="4689475" cy="3017520"/>
          </a:xfrm>
          <a:prstGeom prst="rect">
            <a:avLst/>
          </a:prstGeom>
        </p:spPr>
      </p:pic>
      <p:sp>
        <p:nvSpPr>
          <p:cNvPr id="4" name="Slide Number Placeholder 3"/>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0"/>
          <p:cNvSpPr txBox="1">
            <a:spLocks noGrp="1"/>
          </p:cNvSpPr>
          <p:nvPr>
            <p:ph type="title"/>
          </p:nvPr>
        </p:nvSpPr>
        <p:spPr>
          <a:xfrm>
            <a:off x="2758950" y="1967100"/>
            <a:ext cx="36261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5500"/>
              <a:t>Thank You</a:t>
            </a:r>
            <a:endParaRPr sz="5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Inference Model</a:t>
            </a:r>
            <a:endParaRPr lang="en-GB"/>
          </a:p>
        </p:txBody>
      </p:sp>
      <p:sp>
        <p:nvSpPr>
          <p:cNvPr id="305" name="Google Shape;305;p32"/>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endParaRPr lang="en-GB"/>
          </a:p>
        </p:txBody>
      </p:sp>
      <p:sp>
        <p:nvSpPr>
          <p:cNvPr id="2" name="Text Box 1"/>
          <p:cNvSpPr txBox="1"/>
          <p:nvPr/>
        </p:nvSpPr>
        <p:spPr>
          <a:xfrm>
            <a:off x="671830" y="1257935"/>
            <a:ext cx="7611745" cy="1198880"/>
          </a:xfrm>
          <a:prstGeom prst="rect">
            <a:avLst/>
          </a:prstGeom>
          <a:noFill/>
        </p:spPr>
        <p:txBody>
          <a:bodyPr wrap="square" rtlCol="0">
            <a:spAutoFit/>
          </a:bodyPr>
          <a:p>
            <a:r>
              <a:rPr lang="en-US" altLang="en-US"/>
              <a:t>Inference Model: A Bayesian-based approach that computes relevance using document and query word frequencies. It evaluates the likelihood of a query given a document and adjusts probabilities with smoothing for missing terms.</a:t>
            </a: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Interference Model</a:t>
            </a:r>
            <a:endParaRPr lang="en-US"/>
          </a:p>
        </p:txBody>
      </p:sp>
      <p:sp>
        <p:nvSpPr>
          <p:cNvPr id="3" name="Slide Number Placeholder 2"/>
          <p:cNvSpPr>
            <a:spLocks noGrp="1"/>
          </p:cNvSpPr>
          <p:nvPr>
            <p:ph type="sldNum" sz="quarter" idx="12"/>
          </p:nvPr>
        </p:nvSpPr>
        <p:spPr/>
        <p:txBody>
          <a:bodyPr/>
          <a:p>
            <a:fld id="{B3561BA9-CDCF-4958-B8AB-66F3BF063E13}" type="slidenum">
              <a:rPr lang="en-US" smtClean="0"/>
            </a:fld>
            <a:endParaRPr lang="en-US"/>
          </a:p>
        </p:txBody>
      </p:sp>
      <p:sp>
        <p:nvSpPr>
          <p:cNvPr id="4" name="Text Box 3"/>
          <p:cNvSpPr txBox="1"/>
          <p:nvPr/>
        </p:nvSpPr>
        <p:spPr>
          <a:xfrm>
            <a:off x="457835" y="1266190"/>
            <a:ext cx="7740015" cy="3533140"/>
          </a:xfrm>
          <a:prstGeom prst="rect">
            <a:avLst/>
          </a:prstGeom>
          <a:noFill/>
        </p:spPr>
        <p:txBody>
          <a:bodyPr wrap="square" rtlCol="0">
            <a:noAutofit/>
          </a:bodyPr>
          <a:p>
            <a:r>
              <a:rPr lang="en-US" altLang="en-US"/>
              <a:t>Inference Model Example:</a:t>
            </a:r>
            <a:endParaRPr lang="en-US" altLang="en-US"/>
          </a:p>
          <a:p>
            <a:endParaRPr lang="en-US" altLang="en-US"/>
          </a:p>
          <a:p>
            <a:r>
              <a:rPr lang="en-US" altLang="en-US" b="1"/>
              <a:t>Query</a:t>
            </a:r>
            <a:r>
              <a:rPr lang="en-US" altLang="en-US"/>
              <a:t>: "artificial intelligence"</a:t>
            </a:r>
            <a:endParaRPr lang="en-US" altLang="en-US"/>
          </a:p>
          <a:p>
            <a:r>
              <a:rPr lang="en-US" altLang="en-US" b="1"/>
              <a:t>Document</a:t>
            </a:r>
            <a:r>
              <a:rPr lang="en-US" altLang="en-US"/>
              <a:t>: "Artificial intelligence is revolutionizing technology"</a:t>
            </a:r>
            <a:endParaRPr lang="en-US" altLang="en-US"/>
          </a:p>
          <a:p>
            <a:r>
              <a:rPr lang="en-US" altLang="en-US" b="1"/>
              <a:t>Step</a:t>
            </a:r>
            <a:r>
              <a:rPr lang="en-US" altLang="en-US"/>
              <a:t>: The model computes the probability of the document and query terms, such as "artificial" and "intelligence," based on their frequencies. It then calculates the relevance score, adjusting for any missing or rare terms, and ranks the document accordingly.</a:t>
            </a: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Relevant Formulas</a:t>
            </a:r>
            <a:endParaRPr lang="en-US" b="1" dirty="0"/>
          </a:p>
        </p:txBody>
      </p:sp>
      <p:pic>
        <p:nvPicPr>
          <p:cNvPr id="3" name="Picture 2"/>
          <p:cNvPicPr>
            <a:picLocks noChangeAspect="1"/>
          </p:cNvPicPr>
          <p:nvPr/>
        </p:nvPicPr>
        <p:blipFill>
          <a:blip r:embed="rId1"/>
          <a:stretch>
            <a:fillRect/>
          </a:stretch>
        </p:blipFill>
        <p:spPr>
          <a:xfrm>
            <a:off x="1780540" y="1137920"/>
            <a:ext cx="5234940" cy="31851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Formula Explanation</a:t>
            </a:r>
            <a:endParaRPr lang="en-US"/>
          </a:p>
        </p:txBody>
      </p:sp>
      <p:sp>
        <p:nvSpPr>
          <p:cNvPr id="3" name="Slide Number Placeholder 2"/>
          <p:cNvSpPr>
            <a:spLocks noGrp="1"/>
          </p:cNvSpPr>
          <p:nvPr>
            <p:ph type="sldNum" sz="quarter" idx="12"/>
          </p:nvPr>
        </p:nvSpPr>
        <p:spPr/>
        <p:txBody>
          <a:bodyPr/>
          <a:p>
            <a:fld id="{B3561BA9-CDCF-4958-B8AB-66F3BF063E13}" type="slidenum">
              <a:rPr lang="en-US" smtClean="0"/>
            </a:fld>
            <a:endParaRPr lang="en-US"/>
          </a:p>
        </p:txBody>
      </p:sp>
      <p:pic>
        <p:nvPicPr>
          <p:cNvPr id="5" name="Picture 4"/>
          <p:cNvPicPr>
            <a:picLocks noChangeAspect="1"/>
          </p:cNvPicPr>
          <p:nvPr/>
        </p:nvPicPr>
        <p:blipFill>
          <a:blip r:embed="rId1"/>
          <a:stretch>
            <a:fillRect/>
          </a:stretch>
        </p:blipFill>
        <p:spPr>
          <a:xfrm>
            <a:off x="457835" y="1383030"/>
            <a:ext cx="7554595" cy="27317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Formula Explanation</a:t>
            </a:r>
            <a:endParaRPr lang="en-US"/>
          </a:p>
        </p:txBody>
      </p:sp>
      <p:sp>
        <p:nvSpPr>
          <p:cNvPr id="3" name="Slide Number Placeholder 2"/>
          <p:cNvSpPr>
            <a:spLocks noGrp="1"/>
          </p:cNvSpPr>
          <p:nvPr>
            <p:ph type="sldNum" sz="quarter" idx="12"/>
          </p:nvPr>
        </p:nvSpPr>
        <p:spPr/>
        <p:txBody>
          <a:bodyPr/>
          <a:p>
            <a:fld id="{B3561BA9-CDCF-4958-B8AB-66F3BF063E13}" type="slidenum">
              <a:rPr lang="en-US" smtClean="0"/>
            </a:fld>
            <a:endParaRPr lang="en-US"/>
          </a:p>
        </p:txBody>
      </p:sp>
      <p:pic>
        <p:nvPicPr>
          <p:cNvPr id="5" name="Picture 4"/>
          <p:cNvPicPr>
            <a:picLocks noChangeAspect="1"/>
          </p:cNvPicPr>
          <p:nvPr/>
        </p:nvPicPr>
        <p:blipFill>
          <a:blip r:embed="rId1"/>
          <a:stretch>
            <a:fillRect/>
          </a:stretch>
        </p:blipFill>
        <p:spPr>
          <a:xfrm>
            <a:off x="1187450" y="1130300"/>
            <a:ext cx="7327265" cy="36563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Belief Network</a:t>
            </a:r>
            <a:endParaRPr lang="en-US"/>
          </a:p>
        </p:txBody>
      </p:sp>
      <p:sp>
        <p:nvSpPr>
          <p:cNvPr id="3" name="Slide Number Placeholder 2"/>
          <p:cNvSpPr>
            <a:spLocks noGrp="1"/>
          </p:cNvSpPr>
          <p:nvPr>
            <p:ph type="sldNum" sz="quarter" idx="12"/>
          </p:nvPr>
        </p:nvSpPr>
        <p:spPr/>
        <p:txBody>
          <a:bodyPr/>
          <a:p>
            <a:fld id="{B3561BA9-CDCF-4958-B8AB-66F3BF063E13}" type="slidenum">
              <a:rPr lang="en-US" smtClean="0"/>
            </a:fld>
            <a:endParaRPr lang="en-US"/>
          </a:p>
        </p:txBody>
      </p:sp>
      <p:sp>
        <p:nvSpPr>
          <p:cNvPr id="4" name="Text Box 3"/>
          <p:cNvSpPr txBox="1"/>
          <p:nvPr/>
        </p:nvSpPr>
        <p:spPr>
          <a:xfrm>
            <a:off x="889000" y="1113155"/>
            <a:ext cx="7569200" cy="1198880"/>
          </a:xfrm>
          <a:prstGeom prst="rect">
            <a:avLst/>
          </a:prstGeom>
          <a:noFill/>
        </p:spPr>
        <p:txBody>
          <a:bodyPr wrap="square" rtlCol="0">
            <a:spAutoFit/>
          </a:bodyPr>
          <a:p>
            <a:r>
              <a:rPr lang="en-US" altLang="en-US"/>
              <a:t>Belief Network: A probabilistic model that calculates relevance by estimating conditional probabilities. It considers the presence of query terms in a document and simulates a network connecting query terms, document terms, and relevance.</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Belief Network</a:t>
            </a:r>
            <a:endParaRPr lang="en-US"/>
          </a:p>
        </p:txBody>
      </p:sp>
      <p:sp>
        <p:nvSpPr>
          <p:cNvPr id="3" name="Slide Number Placeholder 2"/>
          <p:cNvSpPr>
            <a:spLocks noGrp="1"/>
          </p:cNvSpPr>
          <p:nvPr>
            <p:ph type="sldNum" sz="quarter" idx="12"/>
          </p:nvPr>
        </p:nvSpPr>
        <p:spPr/>
        <p:txBody>
          <a:bodyPr/>
          <a:p>
            <a:fld id="{B3561BA9-CDCF-4958-B8AB-66F3BF063E13}" type="slidenum">
              <a:rPr lang="en-US" smtClean="0"/>
            </a:fld>
            <a:endParaRPr lang="en-US"/>
          </a:p>
        </p:txBody>
      </p:sp>
      <p:sp>
        <p:nvSpPr>
          <p:cNvPr id="4" name="Text Box 3"/>
          <p:cNvSpPr txBox="1"/>
          <p:nvPr/>
        </p:nvSpPr>
        <p:spPr>
          <a:xfrm>
            <a:off x="457835" y="1381125"/>
            <a:ext cx="8228965" cy="2306955"/>
          </a:xfrm>
          <a:prstGeom prst="rect">
            <a:avLst/>
          </a:prstGeom>
          <a:noFill/>
        </p:spPr>
        <p:txBody>
          <a:bodyPr wrap="square" rtlCol="0">
            <a:spAutoFit/>
          </a:bodyPr>
          <a:p>
            <a:r>
              <a:rPr lang="en-US" altLang="en-US"/>
              <a:t>Belief Network Example:</a:t>
            </a:r>
            <a:endParaRPr lang="en-US" altLang="en-US"/>
          </a:p>
          <a:p>
            <a:endParaRPr lang="en-US" altLang="en-US"/>
          </a:p>
          <a:p>
            <a:r>
              <a:rPr lang="en-US" altLang="en-US" b="1"/>
              <a:t>Query</a:t>
            </a:r>
            <a:r>
              <a:rPr lang="en-US" altLang="en-US"/>
              <a:t>: "data science"</a:t>
            </a:r>
            <a:endParaRPr lang="en-US" altLang="en-US"/>
          </a:p>
          <a:p>
            <a:r>
              <a:rPr lang="en-US" altLang="en-US" b="1"/>
              <a:t>Document</a:t>
            </a:r>
            <a:r>
              <a:rPr lang="en-US" altLang="en-US"/>
              <a:t>: "Data science and machine learning"</a:t>
            </a:r>
            <a:endParaRPr lang="en-US" altLang="en-US"/>
          </a:p>
          <a:p>
            <a:r>
              <a:rPr lang="en-US" altLang="en-US" b="1"/>
              <a:t>Step</a:t>
            </a:r>
            <a:r>
              <a:rPr lang="en-US" altLang="en-US"/>
              <a:t>: The model calculates the probability of "data" and "science" appearing in the document. It finds both words in the document and computes a relevance score based on their presence, yielding a high relevance score due to the overlap.</a:t>
            </a: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6475" y="303472"/>
            <a:ext cx="5067600" cy="841800"/>
          </a:xfrm>
        </p:spPr>
        <p:txBody>
          <a:bodyPr/>
          <a:lstStyle/>
          <a:p>
            <a:r>
              <a:rPr lang="en-US" dirty="0"/>
              <a:t>Formulas</a:t>
            </a:r>
            <a:endParaRPr lang="en-US" dirty="0"/>
          </a:p>
        </p:txBody>
      </p:sp>
      <p:pic>
        <p:nvPicPr>
          <p:cNvPr id="6" name="Picture 5"/>
          <p:cNvPicPr>
            <a:picLocks noChangeAspect="1"/>
          </p:cNvPicPr>
          <p:nvPr/>
        </p:nvPicPr>
        <p:blipFill>
          <a:blip r:embed="rId1"/>
          <a:stretch>
            <a:fillRect/>
          </a:stretch>
        </p:blipFill>
        <p:spPr>
          <a:xfrm>
            <a:off x="834833" y="1308035"/>
            <a:ext cx="7474334" cy="2880244"/>
          </a:xfrm>
          <a:prstGeom prst="rect">
            <a:avLst/>
          </a:prstGeom>
        </p:spPr>
      </p:pic>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0</TotalTime>
  <Words>2134</Words>
  <Application>WPS Presentation</Application>
  <PresentationFormat>On-screen Show (16:9)</PresentationFormat>
  <Paragraphs>73</Paragraphs>
  <Slides>14</Slides>
  <Notes>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SimSun</vt:lpstr>
      <vt:lpstr>Wingdings</vt:lpstr>
      <vt:lpstr>Arial</vt:lpstr>
      <vt:lpstr>Microsoft YaHei</vt:lpstr>
      <vt:lpstr>Arial Unicode MS</vt:lpstr>
      <vt:lpstr>Calibri</vt:lpstr>
      <vt:lpstr>Default Design</vt:lpstr>
      <vt:lpstr>Information Retrieval using Inference Model and Belief Network</vt:lpstr>
      <vt:lpstr>01</vt:lpstr>
      <vt:lpstr>Interference Model</vt:lpstr>
      <vt:lpstr>Relevant Formulas</vt:lpstr>
      <vt:lpstr>Formula Explanation</vt:lpstr>
      <vt:lpstr>Formula Explanation</vt:lpstr>
      <vt:lpstr>Belief Network</vt:lpstr>
      <vt:lpstr>Belief Network</vt:lpstr>
      <vt:lpstr>Formulas</vt:lpstr>
      <vt:lpstr>PowerPoint 演示文稿</vt:lpstr>
      <vt:lpstr>Key Features</vt:lpstr>
      <vt:lpstr>Comparison </vt:lpstr>
      <vt:lpstr>Data Flow Diagram</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WPS_1733152084</cp:lastModifiedBy>
  <cp:revision>10</cp:revision>
  <dcterms:created xsi:type="dcterms:W3CDTF">2024-12-16T07:50:00Z</dcterms:created>
  <dcterms:modified xsi:type="dcterms:W3CDTF">2024-12-16T09:37:50Z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161160E7A94941D0B82D090197E16874_12</vt:lpwstr>
  </property>
  <property fmtid="{D5CDD505-2E9C-101B-9397-08002B2CF9AE}" pid="3" name="KSOProductBuildVer">
    <vt:lpwstr>1033-12.2.0.19307</vt:lpwstr>
  </property>
</Properties>
</file>