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3" r:id="rId3"/>
    <p:sldId id="262" r:id="rId4"/>
    <p:sldId id="256" r:id="rId5"/>
    <p:sldId id="257" r:id="rId6"/>
    <p:sldId id="258" r:id="rId7"/>
    <p:sldId id="259" r:id="rId8"/>
    <p:sldId id="260" r:id="rId9"/>
    <p:sldId id="261"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52023B-35B4-406B-9C51-63D33C4B20A9}" type="datetimeFigureOut">
              <a:rPr lang="en-US" smtClean="0"/>
              <a:t>4/6/2024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79762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52023B-35B4-406B-9C51-63D33C4B20A9}" type="datetimeFigureOut">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704473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52023B-35B4-406B-9C51-63D33C4B20A9}"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576564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52023B-35B4-406B-9C51-63D33C4B20A9}"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3524732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2023B-35B4-406B-9C51-63D33C4B20A9}"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149769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52023B-35B4-406B-9C51-63D33C4B20A9}" type="datetimeFigureOut">
              <a:rPr lang="en-US" smtClean="0"/>
              <a:t>4/6/2024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90942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52023B-35B4-406B-9C51-63D33C4B20A9}" type="datetimeFigureOut">
              <a:rPr lang="en-US" smtClean="0"/>
              <a:t>4/6/2024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1243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52023B-35B4-406B-9C51-63D33C4B20A9}"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142930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52023B-35B4-406B-9C51-63D33C4B20A9}"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266440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2023B-35B4-406B-9C51-63D33C4B20A9}"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283048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2023B-35B4-406B-9C51-63D33C4B20A9}"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4241276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52023B-35B4-406B-9C51-63D33C4B20A9}" type="datetimeFigureOut">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526098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52023B-35B4-406B-9C51-63D33C4B20A9}" type="datetimeFigureOut">
              <a:rPr lang="en-US" smtClean="0"/>
              <a:t>4/6/2024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3574892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52023B-35B4-406B-9C51-63D33C4B20A9}" type="datetimeFigureOut">
              <a:rPr lang="en-US" smtClean="0"/>
              <a:t>4/6/2024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3182048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52023B-35B4-406B-9C51-63D33C4B20A9}" type="datetimeFigureOut">
              <a:rPr lang="en-US" smtClean="0"/>
              <a:t>4/6/2024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697778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52023B-35B4-406B-9C51-63D33C4B20A9}" type="datetimeFigureOut">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344464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52023B-35B4-406B-9C51-63D33C4B20A9}" type="datetimeFigureOut">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107213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52023B-35B4-406B-9C51-63D33C4B20A9}" type="datetimeFigureOut">
              <a:rPr lang="en-US" smtClean="0"/>
              <a:t>4/6/2024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2B9FF60-7181-499D-81CD-E07765755F2D}" type="slidenum">
              <a:rPr lang="en-US" smtClean="0"/>
              <a:t>‹#›</a:t>
            </a:fld>
            <a:endParaRPr lang="en-US"/>
          </a:p>
        </p:txBody>
      </p:sp>
    </p:spTree>
    <p:extLst>
      <p:ext uri="{BB962C8B-B14F-4D97-AF65-F5344CB8AC3E}">
        <p14:creationId xmlns:p14="http://schemas.microsoft.com/office/powerpoint/2010/main" val="1604651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9BB7DC7-8A14-75D0-DB09-D55D93EBFBF9}"/>
              </a:ext>
            </a:extLst>
          </p:cNvPr>
          <p:cNvSpPr txBox="1"/>
          <p:nvPr/>
        </p:nvSpPr>
        <p:spPr>
          <a:xfrm>
            <a:off x="7539318" y="2572871"/>
            <a:ext cx="184731" cy="369332"/>
          </a:xfrm>
          <a:prstGeom prst="rect">
            <a:avLst/>
          </a:prstGeom>
          <a:noFill/>
        </p:spPr>
        <p:txBody>
          <a:bodyPr wrap="square" rtlCol="0">
            <a:spAutoFit/>
          </a:bodyPr>
          <a:lstStyle/>
          <a:p>
            <a:endParaRPr lang="en-US" dirty="0"/>
          </a:p>
        </p:txBody>
      </p:sp>
      <p:sp>
        <p:nvSpPr>
          <p:cNvPr id="12" name="Title 1">
            <a:extLst>
              <a:ext uri="{FF2B5EF4-FFF2-40B4-BE49-F238E27FC236}">
                <a16:creationId xmlns:a16="http://schemas.microsoft.com/office/drawing/2014/main" id="{6BC09C08-DB38-0216-C707-8BA1E2DE56E4}"/>
              </a:ext>
            </a:extLst>
          </p:cNvPr>
          <p:cNvSpPr>
            <a:spLocks noGrp="1"/>
          </p:cNvSpPr>
          <p:nvPr>
            <p:ph type="ctrTitle"/>
          </p:nvPr>
        </p:nvSpPr>
        <p:spPr>
          <a:xfrm>
            <a:off x="744071" y="606220"/>
            <a:ext cx="9547411" cy="451044"/>
          </a:xfrm>
        </p:spPr>
        <p:txBody>
          <a:bodyPr/>
          <a:lstStyle/>
          <a:p>
            <a:r>
              <a:rPr lang="en-US" sz="2400" b="1" dirty="0"/>
              <a:t>.NET 6 Clean Architecture</a:t>
            </a:r>
          </a:p>
        </p:txBody>
      </p:sp>
      <p:sp>
        <p:nvSpPr>
          <p:cNvPr id="2" name="TextBox 1">
            <a:extLst>
              <a:ext uri="{FF2B5EF4-FFF2-40B4-BE49-F238E27FC236}">
                <a16:creationId xmlns:a16="http://schemas.microsoft.com/office/drawing/2014/main" id="{5BE8E56B-D104-CC08-48F4-D487AF749C7B}"/>
              </a:ext>
            </a:extLst>
          </p:cNvPr>
          <p:cNvSpPr txBox="1"/>
          <p:nvPr/>
        </p:nvSpPr>
        <p:spPr>
          <a:xfrm>
            <a:off x="858981" y="1303002"/>
            <a:ext cx="6225309" cy="1600438"/>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Domain</a:t>
            </a:r>
            <a:endParaRPr lang="en-US" sz="1400" b="0" i="0" dirty="0">
              <a:solidFill>
                <a:schemeClr val="accent2">
                  <a:lumMod val="20000"/>
                  <a:lumOff val="80000"/>
                </a:schemeClr>
              </a:solidFill>
              <a:effectLst/>
              <a:latin typeface="open sans" panose="020B0606030504020204" pitchFamily="34" charset="0"/>
            </a:endParaRPr>
          </a:p>
          <a:p>
            <a:pPr algn="l"/>
            <a:r>
              <a:rPr lang="en-US" sz="1400" b="0" i="0" dirty="0">
                <a:solidFill>
                  <a:schemeClr val="accent2">
                    <a:lumMod val="20000"/>
                    <a:lumOff val="80000"/>
                  </a:schemeClr>
                </a:solidFill>
                <a:effectLst/>
                <a:latin typeface="open sans" panose="020B0606030504020204" pitchFamily="34" charset="0"/>
              </a:rPr>
              <a:t>	The domain is the base and heart of this architecture. </a:t>
            </a:r>
          </a:p>
          <a:p>
            <a:pPr algn="l"/>
            <a:r>
              <a:rPr lang="en-US" sz="1400" b="0" i="0" dirty="0">
                <a:solidFill>
                  <a:schemeClr val="accent2">
                    <a:lumMod val="20000"/>
                    <a:lumOff val="80000"/>
                  </a:schemeClr>
                </a:solidFill>
                <a:effectLst/>
                <a:latin typeface="open sans" panose="020B0606030504020204" pitchFamily="34" charset="0"/>
              </a:rPr>
              <a:t>It basically consists of Domain models or Entities and its corresponding Entity configurations.</a:t>
            </a:r>
          </a:p>
          <a:p>
            <a:pPr algn="l"/>
            <a:r>
              <a:rPr lang="en-US" sz="1400" b="0" i="0" dirty="0">
                <a:solidFill>
                  <a:schemeClr val="accent2">
                    <a:lumMod val="20000"/>
                    <a:lumOff val="80000"/>
                  </a:schemeClr>
                </a:solidFill>
                <a:effectLst/>
                <a:latin typeface="open sans" panose="020B0606030504020204" pitchFamily="34" charset="0"/>
              </a:rPr>
              <a:t>This domain layer consists of repositories to deal with operations with databases. We can use the domain-driven design to design the domain project. </a:t>
            </a:r>
          </a:p>
        </p:txBody>
      </p:sp>
      <p:sp>
        <p:nvSpPr>
          <p:cNvPr id="3" name="TextBox 2">
            <a:extLst>
              <a:ext uri="{FF2B5EF4-FFF2-40B4-BE49-F238E27FC236}">
                <a16:creationId xmlns:a16="http://schemas.microsoft.com/office/drawing/2014/main" id="{C8D9D74B-ED7B-F70B-3A5B-5356FA257D36}"/>
              </a:ext>
            </a:extLst>
          </p:cNvPr>
          <p:cNvSpPr txBox="1"/>
          <p:nvPr/>
        </p:nvSpPr>
        <p:spPr>
          <a:xfrm>
            <a:off x="858980" y="3149178"/>
            <a:ext cx="6225309" cy="954107"/>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Application Layer</a:t>
            </a:r>
            <a:endParaRPr lang="en-US" sz="1400" b="0" i="0" dirty="0">
              <a:solidFill>
                <a:schemeClr val="accent2">
                  <a:lumMod val="20000"/>
                  <a:lumOff val="80000"/>
                </a:schemeClr>
              </a:solidFill>
              <a:effectLst/>
              <a:latin typeface="open sans" panose="020B0606030504020204" pitchFamily="34" charset="0"/>
            </a:endParaRPr>
          </a:p>
          <a:p>
            <a:r>
              <a:rPr lang="en-US" sz="1400" b="0" i="0" dirty="0">
                <a:solidFill>
                  <a:schemeClr val="accent2">
                    <a:lumMod val="20000"/>
                    <a:lumOff val="80000"/>
                  </a:schemeClr>
                </a:solidFill>
                <a:effectLst/>
                <a:latin typeface="open sans" panose="020B0606030504020204" pitchFamily="34" charset="0"/>
              </a:rPr>
              <a:t>	which contains all the business logic from the outer layers and it only depends on the domain layer. It generally consists of DTO models, interfaces and command, query handlers, and </a:t>
            </a:r>
            <a:r>
              <a:rPr lang="en-US" sz="1400" dirty="0">
                <a:solidFill>
                  <a:schemeClr val="accent2">
                    <a:lumMod val="20000"/>
                    <a:lumOff val="80000"/>
                  </a:schemeClr>
                </a:solidFill>
                <a:latin typeface="open sans" panose="020B0606030504020204" pitchFamily="34" charset="0"/>
              </a:rPr>
              <a:t>Validators.</a:t>
            </a:r>
            <a:endParaRPr lang="en-US" sz="1400" b="0" i="0" dirty="0">
              <a:solidFill>
                <a:schemeClr val="accent2">
                  <a:lumMod val="20000"/>
                  <a:lumOff val="80000"/>
                </a:schemeClr>
              </a:solidFill>
              <a:effectLst/>
              <a:latin typeface="open sans" panose="020B0606030504020204" pitchFamily="34" charset="0"/>
            </a:endParaRPr>
          </a:p>
        </p:txBody>
      </p:sp>
      <p:pic>
        <p:nvPicPr>
          <p:cNvPr id="7" name="Picture 6">
            <a:extLst>
              <a:ext uri="{FF2B5EF4-FFF2-40B4-BE49-F238E27FC236}">
                <a16:creationId xmlns:a16="http://schemas.microsoft.com/office/drawing/2014/main" id="{85923558-9D5B-B7D9-795E-A80B0F560AC1}"/>
              </a:ext>
            </a:extLst>
          </p:cNvPr>
          <p:cNvPicPr>
            <a:picLocks noChangeAspect="1"/>
          </p:cNvPicPr>
          <p:nvPr/>
        </p:nvPicPr>
        <p:blipFill>
          <a:blip r:embed="rId2"/>
          <a:stretch>
            <a:fillRect/>
          </a:stretch>
        </p:blipFill>
        <p:spPr>
          <a:xfrm>
            <a:off x="7162800" y="1373246"/>
            <a:ext cx="4429200" cy="4229695"/>
          </a:xfrm>
          <a:prstGeom prst="rect">
            <a:avLst/>
          </a:prstGeom>
        </p:spPr>
      </p:pic>
      <p:sp>
        <p:nvSpPr>
          <p:cNvPr id="8" name="TextBox 7">
            <a:extLst>
              <a:ext uri="{FF2B5EF4-FFF2-40B4-BE49-F238E27FC236}">
                <a16:creationId xmlns:a16="http://schemas.microsoft.com/office/drawing/2014/main" id="{5B300213-A76B-1DF1-2F8D-7B7E5749DD9D}"/>
              </a:ext>
            </a:extLst>
          </p:cNvPr>
          <p:cNvSpPr txBox="1"/>
          <p:nvPr/>
        </p:nvSpPr>
        <p:spPr>
          <a:xfrm>
            <a:off x="858980" y="4349023"/>
            <a:ext cx="6054229" cy="954107"/>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Persistence Layer</a:t>
            </a:r>
            <a:endParaRPr lang="en-US" sz="1400" b="0" i="0" dirty="0">
              <a:solidFill>
                <a:schemeClr val="accent2">
                  <a:lumMod val="20000"/>
                  <a:lumOff val="80000"/>
                </a:schemeClr>
              </a:solidFill>
              <a:effectLst/>
              <a:latin typeface="open sans" panose="020B0606030504020204" pitchFamily="34" charset="0"/>
            </a:endParaRPr>
          </a:p>
          <a:p>
            <a:r>
              <a:rPr lang="en-US" sz="1400" b="0" i="0" dirty="0">
                <a:solidFill>
                  <a:schemeClr val="accent2">
                    <a:lumMod val="20000"/>
                    <a:lumOff val="80000"/>
                  </a:schemeClr>
                </a:solidFill>
                <a:effectLst/>
                <a:latin typeface="open sans" panose="020B0606030504020204" pitchFamily="34" charset="0"/>
              </a:rPr>
              <a:t>	</a:t>
            </a:r>
            <a:r>
              <a:rPr lang="en-US" sz="1400" dirty="0">
                <a:solidFill>
                  <a:schemeClr val="accent2">
                    <a:lumMod val="20000"/>
                    <a:lumOff val="80000"/>
                  </a:schemeClr>
                </a:solidFill>
                <a:latin typeface="open sans" panose="020B0606030504020204" pitchFamily="34" charset="0"/>
              </a:rPr>
              <a:t>This is also called Data Access Layer, in this layer </a:t>
            </a:r>
            <a:r>
              <a:rPr lang="en-US" sz="1400" b="0" i="0" dirty="0">
                <a:solidFill>
                  <a:schemeClr val="accent2">
                    <a:lumMod val="20000"/>
                    <a:lumOff val="80000"/>
                  </a:schemeClr>
                </a:solidFill>
                <a:effectLst/>
                <a:latin typeface="open sans" panose="020B0606030504020204" pitchFamily="34" charset="0"/>
              </a:rPr>
              <a:t>we can define </a:t>
            </a:r>
            <a:r>
              <a:rPr lang="en-US" sz="1400" b="0" i="0" dirty="0" err="1">
                <a:solidFill>
                  <a:schemeClr val="accent2">
                    <a:lumMod val="20000"/>
                    <a:lumOff val="80000"/>
                  </a:schemeClr>
                </a:solidFill>
                <a:effectLst/>
                <a:latin typeface="open sans" panose="020B0606030504020204" pitchFamily="34" charset="0"/>
              </a:rPr>
              <a:t>dbContext</a:t>
            </a:r>
            <a:r>
              <a:rPr lang="en-US" sz="1400" b="0" i="0" dirty="0">
                <a:solidFill>
                  <a:schemeClr val="accent2">
                    <a:lumMod val="20000"/>
                    <a:lumOff val="80000"/>
                  </a:schemeClr>
                </a:solidFill>
                <a:effectLst/>
                <a:latin typeface="open sans" panose="020B0606030504020204" pitchFamily="34" charset="0"/>
              </a:rPr>
              <a:t>, migrations, configurations, data seeding and abstractions.</a:t>
            </a:r>
          </a:p>
          <a:p>
            <a:r>
              <a:rPr lang="en-US" sz="1400" dirty="0">
                <a:solidFill>
                  <a:schemeClr val="accent2">
                    <a:lumMod val="20000"/>
                    <a:lumOff val="80000"/>
                  </a:schemeClr>
                </a:solidFill>
                <a:latin typeface="open sans" panose="020B0606030504020204" pitchFamily="34" charset="0"/>
              </a:rPr>
              <a:t>This is also depends on the Application layer.</a:t>
            </a:r>
            <a:endParaRPr lang="en-US" sz="1400" b="0" i="0" dirty="0">
              <a:solidFill>
                <a:schemeClr val="accent2">
                  <a:lumMod val="20000"/>
                  <a:lumOff val="80000"/>
                </a:schemeClr>
              </a:solidFill>
              <a:effectLst/>
              <a:latin typeface="open sans" panose="020B0606030504020204" pitchFamily="34" charset="0"/>
            </a:endParaRPr>
          </a:p>
        </p:txBody>
      </p:sp>
    </p:spTree>
    <p:extLst>
      <p:ext uri="{BB962C8B-B14F-4D97-AF65-F5344CB8AC3E}">
        <p14:creationId xmlns:p14="http://schemas.microsoft.com/office/powerpoint/2010/main" val="397192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4045B0-C940-93C6-79DB-351A147113E4}"/>
              </a:ext>
            </a:extLst>
          </p:cNvPr>
          <p:cNvSpPr>
            <a:spLocks noGrp="1"/>
          </p:cNvSpPr>
          <p:nvPr>
            <p:ph type="ctrTitle"/>
          </p:nvPr>
        </p:nvSpPr>
        <p:spPr>
          <a:xfrm>
            <a:off x="744071" y="715798"/>
            <a:ext cx="9554961" cy="954108"/>
          </a:xfrm>
        </p:spPr>
        <p:txBody>
          <a:bodyPr/>
          <a:lstStyle/>
          <a:p>
            <a:r>
              <a:rPr lang="en-US" sz="2800" b="1" dirty="0"/>
              <a:t>Generic Exception Handling in .NET Core Clean Architecture </a:t>
            </a:r>
          </a:p>
        </p:txBody>
      </p:sp>
      <p:sp>
        <p:nvSpPr>
          <p:cNvPr id="7" name="TextBox 6">
            <a:extLst>
              <a:ext uri="{FF2B5EF4-FFF2-40B4-BE49-F238E27FC236}">
                <a16:creationId xmlns:a16="http://schemas.microsoft.com/office/drawing/2014/main" id="{1F77591A-DB2F-9F91-4945-B2EC29845B38}"/>
              </a:ext>
            </a:extLst>
          </p:cNvPr>
          <p:cNvSpPr txBox="1"/>
          <p:nvPr/>
        </p:nvSpPr>
        <p:spPr>
          <a:xfrm>
            <a:off x="744071" y="1807347"/>
            <a:ext cx="6359373" cy="2062103"/>
          </a:xfrm>
          <a:prstGeom prst="rect">
            <a:avLst/>
          </a:prstGeom>
          <a:noFill/>
        </p:spPr>
        <p:txBody>
          <a:bodyPr wrap="square" rtlCol="0">
            <a:spAutoFit/>
          </a:bodyPr>
          <a:lstStyle/>
          <a:p>
            <a:r>
              <a:rPr lang="en-US" sz="1600" b="1" dirty="0">
                <a:solidFill>
                  <a:schemeClr val="bg1"/>
                </a:solidFill>
              </a:rPr>
              <a:t>- Custom Exception Middleware</a:t>
            </a:r>
            <a:r>
              <a:rPr lang="en-US" sz="1600" dirty="0">
                <a:solidFill>
                  <a:schemeClr val="bg1"/>
                </a:solidFill>
              </a:rPr>
              <a:t>: We will define Custom Exception Middleware class to handle any type of Exceptions.</a:t>
            </a:r>
          </a:p>
          <a:p>
            <a:endParaRPr lang="en-US" sz="1600" dirty="0">
              <a:solidFill>
                <a:schemeClr val="bg1"/>
              </a:solidFill>
            </a:endParaRPr>
          </a:p>
          <a:p>
            <a:r>
              <a:rPr lang="en-US" sz="1600" dirty="0">
                <a:solidFill>
                  <a:schemeClr val="bg1"/>
                </a:solidFill>
              </a:rPr>
              <a:t>In this section, we demonstrate how to create a typical custom middleware class. Custom middleware also provides much more flexibility to handle exceptions. We can add a stack trace, an exception type name, error code, or anything else which we want to include as a part of the error message.</a:t>
            </a:r>
          </a:p>
        </p:txBody>
      </p:sp>
      <p:sp>
        <p:nvSpPr>
          <p:cNvPr id="3" name="TextBox 2">
            <a:extLst>
              <a:ext uri="{FF2B5EF4-FFF2-40B4-BE49-F238E27FC236}">
                <a16:creationId xmlns:a16="http://schemas.microsoft.com/office/drawing/2014/main" id="{75CE1D91-0A05-A797-DFCC-8AC0D954B8C4}"/>
              </a:ext>
            </a:extLst>
          </p:cNvPr>
          <p:cNvSpPr txBox="1"/>
          <p:nvPr/>
        </p:nvSpPr>
        <p:spPr>
          <a:xfrm>
            <a:off x="744071" y="5221550"/>
            <a:ext cx="6097604" cy="830997"/>
          </a:xfrm>
          <a:prstGeom prst="rect">
            <a:avLst/>
          </a:prstGeom>
          <a:noFill/>
        </p:spPr>
        <p:txBody>
          <a:bodyPr wrap="square">
            <a:spAutoFit/>
          </a:bodyPr>
          <a:lstStyle/>
          <a:p>
            <a:r>
              <a:rPr lang="en-US" sz="1600" b="1" dirty="0">
                <a:solidFill>
                  <a:schemeClr val="bg1"/>
                </a:solidFill>
              </a:rPr>
              <a:t>- Well Format Api Response: </a:t>
            </a:r>
            <a:r>
              <a:rPr lang="en-US" sz="1600" dirty="0">
                <a:solidFill>
                  <a:schemeClr val="bg1"/>
                </a:solidFill>
              </a:rPr>
              <a:t>Create a new class in Wrappers folder name as </a:t>
            </a:r>
            <a:r>
              <a:rPr lang="en-US" sz="1600" dirty="0" err="1">
                <a:solidFill>
                  <a:schemeClr val="bg1"/>
                </a:solidFill>
              </a:rPr>
              <a:t>ApiResponse</a:t>
            </a:r>
            <a:r>
              <a:rPr lang="en-US" sz="1600" dirty="0">
                <a:solidFill>
                  <a:schemeClr val="bg1"/>
                </a:solidFill>
              </a:rPr>
              <a:t> and define the properties in </a:t>
            </a:r>
            <a:r>
              <a:rPr lang="en-US" sz="1600" dirty="0" err="1">
                <a:solidFill>
                  <a:schemeClr val="bg1"/>
                </a:solidFill>
              </a:rPr>
              <a:t>ApiResponse</a:t>
            </a:r>
            <a:r>
              <a:rPr lang="en-US" sz="1600" dirty="0">
                <a:solidFill>
                  <a:schemeClr val="bg1"/>
                </a:solidFill>
              </a:rPr>
              <a:t>.</a:t>
            </a:r>
          </a:p>
        </p:txBody>
      </p:sp>
      <p:sp>
        <p:nvSpPr>
          <p:cNvPr id="5" name="TextBox 4">
            <a:extLst>
              <a:ext uri="{FF2B5EF4-FFF2-40B4-BE49-F238E27FC236}">
                <a16:creationId xmlns:a16="http://schemas.microsoft.com/office/drawing/2014/main" id="{D3A024AE-BC83-07F5-3885-BC864E91208B}"/>
              </a:ext>
            </a:extLst>
          </p:cNvPr>
          <p:cNvSpPr txBox="1"/>
          <p:nvPr/>
        </p:nvSpPr>
        <p:spPr>
          <a:xfrm>
            <a:off x="744071" y="4006891"/>
            <a:ext cx="6097604" cy="1077218"/>
          </a:xfrm>
          <a:prstGeom prst="rect">
            <a:avLst/>
          </a:prstGeom>
          <a:noFill/>
        </p:spPr>
        <p:txBody>
          <a:bodyPr wrap="square">
            <a:spAutoFit/>
          </a:bodyPr>
          <a:lstStyle/>
          <a:p>
            <a:r>
              <a:rPr lang="en-US" sz="1600" b="1" dirty="0">
                <a:solidFill>
                  <a:schemeClr val="bg1"/>
                </a:solidFill>
              </a:rPr>
              <a:t>- What is Middleware : </a:t>
            </a:r>
            <a:r>
              <a:rPr lang="en-US" sz="1600" dirty="0">
                <a:solidFill>
                  <a:schemeClr val="bg1"/>
                </a:solidFill>
              </a:rPr>
              <a:t>Middleware executed on every request.  These components are responsible for handling various tasks such as request routing, authentication, logging, and more.</a:t>
            </a:r>
          </a:p>
        </p:txBody>
      </p:sp>
      <p:pic>
        <p:nvPicPr>
          <p:cNvPr id="14" name="Picture 13">
            <a:extLst>
              <a:ext uri="{FF2B5EF4-FFF2-40B4-BE49-F238E27FC236}">
                <a16:creationId xmlns:a16="http://schemas.microsoft.com/office/drawing/2014/main" id="{21282115-67E0-FC53-E5ED-24264FAF013C}"/>
              </a:ext>
            </a:extLst>
          </p:cNvPr>
          <p:cNvPicPr>
            <a:picLocks noChangeAspect="1"/>
          </p:cNvPicPr>
          <p:nvPr/>
        </p:nvPicPr>
        <p:blipFill>
          <a:blip r:embed="rId2"/>
          <a:stretch>
            <a:fillRect/>
          </a:stretch>
        </p:blipFill>
        <p:spPr>
          <a:xfrm>
            <a:off x="8393229" y="1376777"/>
            <a:ext cx="3220703" cy="4765425"/>
          </a:xfrm>
          <a:prstGeom prst="rect">
            <a:avLst/>
          </a:prstGeom>
        </p:spPr>
      </p:pic>
    </p:spTree>
    <p:extLst>
      <p:ext uri="{BB962C8B-B14F-4D97-AF65-F5344CB8AC3E}">
        <p14:creationId xmlns:p14="http://schemas.microsoft.com/office/powerpoint/2010/main" val="260968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4045B0-C940-93C6-79DB-351A147113E4}"/>
              </a:ext>
            </a:extLst>
          </p:cNvPr>
          <p:cNvSpPr>
            <a:spLocks noGrp="1"/>
          </p:cNvSpPr>
          <p:nvPr>
            <p:ph type="ctrTitle"/>
          </p:nvPr>
        </p:nvSpPr>
        <p:spPr>
          <a:xfrm>
            <a:off x="744071" y="715798"/>
            <a:ext cx="9554961" cy="429608"/>
          </a:xfrm>
        </p:spPr>
        <p:txBody>
          <a:bodyPr/>
          <a:lstStyle/>
          <a:p>
            <a:r>
              <a:rPr lang="en-US" sz="2800" b="1" dirty="0"/>
              <a:t>Identity in .NET Core Clean Architecture in Hindi Urdu</a:t>
            </a:r>
          </a:p>
        </p:txBody>
      </p:sp>
      <p:sp>
        <p:nvSpPr>
          <p:cNvPr id="7" name="TextBox 6">
            <a:extLst>
              <a:ext uri="{FF2B5EF4-FFF2-40B4-BE49-F238E27FC236}">
                <a16:creationId xmlns:a16="http://schemas.microsoft.com/office/drawing/2014/main" id="{1F77591A-DB2F-9F91-4945-B2EC29845B38}"/>
              </a:ext>
            </a:extLst>
          </p:cNvPr>
          <p:cNvSpPr txBox="1"/>
          <p:nvPr/>
        </p:nvSpPr>
        <p:spPr>
          <a:xfrm>
            <a:off x="744071" y="1145406"/>
            <a:ext cx="7504780" cy="1631216"/>
          </a:xfrm>
          <a:prstGeom prst="rect">
            <a:avLst/>
          </a:prstGeom>
          <a:noFill/>
        </p:spPr>
        <p:txBody>
          <a:bodyPr wrap="square" rtlCol="0">
            <a:spAutoFit/>
          </a:bodyPr>
          <a:lstStyle/>
          <a:p>
            <a:r>
              <a:rPr lang="en-US" sz="1600" b="1" dirty="0">
                <a:solidFill>
                  <a:schemeClr val="bg1"/>
                </a:solidFill>
              </a:rPr>
              <a:t>- What is asp.net core identity</a:t>
            </a:r>
            <a:r>
              <a:rPr lang="en-US" sz="1600" dirty="0">
                <a:solidFill>
                  <a:schemeClr val="bg1"/>
                </a:solidFill>
              </a:rPr>
              <a:t>: It is built-in membership system.</a:t>
            </a:r>
          </a:p>
          <a:p>
            <a:pPr marL="285750" indent="-285750">
              <a:buFont typeface="Arial" panose="020B0604020202020204" pitchFamily="34" charset="0"/>
              <a:buChar char="•"/>
            </a:pPr>
            <a:r>
              <a:rPr lang="en-US" sz="1400" dirty="0">
                <a:solidFill>
                  <a:schemeClr val="bg1"/>
                </a:solidFill>
              </a:rPr>
              <a:t>It allows us to add features where users can register and log in with password, also user can create, read, update, delete user accounts.</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This is also supports two-factor authentication, Account Confirmation, third-party identity providers like </a:t>
            </a:r>
            <a:r>
              <a:rPr lang="en-US" sz="1400" dirty="0" err="1">
                <a:solidFill>
                  <a:schemeClr val="bg1"/>
                </a:solidFill>
              </a:rPr>
              <a:t>facebook</a:t>
            </a:r>
            <a:r>
              <a:rPr lang="en-US" sz="1400" dirty="0">
                <a:solidFill>
                  <a:schemeClr val="bg1"/>
                </a:solidFill>
              </a:rPr>
              <a:t>, google and other features. But in this video we will focus on user register , login and logout.</a:t>
            </a:r>
          </a:p>
        </p:txBody>
      </p:sp>
      <p:sp>
        <p:nvSpPr>
          <p:cNvPr id="6" name="TextBox 5">
            <a:extLst>
              <a:ext uri="{FF2B5EF4-FFF2-40B4-BE49-F238E27FC236}">
                <a16:creationId xmlns:a16="http://schemas.microsoft.com/office/drawing/2014/main" id="{9CA64FD6-BEA4-2353-8A07-33D717CADA3A}"/>
              </a:ext>
            </a:extLst>
          </p:cNvPr>
          <p:cNvSpPr txBox="1"/>
          <p:nvPr/>
        </p:nvSpPr>
        <p:spPr>
          <a:xfrm>
            <a:off x="744071" y="2835391"/>
            <a:ext cx="7504780" cy="984885"/>
          </a:xfrm>
          <a:prstGeom prst="rect">
            <a:avLst/>
          </a:prstGeom>
          <a:noFill/>
        </p:spPr>
        <p:txBody>
          <a:bodyPr wrap="square" rtlCol="0">
            <a:spAutoFit/>
          </a:bodyPr>
          <a:lstStyle/>
          <a:p>
            <a:r>
              <a:rPr lang="en-US" sz="1600" b="1" dirty="0">
                <a:solidFill>
                  <a:schemeClr val="bg1"/>
                </a:solidFill>
              </a:rPr>
              <a:t>- Before implement identity you need to install these packages:</a:t>
            </a:r>
          </a:p>
          <a:p>
            <a:pPr marL="285750" indent="-285750">
              <a:buFont typeface="Wingdings" panose="05000000000000000000" pitchFamily="2" charset="2"/>
              <a:buChar char="Ø"/>
            </a:pPr>
            <a:r>
              <a:rPr lang="en-US" sz="1400" dirty="0" err="1">
                <a:solidFill>
                  <a:schemeClr val="bg1"/>
                </a:solidFill>
              </a:rPr>
              <a:t>Microsoft.AspNetCore.Identity.EntityFrameworkCore</a:t>
            </a:r>
            <a:endParaRPr lang="en-US" sz="1400" dirty="0">
              <a:solidFill>
                <a:schemeClr val="bg1"/>
              </a:solidFill>
            </a:endParaRPr>
          </a:p>
          <a:p>
            <a:pPr marL="285750" indent="-285750">
              <a:buFont typeface="Wingdings" panose="05000000000000000000" pitchFamily="2" charset="2"/>
              <a:buChar char="Ø"/>
            </a:pPr>
            <a:r>
              <a:rPr lang="en-US" sz="1400" dirty="0" err="1">
                <a:solidFill>
                  <a:schemeClr val="bg1"/>
                </a:solidFill>
              </a:rPr>
              <a:t>Microsoft.EntityFrameworkCore.SqlServer</a:t>
            </a:r>
            <a:endParaRPr lang="en-US" sz="1400" dirty="0">
              <a:solidFill>
                <a:schemeClr val="bg1"/>
              </a:solidFill>
            </a:endParaRPr>
          </a:p>
          <a:p>
            <a:pPr marL="285750" indent="-285750">
              <a:buFont typeface="Wingdings" panose="05000000000000000000" pitchFamily="2" charset="2"/>
              <a:buChar char="Ø"/>
            </a:pPr>
            <a:r>
              <a:rPr lang="en-US" sz="1400" dirty="0" err="1">
                <a:solidFill>
                  <a:schemeClr val="bg1"/>
                </a:solidFill>
              </a:rPr>
              <a:t>Microsoft.EntityFrameworkCore.Design</a:t>
            </a:r>
            <a:endParaRPr lang="en-US" sz="1400" dirty="0">
              <a:solidFill>
                <a:schemeClr val="bg1"/>
              </a:solidFill>
            </a:endParaRPr>
          </a:p>
        </p:txBody>
      </p:sp>
      <p:sp>
        <p:nvSpPr>
          <p:cNvPr id="10" name="TextBox 9">
            <a:extLst>
              <a:ext uri="{FF2B5EF4-FFF2-40B4-BE49-F238E27FC236}">
                <a16:creationId xmlns:a16="http://schemas.microsoft.com/office/drawing/2014/main" id="{C89914A2-3B6D-D077-104F-47737F2D1CC9}"/>
              </a:ext>
            </a:extLst>
          </p:cNvPr>
          <p:cNvSpPr txBox="1"/>
          <p:nvPr/>
        </p:nvSpPr>
        <p:spPr>
          <a:xfrm>
            <a:off x="744071" y="3971378"/>
            <a:ext cx="3548796" cy="2339102"/>
          </a:xfrm>
          <a:prstGeom prst="rect">
            <a:avLst/>
          </a:prstGeom>
          <a:solidFill>
            <a:srgbClr val="00B050"/>
          </a:solidFill>
        </p:spPr>
        <p:txBody>
          <a:bodyPr wrap="square">
            <a:spAutoFit/>
          </a:bodyPr>
          <a:lstStyle/>
          <a:p>
            <a:r>
              <a:rPr lang="en-US" sz="1600" b="1" dirty="0">
                <a:solidFill>
                  <a:schemeClr val="bg1"/>
                </a:solidFill>
              </a:rPr>
              <a:t>- </a:t>
            </a:r>
            <a:r>
              <a:rPr lang="en-US" b="1" dirty="0" err="1">
                <a:solidFill>
                  <a:schemeClr val="bg1"/>
                </a:solidFill>
              </a:rPr>
              <a:t>UserManager</a:t>
            </a:r>
            <a:r>
              <a:rPr lang="en-US" b="1" dirty="0">
                <a:solidFill>
                  <a:schemeClr val="bg1"/>
                </a:solidFill>
              </a:rPr>
              <a:t>&lt;</a:t>
            </a:r>
            <a:r>
              <a:rPr lang="en-US" b="1" dirty="0" err="1">
                <a:solidFill>
                  <a:schemeClr val="bg1"/>
                </a:solidFill>
              </a:rPr>
              <a:t>IdentityUser</a:t>
            </a:r>
            <a:r>
              <a:rPr lang="en-US" b="1" dirty="0">
                <a:solidFill>
                  <a:schemeClr val="bg1"/>
                </a:solidFill>
              </a:rPr>
              <a:t>&gt;:</a:t>
            </a:r>
            <a:r>
              <a:rPr lang="en-US" sz="1600" b="1" dirty="0">
                <a:solidFill>
                  <a:schemeClr val="bg1"/>
                </a:solidFill>
              </a:rPr>
              <a:t> </a:t>
            </a:r>
            <a:r>
              <a:rPr lang="en-US" sz="1600" dirty="0">
                <a:solidFill>
                  <a:schemeClr val="bg1"/>
                </a:solidFill>
              </a:rPr>
              <a:t>We will use this built-in class to create/register, update, delete user</a:t>
            </a:r>
            <a:r>
              <a:rPr lang="en-US" sz="1600" b="1" dirty="0">
                <a:solidFill>
                  <a:schemeClr val="bg1"/>
                </a:solidFill>
              </a:rPr>
              <a:t>, </a:t>
            </a:r>
            <a:r>
              <a:rPr lang="en-US" sz="1600" dirty="0">
                <a:solidFill>
                  <a:schemeClr val="bg1"/>
                </a:solidFill>
              </a:rPr>
              <a:t>this class contains these methods</a:t>
            </a:r>
          </a:p>
          <a:p>
            <a:pPr marL="285750" indent="-285750">
              <a:buFont typeface="Wingdings" panose="05000000000000000000" pitchFamily="2" charset="2"/>
              <a:buChar char="Ø"/>
            </a:pPr>
            <a:r>
              <a:rPr lang="en-US" sz="1600" dirty="0" err="1">
                <a:solidFill>
                  <a:schemeClr val="bg1"/>
                </a:solidFill>
              </a:rPr>
              <a:t>CreateAsync</a:t>
            </a:r>
            <a:r>
              <a:rPr lang="en-US" sz="1600" dirty="0">
                <a:solidFill>
                  <a:schemeClr val="bg1"/>
                </a:solidFill>
              </a:rPr>
              <a:t>  </a:t>
            </a:r>
          </a:p>
          <a:p>
            <a:pPr marL="285750" indent="-285750">
              <a:buFont typeface="Wingdings" panose="05000000000000000000" pitchFamily="2" charset="2"/>
              <a:buChar char="Ø"/>
            </a:pPr>
            <a:r>
              <a:rPr lang="en-US" sz="1600" dirty="0" err="1">
                <a:solidFill>
                  <a:schemeClr val="bg1"/>
                </a:solidFill>
              </a:rPr>
              <a:t>UpdateAsync</a:t>
            </a:r>
            <a:r>
              <a:rPr lang="en-US" sz="1600" dirty="0">
                <a:solidFill>
                  <a:schemeClr val="bg1"/>
                </a:solidFill>
              </a:rPr>
              <a:t>  </a:t>
            </a:r>
          </a:p>
          <a:p>
            <a:pPr marL="285750" indent="-285750">
              <a:buFont typeface="Wingdings" panose="05000000000000000000" pitchFamily="2" charset="2"/>
              <a:buChar char="Ø"/>
            </a:pPr>
            <a:r>
              <a:rPr lang="en-US" sz="1600" dirty="0" err="1">
                <a:solidFill>
                  <a:schemeClr val="bg1"/>
                </a:solidFill>
              </a:rPr>
              <a:t>DaleteAsync</a:t>
            </a:r>
            <a:r>
              <a:rPr lang="en-US" sz="1600" dirty="0">
                <a:solidFill>
                  <a:schemeClr val="bg1"/>
                </a:solidFill>
              </a:rPr>
              <a:t> </a:t>
            </a:r>
          </a:p>
          <a:p>
            <a:pPr marL="285750" indent="-285750">
              <a:buFont typeface="Wingdings" panose="05000000000000000000" pitchFamily="2" charset="2"/>
              <a:buChar char="Ø"/>
            </a:pPr>
            <a:r>
              <a:rPr lang="en-US" sz="1600" dirty="0" err="1">
                <a:solidFill>
                  <a:schemeClr val="bg1"/>
                </a:solidFill>
              </a:rPr>
              <a:t>CheckPasswordAsync</a:t>
            </a:r>
            <a:r>
              <a:rPr lang="en-US" sz="1600" dirty="0">
                <a:solidFill>
                  <a:schemeClr val="bg1"/>
                </a:solidFill>
              </a:rPr>
              <a:t>, Etc...</a:t>
            </a:r>
          </a:p>
        </p:txBody>
      </p:sp>
      <p:sp>
        <p:nvSpPr>
          <p:cNvPr id="12" name="TextBox 11">
            <a:extLst>
              <a:ext uri="{FF2B5EF4-FFF2-40B4-BE49-F238E27FC236}">
                <a16:creationId xmlns:a16="http://schemas.microsoft.com/office/drawing/2014/main" id="{12B26B99-AF94-9433-984F-83ACFDE565BB}"/>
              </a:ext>
            </a:extLst>
          </p:cNvPr>
          <p:cNvSpPr txBox="1"/>
          <p:nvPr/>
        </p:nvSpPr>
        <p:spPr>
          <a:xfrm>
            <a:off x="4425735" y="3971378"/>
            <a:ext cx="3823116" cy="2339102"/>
          </a:xfrm>
          <a:prstGeom prst="rect">
            <a:avLst/>
          </a:prstGeom>
          <a:solidFill>
            <a:srgbClr val="FF0000"/>
          </a:solidFill>
        </p:spPr>
        <p:txBody>
          <a:bodyPr wrap="square">
            <a:spAutoFit/>
          </a:bodyPr>
          <a:lstStyle/>
          <a:p>
            <a:r>
              <a:rPr lang="en-US" sz="1600" b="1" dirty="0">
                <a:solidFill>
                  <a:schemeClr val="bg1"/>
                </a:solidFill>
              </a:rPr>
              <a:t>- </a:t>
            </a:r>
            <a:r>
              <a:rPr lang="en-US" sz="1600" b="1" dirty="0" err="1">
                <a:solidFill>
                  <a:schemeClr val="bg1"/>
                </a:solidFill>
              </a:rPr>
              <a:t>Role</a:t>
            </a:r>
            <a:r>
              <a:rPr lang="en-US" b="1" dirty="0" err="1">
                <a:solidFill>
                  <a:schemeClr val="bg1"/>
                </a:solidFill>
              </a:rPr>
              <a:t>Manager</a:t>
            </a:r>
            <a:r>
              <a:rPr lang="en-US" b="1" dirty="0">
                <a:solidFill>
                  <a:schemeClr val="bg1"/>
                </a:solidFill>
              </a:rPr>
              <a:t>&lt;</a:t>
            </a:r>
            <a:r>
              <a:rPr lang="en-US" b="1" dirty="0" err="1">
                <a:solidFill>
                  <a:schemeClr val="bg1"/>
                </a:solidFill>
              </a:rPr>
              <a:t>IdentityRole</a:t>
            </a:r>
            <a:r>
              <a:rPr lang="en-US" b="1" dirty="0">
                <a:solidFill>
                  <a:schemeClr val="bg1"/>
                </a:solidFill>
              </a:rPr>
              <a:t>&gt;: </a:t>
            </a:r>
            <a:r>
              <a:rPr lang="en-US" sz="1600" dirty="0">
                <a:solidFill>
                  <a:schemeClr val="bg1"/>
                </a:solidFill>
              </a:rPr>
              <a:t>We will use this built-in class to create and seed default roles</a:t>
            </a:r>
            <a:r>
              <a:rPr lang="en-US" sz="1600" b="1" dirty="0">
                <a:solidFill>
                  <a:schemeClr val="bg1"/>
                </a:solidFill>
              </a:rPr>
              <a:t>, </a:t>
            </a:r>
            <a:r>
              <a:rPr lang="en-US" sz="1600" dirty="0">
                <a:solidFill>
                  <a:schemeClr val="bg1"/>
                </a:solidFill>
              </a:rPr>
              <a:t>this</a:t>
            </a:r>
            <a:r>
              <a:rPr lang="en-US" sz="1600" b="1" dirty="0">
                <a:solidFill>
                  <a:schemeClr val="bg1"/>
                </a:solidFill>
              </a:rPr>
              <a:t> </a:t>
            </a:r>
            <a:r>
              <a:rPr lang="en-US" sz="1600" dirty="0">
                <a:solidFill>
                  <a:schemeClr val="bg1"/>
                </a:solidFill>
              </a:rPr>
              <a:t>class contains these methods:</a:t>
            </a:r>
          </a:p>
          <a:p>
            <a:pPr marL="285750" indent="-285750">
              <a:buFont typeface="Wingdings" panose="05000000000000000000" pitchFamily="2" charset="2"/>
              <a:buChar char="Ø"/>
            </a:pPr>
            <a:r>
              <a:rPr lang="en-US" sz="1600" dirty="0" err="1">
                <a:solidFill>
                  <a:schemeClr val="bg1"/>
                </a:solidFill>
              </a:rPr>
              <a:t>CreateAsync</a:t>
            </a:r>
            <a:endParaRPr lang="en-US" sz="1600" dirty="0">
              <a:solidFill>
                <a:schemeClr val="bg1"/>
              </a:solidFill>
            </a:endParaRPr>
          </a:p>
          <a:p>
            <a:pPr marL="285750" indent="-285750">
              <a:buFont typeface="Wingdings" panose="05000000000000000000" pitchFamily="2" charset="2"/>
              <a:buChar char="Ø"/>
            </a:pPr>
            <a:r>
              <a:rPr lang="en-US" sz="1600" dirty="0" err="1">
                <a:solidFill>
                  <a:schemeClr val="bg1"/>
                </a:solidFill>
              </a:rPr>
              <a:t>UpdateAsync</a:t>
            </a:r>
            <a:endParaRPr lang="en-US" sz="1600" dirty="0">
              <a:solidFill>
                <a:schemeClr val="bg1"/>
              </a:solidFill>
            </a:endParaRPr>
          </a:p>
          <a:p>
            <a:pPr marL="285750" indent="-285750">
              <a:buFont typeface="Wingdings" panose="05000000000000000000" pitchFamily="2" charset="2"/>
              <a:buChar char="Ø"/>
            </a:pPr>
            <a:r>
              <a:rPr lang="en-US" sz="1600" dirty="0" err="1">
                <a:solidFill>
                  <a:schemeClr val="bg1"/>
                </a:solidFill>
              </a:rPr>
              <a:t>DeleteAsync</a:t>
            </a:r>
            <a:endParaRPr lang="en-US" sz="1600" dirty="0">
              <a:solidFill>
                <a:schemeClr val="bg1"/>
              </a:solidFill>
            </a:endParaRPr>
          </a:p>
          <a:p>
            <a:pPr marL="285750" indent="-285750">
              <a:buFont typeface="Wingdings" panose="05000000000000000000" pitchFamily="2" charset="2"/>
              <a:buChar char="Ø"/>
            </a:pPr>
            <a:r>
              <a:rPr lang="en-US" sz="1600" dirty="0" err="1">
                <a:solidFill>
                  <a:schemeClr val="bg1"/>
                </a:solidFill>
              </a:rPr>
              <a:t>Etc</a:t>
            </a:r>
            <a:r>
              <a:rPr lang="en-US" sz="1600" dirty="0">
                <a:solidFill>
                  <a:schemeClr val="bg1"/>
                </a:solidFill>
              </a:rPr>
              <a:t>…</a:t>
            </a:r>
          </a:p>
          <a:p>
            <a:pPr marL="285750" indent="-285750">
              <a:buFont typeface="Wingdings" panose="05000000000000000000" pitchFamily="2" charset="2"/>
              <a:buChar char="Ø"/>
            </a:pPr>
            <a:endParaRPr lang="en-US" sz="1600" dirty="0">
              <a:solidFill>
                <a:schemeClr val="bg1"/>
              </a:solidFill>
            </a:endParaRPr>
          </a:p>
        </p:txBody>
      </p:sp>
      <p:pic>
        <p:nvPicPr>
          <p:cNvPr id="8" name="Picture 7">
            <a:extLst>
              <a:ext uri="{FF2B5EF4-FFF2-40B4-BE49-F238E27FC236}">
                <a16:creationId xmlns:a16="http://schemas.microsoft.com/office/drawing/2014/main" id="{CC045C0D-B68C-E07A-C5D4-4E8FBA8837BB}"/>
              </a:ext>
            </a:extLst>
          </p:cNvPr>
          <p:cNvPicPr>
            <a:picLocks noChangeAspect="1"/>
          </p:cNvPicPr>
          <p:nvPr/>
        </p:nvPicPr>
        <p:blipFill>
          <a:blip r:embed="rId2"/>
          <a:stretch>
            <a:fillRect/>
          </a:stretch>
        </p:blipFill>
        <p:spPr>
          <a:xfrm>
            <a:off x="8381719" y="1145406"/>
            <a:ext cx="3154255" cy="5165074"/>
          </a:xfrm>
          <a:prstGeom prst="rect">
            <a:avLst/>
          </a:prstGeom>
        </p:spPr>
      </p:pic>
    </p:spTree>
    <p:extLst>
      <p:ext uri="{BB962C8B-B14F-4D97-AF65-F5344CB8AC3E}">
        <p14:creationId xmlns:p14="http://schemas.microsoft.com/office/powerpoint/2010/main" val="27421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10"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4045B0-C940-93C6-79DB-351A147113E4}"/>
              </a:ext>
            </a:extLst>
          </p:cNvPr>
          <p:cNvSpPr>
            <a:spLocks noGrp="1"/>
          </p:cNvSpPr>
          <p:nvPr>
            <p:ph type="ctrTitle"/>
          </p:nvPr>
        </p:nvSpPr>
        <p:spPr>
          <a:xfrm>
            <a:off x="711986" y="715798"/>
            <a:ext cx="9105782" cy="429608"/>
          </a:xfrm>
        </p:spPr>
        <p:txBody>
          <a:bodyPr/>
          <a:lstStyle/>
          <a:p>
            <a:r>
              <a:rPr lang="en-US" sz="2800" b="1" dirty="0" err="1"/>
              <a:t>Jwt</a:t>
            </a:r>
            <a:r>
              <a:rPr lang="en-US" sz="2800" b="1" dirty="0"/>
              <a:t> Authentication in .NET Core Clean Architecture</a:t>
            </a:r>
          </a:p>
        </p:txBody>
      </p:sp>
      <p:sp>
        <p:nvSpPr>
          <p:cNvPr id="7" name="TextBox 6">
            <a:extLst>
              <a:ext uri="{FF2B5EF4-FFF2-40B4-BE49-F238E27FC236}">
                <a16:creationId xmlns:a16="http://schemas.microsoft.com/office/drawing/2014/main" id="{1F77591A-DB2F-9F91-4945-B2EC29845B38}"/>
              </a:ext>
            </a:extLst>
          </p:cNvPr>
          <p:cNvSpPr txBox="1"/>
          <p:nvPr/>
        </p:nvSpPr>
        <p:spPr>
          <a:xfrm>
            <a:off x="656025" y="1145406"/>
            <a:ext cx="11000169" cy="2277547"/>
          </a:xfrm>
          <a:prstGeom prst="rect">
            <a:avLst/>
          </a:prstGeom>
          <a:noFill/>
        </p:spPr>
        <p:txBody>
          <a:bodyPr wrap="square" rtlCol="0">
            <a:spAutoFit/>
          </a:bodyPr>
          <a:lstStyle/>
          <a:p>
            <a:r>
              <a:rPr lang="en-US" sz="1400" b="1" dirty="0">
                <a:solidFill>
                  <a:schemeClr val="bg1"/>
                </a:solidFill>
              </a:rPr>
              <a:t>- What is </a:t>
            </a:r>
            <a:r>
              <a:rPr lang="en-US" sz="1400" b="1" dirty="0" err="1">
                <a:solidFill>
                  <a:schemeClr val="bg1"/>
                </a:solidFill>
              </a:rPr>
              <a:t>Jwt</a:t>
            </a:r>
            <a:r>
              <a:rPr lang="en-US" sz="1400" dirty="0">
                <a:solidFill>
                  <a:schemeClr val="bg1"/>
                </a:solidFill>
              </a:rPr>
              <a:t>: This is one of the most commonly used techniques to secure APIs, allowing users to access resources they are authorized to.</a:t>
            </a:r>
            <a:endParaRPr lang="en-US" sz="1600" b="1" dirty="0">
              <a:solidFill>
                <a:schemeClr val="bg1"/>
              </a:solidFill>
            </a:endParaRPr>
          </a:p>
          <a:p>
            <a:r>
              <a:rPr lang="en-US" sz="1400" b="1" dirty="0">
                <a:solidFill>
                  <a:schemeClr val="bg1"/>
                </a:solidFill>
              </a:rPr>
              <a:t>Structure of JSON Web Token:</a:t>
            </a:r>
          </a:p>
          <a:p>
            <a:r>
              <a:rPr lang="en-US" sz="1400" dirty="0">
                <a:solidFill>
                  <a:schemeClr val="bg1"/>
                </a:solidFill>
              </a:rPr>
              <a:t>1- </a:t>
            </a:r>
            <a:r>
              <a:rPr lang="en-US" sz="1400" b="1" dirty="0">
                <a:solidFill>
                  <a:schemeClr val="bg1"/>
                </a:solidFill>
              </a:rPr>
              <a:t>Header</a:t>
            </a:r>
            <a:r>
              <a:rPr lang="en-US" sz="1400" dirty="0">
                <a:solidFill>
                  <a:schemeClr val="bg1"/>
                </a:solidFill>
              </a:rPr>
              <a:t>: Usually contains the details on type of Token (JWT) and the algorithm used to sign the token, such as RSA, SHA256.</a:t>
            </a:r>
          </a:p>
          <a:p>
            <a:endParaRPr lang="en-US" sz="1600" dirty="0">
              <a:solidFill>
                <a:schemeClr val="bg1"/>
              </a:solidFill>
            </a:endParaRPr>
          </a:p>
          <a:p>
            <a:r>
              <a:rPr lang="en-US" sz="1400" dirty="0">
                <a:solidFill>
                  <a:schemeClr val="bg1"/>
                </a:solidFill>
              </a:rPr>
              <a:t>2- </a:t>
            </a:r>
            <a:r>
              <a:rPr lang="en-US" sz="1400" b="1" dirty="0">
                <a:solidFill>
                  <a:schemeClr val="bg1"/>
                </a:solidFill>
              </a:rPr>
              <a:t>Payload: </a:t>
            </a:r>
            <a:r>
              <a:rPr lang="en-US" sz="1400" dirty="0">
                <a:solidFill>
                  <a:schemeClr val="bg1"/>
                </a:solidFill>
              </a:rPr>
              <a:t>This is the most important section of the JWT. It contains the claims, which is technically the data we are trying to secure. Claims are details about the user, expiration time of the token, </a:t>
            </a:r>
            <a:r>
              <a:rPr lang="en-US" sz="1400" dirty="0" err="1">
                <a:solidFill>
                  <a:schemeClr val="bg1"/>
                </a:solidFill>
              </a:rPr>
              <a:t>etc</a:t>
            </a:r>
            <a:endParaRPr lang="en-US" sz="1400" dirty="0">
              <a:solidFill>
                <a:schemeClr val="bg1"/>
              </a:solidFill>
            </a:endParaRPr>
          </a:p>
          <a:p>
            <a:endParaRPr lang="en-US" sz="1400" dirty="0">
              <a:solidFill>
                <a:schemeClr val="bg1"/>
              </a:solidFill>
            </a:endParaRPr>
          </a:p>
          <a:p>
            <a:r>
              <a:rPr lang="en-US" sz="1400" dirty="0">
                <a:solidFill>
                  <a:schemeClr val="bg1"/>
                </a:solidFill>
              </a:rPr>
              <a:t>3 </a:t>
            </a:r>
            <a:r>
              <a:rPr lang="en-US" sz="1400" b="1" dirty="0">
                <a:solidFill>
                  <a:schemeClr val="bg1"/>
                </a:solidFill>
              </a:rPr>
              <a:t>Signature:</a:t>
            </a:r>
            <a:r>
              <a:rPr lang="en-US" sz="1400" dirty="0">
                <a:solidFill>
                  <a:schemeClr val="bg1"/>
                </a:solidFill>
              </a:rPr>
              <a:t> It is an encryption between the header, payload and a secret key.</a:t>
            </a:r>
          </a:p>
          <a:p>
            <a:r>
              <a:rPr lang="en-US" sz="1400" dirty="0">
                <a:solidFill>
                  <a:schemeClr val="bg1"/>
                </a:solidFill>
              </a:rPr>
              <a:t>URL: https://jwt.io/</a:t>
            </a:r>
          </a:p>
        </p:txBody>
      </p:sp>
      <p:sp>
        <p:nvSpPr>
          <p:cNvPr id="6" name="TextBox 5">
            <a:extLst>
              <a:ext uri="{FF2B5EF4-FFF2-40B4-BE49-F238E27FC236}">
                <a16:creationId xmlns:a16="http://schemas.microsoft.com/office/drawing/2014/main" id="{9CA64FD6-BEA4-2353-8A07-33D717CADA3A}"/>
              </a:ext>
            </a:extLst>
          </p:cNvPr>
          <p:cNvSpPr txBox="1"/>
          <p:nvPr/>
        </p:nvSpPr>
        <p:spPr>
          <a:xfrm>
            <a:off x="656025" y="3884617"/>
            <a:ext cx="7044185" cy="523220"/>
          </a:xfrm>
          <a:prstGeom prst="rect">
            <a:avLst/>
          </a:prstGeom>
          <a:noFill/>
        </p:spPr>
        <p:txBody>
          <a:bodyPr wrap="square" rtlCol="0">
            <a:spAutoFit/>
          </a:bodyPr>
          <a:lstStyle/>
          <a:p>
            <a:r>
              <a:rPr lang="en-US" sz="1400" b="1" dirty="0">
                <a:solidFill>
                  <a:schemeClr val="bg1"/>
                </a:solidFill>
              </a:rPr>
              <a:t>- Before implement </a:t>
            </a:r>
            <a:r>
              <a:rPr lang="en-US" sz="1400" b="1" dirty="0" err="1">
                <a:solidFill>
                  <a:schemeClr val="bg1"/>
                </a:solidFill>
              </a:rPr>
              <a:t>Jwt</a:t>
            </a:r>
            <a:r>
              <a:rPr lang="en-US" sz="1400" b="1" dirty="0">
                <a:solidFill>
                  <a:schemeClr val="bg1"/>
                </a:solidFill>
              </a:rPr>
              <a:t> you need to install these packages:</a:t>
            </a:r>
          </a:p>
          <a:p>
            <a:pPr marL="285750" indent="-285750">
              <a:buFont typeface="Wingdings" panose="05000000000000000000" pitchFamily="2" charset="2"/>
              <a:buChar char="Ø"/>
            </a:pPr>
            <a:r>
              <a:rPr lang="en-US" sz="1400" dirty="0">
                <a:solidFill>
                  <a:schemeClr val="bg1"/>
                </a:solidFill>
              </a:rPr>
              <a:t>Install-Package </a:t>
            </a:r>
            <a:r>
              <a:rPr lang="en-US" sz="1400" dirty="0" err="1">
                <a:solidFill>
                  <a:schemeClr val="bg1"/>
                </a:solidFill>
              </a:rPr>
              <a:t>Microsoft.AspNetCore.Authentication.JwtBearer</a:t>
            </a:r>
            <a:endParaRPr lang="en-US" sz="1400" dirty="0">
              <a:solidFill>
                <a:schemeClr val="bg1"/>
              </a:solidFill>
            </a:endParaRPr>
          </a:p>
        </p:txBody>
      </p:sp>
      <p:sp>
        <p:nvSpPr>
          <p:cNvPr id="2" name="TextBox 1">
            <a:extLst>
              <a:ext uri="{FF2B5EF4-FFF2-40B4-BE49-F238E27FC236}">
                <a16:creationId xmlns:a16="http://schemas.microsoft.com/office/drawing/2014/main" id="{AA2BD717-B48B-3A0B-5C27-23A0C68D8B05}"/>
              </a:ext>
            </a:extLst>
          </p:cNvPr>
          <p:cNvSpPr txBox="1"/>
          <p:nvPr/>
        </p:nvSpPr>
        <p:spPr>
          <a:xfrm>
            <a:off x="656025" y="4407837"/>
            <a:ext cx="7504780" cy="1600438"/>
          </a:xfrm>
          <a:prstGeom prst="rect">
            <a:avLst/>
          </a:prstGeom>
          <a:noFill/>
        </p:spPr>
        <p:txBody>
          <a:bodyPr wrap="square" rtlCol="0">
            <a:spAutoFit/>
          </a:bodyPr>
          <a:lstStyle/>
          <a:p>
            <a:r>
              <a:rPr lang="en-US" sz="1400" b="1" dirty="0">
                <a:solidFill>
                  <a:schemeClr val="bg1"/>
                </a:solidFill>
              </a:rPr>
              <a:t>In this video we will implement:</a:t>
            </a:r>
            <a:endParaRPr lang="en-US" sz="1400" dirty="0">
              <a:solidFill>
                <a:schemeClr val="bg1"/>
              </a:solidFill>
            </a:endParaRPr>
          </a:p>
          <a:p>
            <a:r>
              <a:rPr lang="en-US" sz="1400" dirty="0">
                <a:solidFill>
                  <a:schemeClr val="bg1"/>
                </a:solidFill>
              </a:rPr>
              <a:t>1 - create user login</a:t>
            </a:r>
          </a:p>
          <a:p>
            <a:r>
              <a:rPr lang="en-US" sz="1400" dirty="0">
                <a:solidFill>
                  <a:schemeClr val="bg1"/>
                </a:solidFill>
              </a:rPr>
              <a:t>2 - setting </a:t>
            </a:r>
            <a:r>
              <a:rPr lang="en-US" sz="1400" dirty="0" err="1">
                <a:solidFill>
                  <a:schemeClr val="bg1"/>
                </a:solidFill>
              </a:rPr>
              <a:t>jwt</a:t>
            </a:r>
            <a:r>
              <a:rPr lang="en-US" sz="1400" dirty="0">
                <a:solidFill>
                  <a:schemeClr val="bg1"/>
                </a:solidFill>
              </a:rPr>
              <a:t> in </a:t>
            </a:r>
            <a:r>
              <a:rPr lang="en-US" sz="1400" dirty="0" err="1">
                <a:solidFill>
                  <a:schemeClr val="bg1"/>
                </a:solidFill>
              </a:rPr>
              <a:t>appsetting.json</a:t>
            </a:r>
            <a:endParaRPr lang="en-US" sz="1400" dirty="0">
              <a:solidFill>
                <a:schemeClr val="bg1"/>
              </a:solidFill>
            </a:endParaRPr>
          </a:p>
          <a:p>
            <a:r>
              <a:rPr lang="en-US" sz="1400" dirty="0">
                <a:solidFill>
                  <a:schemeClr val="bg1"/>
                </a:solidFill>
              </a:rPr>
              <a:t>2 - generate </a:t>
            </a:r>
            <a:r>
              <a:rPr lang="en-US" sz="1400" dirty="0" err="1">
                <a:solidFill>
                  <a:schemeClr val="bg1"/>
                </a:solidFill>
              </a:rPr>
              <a:t>Jwt</a:t>
            </a:r>
            <a:r>
              <a:rPr lang="en-US" sz="1400" dirty="0">
                <a:solidFill>
                  <a:schemeClr val="bg1"/>
                </a:solidFill>
              </a:rPr>
              <a:t> token</a:t>
            </a:r>
          </a:p>
          <a:p>
            <a:r>
              <a:rPr lang="en-US" sz="1400" dirty="0">
                <a:solidFill>
                  <a:schemeClr val="bg1"/>
                </a:solidFill>
              </a:rPr>
              <a:t>3 - configuration of authentication scheme and validate </a:t>
            </a:r>
            <a:r>
              <a:rPr lang="en-US" sz="1400" dirty="0" err="1">
                <a:solidFill>
                  <a:schemeClr val="bg1"/>
                </a:solidFill>
              </a:rPr>
              <a:t>Jwt</a:t>
            </a:r>
            <a:r>
              <a:rPr lang="en-US" sz="1400" dirty="0">
                <a:solidFill>
                  <a:schemeClr val="bg1"/>
                </a:solidFill>
              </a:rPr>
              <a:t> token</a:t>
            </a:r>
          </a:p>
          <a:p>
            <a:r>
              <a:rPr lang="en-US" sz="1400" dirty="0">
                <a:solidFill>
                  <a:schemeClr val="bg1"/>
                </a:solidFill>
              </a:rPr>
              <a:t>4 - swagger configuration for authorize bearer token</a:t>
            </a:r>
          </a:p>
          <a:p>
            <a:r>
              <a:rPr lang="en-US" sz="1400" dirty="0">
                <a:solidFill>
                  <a:schemeClr val="bg1"/>
                </a:solidFill>
              </a:rPr>
              <a:t>5 – Test authentication with different roles using Postman</a:t>
            </a:r>
          </a:p>
        </p:txBody>
      </p:sp>
      <p:pic>
        <p:nvPicPr>
          <p:cNvPr id="9" name="Picture 8">
            <a:extLst>
              <a:ext uri="{FF2B5EF4-FFF2-40B4-BE49-F238E27FC236}">
                <a16:creationId xmlns:a16="http://schemas.microsoft.com/office/drawing/2014/main" id="{A38831D7-BB3B-C1F8-17D3-97CD0AD42136}"/>
              </a:ext>
            </a:extLst>
          </p:cNvPr>
          <p:cNvPicPr>
            <a:picLocks noChangeAspect="1"/>
          </p:cNvPicPr>
          <p:nvPr/>
        </p:nvPicPr>
        <p:blipFill>
          <a:blip r:embed="rId2"/>
          <a:stretch>
            <a:fillRect/>
          </a:stretch>
        </p:blipFill>
        <p:spPr>
          <a:xfrm>
            <a:off x="7482177" y="2708336"/>
            <a:ext cx="4174017" cy="3399002"/>
          </a:xfrm>
          <a:prstGeom prst="rect">
            <a:avLst/>
          </a:prstGeom>
        </p:spPr>
      </p:pic>
    </p:spTree>
    <p:extLst>
      <p:ext uri="{BB962C8B-B14F-4D97-AF65-F5344CB8AC3E}">
        <p14:creationId xmlns:p14="http://schemas.microsoft.com/office/powerpoint/2010/main" val="343471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4045B0-C940-93C6-79DB-351A147113E4}"/>
              </a:ext>
            </a:extLst>
          </p:cNvPr>
          <p:cNvSpPr>
            <a:spLocks noGrp="1"/>
          </p:cNvSpPr>
          <p:nvPr>
            <p:ph type="ctrTitle"/>
          </p:nvPr>
        </p:nvSpPr>
        <p:spPr>
          <a:xfrm>
            <a:off x="711986" y="693019"/>
            <a:ext cx="9731426" cy="510137"/>
          </a:xfrm>
        </p:spPr>
        <p:txBody>
          <a:bodyPr/>
          <a:lstStyle/>
          <a:p>
            <a:r>
              <a:rPr lang="en-US" sz="2800" b="1" dirty="0"/>
              <a:t>Authenticated </a:t>
            </a:r>
            <a:r>
              <a:rPr lang="en-US" sz="2800" b="1" dirty="0" err="1"/>
              <a:t>UserId</a:t>
            </a:r>
            <a:r>
              <a:rPr lang="en-US" sz="2800" b="1" dirty="0"/>
              <a:t> in .NET Core Clean Architecture</a:t>
            </a:r>
          </a:p>
        </p:txBody>
      </p:sp>
      <p:sp>
        <p:nvSpPr>
          <p:cNvPr id="7" name="TextBox 6">
            <a:extLst>
              <a:ext uri="{FF2B5EF4-FFF2-40B4-BE49-F238E27FC236}">
                <a16:creationId xmlns:a16="http://schemas.microsoft.com/office/drawing/2014/main" id="{1F77591A-DB2F-9F91-4945-B2EC29845B38}"/>
              </a:ext>
            </a:extLst>
          </p:cNvPr>
          <p:cNvSpPr txBox="1"/>
          <p:nvPr/>
        </p:nvSpPr>
        <p:spPr>
          <a:xfrm>
            <a:off x="595915" y="1671692"/>
            <a:ext cx="10713769" cy="1138773"/>
          </a:xfrm>
          <a:prstGeom prst="rect">
            <a:avLst/>
          </a:prstGeom>
          <a:noFill/>
        </p:spPr>
        <p:txBody>
          <a:bodyPr wrap="square" rtlCol="0">
            <a:spAutoFit/>
          </a:bodyPr>
          <a:lstStyle/>
          <a:p>
            <a:r>
              <a:rPr lang="en-US" b="1" dirty="0">
                <a:solidFill>
                  <a:schemeClr val="bg1"/>
                </a:solidFill>
              </a:rPr>
              <a:t>Logging</a:t>
            </a:r>
            <a:r>
              <a:rPr lang="en-US" dirty="0">
                <a:solidFill>
                  <a:schemeClr val="bg1"/>
                </a:solidFill>
              </a:rPr>
              <a:t>: Logging activities and events related to a specific user helps in auditing and debugging. By associating actions with specific users, you can trace back any issues or security breaches to the responsible party.</a:t>
            </a:r>
          </a:p>
          <a:p>
            <a:endParaRPr lang="en-US" sz="1400" dirty="0">
              <a:solidFill>
                <a:schemeClr val="bg1"/>
              </a:solidFill>
            </a:endParaRPr>
          </a:p>
        </p:txBody>
      </p:sp>
      <p:pic>
        <p:nvPicPr>
          <p:cNvPr id="5" name="Picture 4">
            <a:extLst>
              <a:ext uri="{FF2B5EF4-FFF2-40B4-BE49-F238E27FC236}">
                <a16:creationId xmlns:a16="http://schemas.microsoft.com/office/drawing/2014/main" id="{415966A0-7DD5-0960-C994-7A2F3B3FD0AC}"/>
              </a:ext>
            </a:extLst>
          </p:cNvPr>
          <p:cNvPicPr>
            <a:picLocks noChangeAspect="1"/>
          </p:cNvPicPr>
          <p:nvPr/>
        </p:nvPicPr>
        <p:blipFill>
          <a:blip r:embed="rId2"/>
          <a:stretch>
            <a:fillRect/>
          </a:stretch>
        </p:blipFill>
        <p:spPr>
          <a:xfrm>
            <a:off x="1809702" y="2810465"/>
            <a:ext cx="9153473" cy="3388972"/>
          </a:xfrm>
          <a:prstGeom prst="rect">
            <a:avLst/>
          </a:prstGeom>
        </p:spPr>
      </p:pic>
    </p:spTree>
    <p:extLst>
      <p:ext uri="{BB962C8B-B14F-4D97-AF65-F5344CB8AC3E}">
        <p14:creationId xmlns:p14="http://schemas.microsoft.com/office/powerpoint/2010/main" val="75648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2D6E2A5E-967C-56EE-C60B-33A0A449ADC0}"/>
              </a:ext>
            </a:extLst>
          </p:cNvPr>
          <p:cNvSpPr txBox="1"/>
          <p:nvPr/>
        </p:nvSpPr>
        <p:spPr>
          <a:xfrm>
            <a:off x="990957" y="1078282"/>
            <a:ext cx="4367425" cy="369332"/>
          </a:xfrm>
          <a:prstGeom prst="rect">
            <a:avLst/>
          </a:prstGeom>
          <a:noFill/>
        </p:spPr>
        <p:txBody>
          <a:bodyPr wrap="square" rtlCol="0">
            <a:spAutoFit/>
          </a:bodyPr>
          <a:lstStyle/>
          <a:p>
            <a:pPr algn="l"/>
            <a:r>
              <a:rPr lang="en-US" b="1" i="0" dirty="0">
                <a:solidFill>
                  <a:schemeClr val="accent2">
                    <a:lumMod val="20000"/>
                    <a:lumOff val="80000"/>
                  </a:schemeClr>
                </a:solidFill>
                <a:effectLst/>
                <a:latin typeface="-apple-system"/>
              </a:rPr>
              <a:t>Technologies</a:t>
            </a:r>
          </a:p>
        </p:txBody>
      </p:sp>
      <p:sp>
        <p:nvSpPr>
          <p:cNvPr id="15" name="TextBox 14">
            <a:extLst>
              <a:ext uri="{FF2B5EF4-FFF2-40B4-BE49-F238E27FC236}">
                <a16:creationId xmlns:a16="http://schemas.microsoft.com/office/drawing/2014/main" id="{3E986115-D58B-7571-A6A0-D672A63D6191}"/>
              </a:ext>
            </a:extLst>
          </p:cNvPr>
          <p:cNvSpPr txBox="1"/>
          <p:nvPr/>
        </p:nvSpPr>
        <p:spPr>
          <a:xfrm>
            <a:off x="1174928" y="1378263"/>
            <a:ext cx="4367425" cy="830997"/>
          </a:xfrm>
          <a:prstGeom prst="rect">
            <a:avLst/>
          </a:prstGeom>
          <a:noFill/>
        </p:spPr>
        <p:txBody>
          <a:bodyPr wrap="square" rtlCol="0">
            <a:spAutoFit/>
          </a:bodyPr>
          <a:lstStyle/>
          <a:p>
            <a:pPr marL="285750" indent="-285750" algn="l">
              <a:buFont typeface="Arial" panose="020B0604020202020204" pitchFamily="34" charset="0"/>
              <a:buChar char="•"/>
            </a:pPr>
            <a:r>
              <a:rPr lang="en-US" sz="1600" i="0" dirty="0">
                <a:solidFill>
                  <a:schemeClr val="accent2">
                    <a:lumMod val="20000"/>
                    <a:lumOff val="80000"/>
                  </a:schemeClr>
                </a:solidFill>
                <a:effectLst/>
                <a:latin typeface="-apple-system"/>
              </a:rPr>
              <a:t>.NET Core 6 </a:t>
            </a:r>
            <a:r>
              <a:rPr lang="en-US" sz="1600" i="0" dirty="0" err="1">
                <a:solidFill>
                  <a:schemeClr val="accent2">
                    <a:lumMod val="20000"/>
                    <a:lumOff val="80000"/>
                  </a:schemeClr>
                </a:solidFill>
                <a:effectLst/>
                <a:latin typeface="-apple-system"/>
              </a:rPr>
              <a:t>WebAPI</a:t>
            </a:r>
            <a:r>
              <a:rPr lang="en-US" sz="1600" i="0" dirty="0">
                <a:solidFill>
                  <a:schemeClr val="accent2">
                    <a:lumMod val="20000"/>
                    <a:lumOff val="80000"/>
                  </a:schemeClr>
                </a:solidFill>
                <a:effectLst/>
                <a:latin typeface="-apple-system"/>
              </a:rPr>
              <a:t> Project </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Visual Studio 2022</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MS SQL Server 2019</a:t>
            </a:r>
          </a:p>
        </p:txBody>
      </p:sp>
      <p:sp>
        <p:nvSpPr>
          <p:cNvPr id="18" name="TextBox 17">
            <a:extLst>
              <a:ext uri="{FF2B5EF4-FFF2-40B4-BE49-F238E27FC236}">
                <a16:creationId xmlns:a16="http://schemas.microsoft.com/office/drawing/2014/main" id="{66A86D0B-A6B0-D5E5-0596-7362FA59BAF6}"/>
              </a:ext>
            </a:extLst>
          </p:cNvPr>
          <p:cNvSpPr txBox="1"/>
          <p:nvPr/>
        </p:nvSpPr>
        <p:spPr>
          <a:xfrm>
            <a:off x="6122345" y="1114072"/>
            <a:ext cx="4367425" cy="369332"/>
          </a:xfrm>
          <a:prstGeom prst="rect">
            <a:avLst/>
          </a:prstGeom>
          <a:noFill/>
        </p:spPr>
        <p:txBody>
          <a:bodyPr wrap="square" rtlCol="0">
            <a:spAutoFit/>
          </a:bodyPr>
          <a:lstStyle/>
          <a:p>
            <a:pPr algn="l"/>
            <a:r>
              <a:rPr lang="en-US" b="1" dirty="0">
                <a:solidFill>
                  <a:schemeClr val="accent2">
                    <a:lumMod val="20000"/>
                    <a:lumOff val="80000"/>
                  </a:schemeClr>
                </a:solidFill>
                <a:latin typeface="-apple-system"/>
              </a:rPr>
              <a:t>Features</a:t>
            </a:r>
            <a:endParaRPr lang="en-US" b="1" i="0" dirty="0">
              <a:solidFill>
                <a:schemeClr val="accent2">
                  <a:lumMod val="20000"/>
                  <a:lumOff val="80000"/>
                </a:schemeClr>
              </a:solidFill>
              <a:effectLst/>
              <a:latin typeface="-apple-system"/>
            </a:endParaRPr>
          </a:p>
        </p:txBody>
      </p:sp>
      <p:sp>
        <p:nvSpPr>
          <p:cNvPr id="20" name="TextBox 19">
            <a:extLst>
              <a:ext uri="{FF2B5EF4-FFF2-40B4-BE49-F238E27FC236}">
                <a16:creationId xmlns:a16="http://schemas.microsoft.com/office/drawing/2014/main" id="{0079DF3F-C0DE-642F-2ED9-10544F59D43B}"/>
              </a:ext>
            </a:extLst>
          </p:cNvPr>
          <p:cNvSpPr txBox="1"/>
          <p:nvPr/>
        </p:nvSpPr>
        <p:spPr>
          <a:xfrm>
            <a:off x="1174927" y="2528407"/>
            <a:ext cx="4722952" cy="584775"/>
          </a:xfrm>
          <a:prstGeom prst="rect">
            <a:avLst/>
          </a:prstGeom>
          <a:noFill/>
        </p:spPr>
        <p:txBody>
          <a:bodyPr wrap="square" rtlCol="0">
            <a:spAutoFit/>
          </a:bodyPr>
          <a:lstStyle/>
          <a:p>
            <a:r>
              <a:rPr lang="en-US" sz="1600" dirty="0">
                <a:solidFill>
                  <a:schemeClr val="accent2">
                    <a:lumMod val="20000"/>
                    <a:lumOff val="80000"/>
                  </a:schemeClr>
                </a:solidFill>
                <a:latin typeface="-apple-system"/>
              </a:rPr>
              <a:t>Implementing Clean Architecture in .NET Core </a:t>
            </a:r>
            <a:r>
              <a:rPr lang="en-US" sz="1600" dirty="0" err="1">
                <a:solidFill>
                  <a:schemeClr val="accent2">
                    <a:lumMod val="20000"/>
                    <a:lumOff val="80000"/>
                  </a:schemeClr>
                </a:solidFill>
                <a:latin typeface="-apple-system"/>
              </a:rPr>
              <a:t>WebApi</a:t>
            </a:r>
            <a:r>
              <a:rPr lang="en-US" sz="1600" dirty="0">
                <a:solidFill>
                  <a:schemeClr val="accent2">
                    <a:lumMod val="20000"/>
                    <a:lumOff val="80000"/>
                  </a:schemeClr>
                </a:solidFill>
                <a:latin typeface="-apple-system"/>
              </a:rPr>
              <a:t> Project:</a:t>
            </a:r>
          </a:p>
        </p:txBody>
      </p:sp>
      <p:sp>
        <p:nvSpPr>
          <p:cNvPr id="25" name="TextBox 24">
            <a:extLst>
              <a:ext uri="{FF2B5EF4-FFF2-40B4-BE49-F238E27FC236}">
                <a16:creationId xmlns:a16="http://schemas.microsoft.com/office/drawing/2014/main" id="{198E47A3-C3A7-7CD4-200F-D6F44FE978FD}"/>
              </a:ext>
            </a:extLst>
          </p:cNvPr>
          <p:cNvSpPr txBox="1"/>
          <p:nvPr/>
        </p:nvSpPr>
        <p:spPr>
          <a:xfrm>
            <a:off x="6294122" y="1444752"/>
            <a:ext cx="4835215" cy="4770537"/>
          </a:xfrm>
          <a:prstGeom prst="rect">
            <a:avLst/>
          </a:prstGeom>
          <a:noFill/>
        </p:spPr>
        <p:txBody>
          <a:bodyPr wrap="square" rtlCol="0">
            <a:spAutoFit/>
          </a:bodyPr>
          <a:lstStyle/>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Repository Pattern – Generic</a:t>
            </a:r>
          </a:p>
          <a:p>
            <a:pPr marL="342900" indent="-342900">
              <a:buFont typeface="Wingdings" panose="05000000000000000000" pitchFamily="2" charset="2"/>
              <a:buChar char="Ø"/>
            </a:pPr>
            <a:r>
              <a:rPr lang="en-US" sz="1600" dirty="0" err="1">
                <a:solidFill>
                  <a:schemeClr val="accent2">
                    <a:lumMod val="20000"/>
                    <a:lumOff val="80000"/>
                  </a:schemeClr>
                </a:solidFill>
                <a:latin typeface="-apple-system"/>
              </a:rPr>
              <a:t>MediatR</a:t>
            </a:r>
            <a:r>
              <a:rPr lang="en-US" sz="1600" dirty="0">
                <a:solidFill>
                  <a:schemeClr val="accent2">
                    <a:lumMod val="20000"/>
                    <a:lumOff val="80000"/>
                  </a:schemeClr>
                </a:solidFill>
                <a:latin typeface="-apple-system"/>
              </a:rPr>
              <a:t> Pipeline Logging &amp; Validation</a:t>
            </a:r>
          </a:p>
          <a:p>
            <a:pPr marL="342900" indent="-342900">
              <a:buFont typeface="Wingdings" panose="05000000000000000000" pitchFamily="2" charset="2"/>
              <a:buChar char="Ø"/>
            </a:pPr>
            <a:r>
              <a:rPr lang="en-US" sz="1600" dirty="0" err="1">
                <a:solidFill>
                  <a:schemeClr val="accent2">
                    <a:lumMod val="20000"/>
                    <a:lumOff val="80000"/>
                  </a:schemeClr>
                </a:solidFill>
                <a:latin typeface="-apple-system"/>
              </a:rPr>
              <a:t>Serilog</a:t>
            </a:r>
            <a:endParaRPr lang="en-US" sz="1600" dirty="0">
              <a:solidFill>
                <a:schemeClr val="accent2">
                  <a:lumMod val="20000"/>
                  <a:lumOff val="80000"/>
                </a:schemeClr>
              </a:solidFill>
              <a:latin typeface="-apple-system"/>
            </a:endParaRP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Swagger UI</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Response Wrappers</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Pagination</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JWT Authentication</a:t>
            </a:r>
            <a:endParaRPr lang="en-US" sz="1600" b="1" dirty="0">
              <a:solidFill>
                <a:schemeClr val="accent2">
                  <a:lumMod val="20000"/>
                  <a:lumOff val="80000"/>
                </a:schemeClr>
              </a:solidFill>
              <a:latin typeface="-apple-system"/>
            </a:endParaRP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Role based Authorization</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Identity Seeding</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Database Seeding</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Custom Exception Handling </a:t>
            </a:r>
            <a:r>
              <a:rPr lang="en-US" sz="1600" dirty="0" err="1">
                <a:solidFill>
                  <a:schemeClr val="accent2">
                    <a:lumMod val="20000"/>
                    <a:lumOff val="80000"/>
                  </a:schemeClr>
                </a:solidFill>
                <a:latin typeface="-apple-system"/>
              </a:rPr>
              <a:t>Middlewares</a:t>
            </a:r>
            <a:endParaRPr lang="en-US" sz="1600" dirty="0">
              <a:solidFill>
                <a:schemeClr val="accent2">
                  <a:lumMod val="20000"/>
                  <a:lumOff val="80000"/>
                </a:schemeClr>
              </a:solidFill>
              <a:latin typeface="-apple-system"/>
            </a:endParaRP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API Versioning</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Fluent Validation</a:t>
            </a:r>
          </a:p>
          <a:p>
            <a:pPr marL="342900" indent="-342900">
              <a:buFont typeface="Wingdings" panose="05000000000000000000" pitchFamily="2" charset="2"/>
              <a:buChar char="Ø"/>
            </a:pPr>
            <a:r>
              <a:rPr lang="en-US" sz="1600" dirty="0" err="1">
                <a:solidFill>
                  <a:schemeClr val="accent2">
                    <a:lumMod val="20000"/>
                    <a:lumOff val="80000"/>
                  </a:schemeClr>
                </a:solidFill>
                <a:latin typeface="-apple-system"/>
              </a:rPr>
              <a:t>Automapper</a:t>
            </a:r>
            <a:endParaRPr lang="en-US" sz="1600" dirty="0">
              <a:solidFill>
                <a:schemeClr val="accent2">
                  <a:lumMod val="20000"/>
                  <a:lumOff val="80000"/>
                </a:schemeClr>
              </a:solidFill>
              <a:latin typeface="-apple-system"/>
            </a:endParaRP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SMTP / </a:t>
            </a:r>
            <a:r>
              <a:rPr lang="en-US" sz="1600" dirty="0" err="1">
                <a:solidFill>
                  <a:schemeClr val="accent2">
                    <a:lumMod val="20000"/>
                    <a:lumOff val="80000"/>
                  </a:schemeClr>
                </a:solidFill>
                <a:latin typeface="-apple-system"/>
              </a:rPr>
              <a:t>Mailkit</a:t>
            </a:r>
            <a:r>
              <a:rPr lang="en-US" sz="1600" dirty="0">
                <a:solidFill>
                  <a:schemeClr val="accent2">
                    <a:lumMod val="20000"/>
                    <a:lumOff val="80000"/>
                  </a:schemeClr>
                </a:solidFill>
                <a:latin typeface="-apple-system"/>
              </a:rPr>
              <a:t> / </a:t>
            </a:r>
            <a:r>
              <a:rPr lang="en-US" sz="1600" dirty="0" err="1">
                <a:solidFill>
                  <a:schemeClr val="accent2">
                    <a:lumMod val="20000"/>
                    <a:lumOff val="80000"/>
                  </a:schemeClr>
                </a:solidFill>
                <a:latin typeface="-apple-system"/>
              </a:rPr>
              <a:t>Sendgrid</a:t>
            </a:r>
            <a:r>
              <a:rPr lang="en-US" sz="1600" dirty="0">
                <a:solidFill>
                  <a:schemeClr val="accent2">
                    <a:lumMod val="20000"/>
                    <a:lumOff val="80000"/>
                  </a:schemeClr>
                </a:solidFill>
                <a:latin typeface="-apple-system"/>
              </a:rPr>
              <a:t> Email Service</a:t>
            </a:r>
          </a:p>
          <a:p>
            <a:pPr marL="342900" indent="-342900">
              <a:buFont typeface="Wingdings" panose="05000000000000000000" pitchFamily="2" charset="2"/>
              <a:buChar char="Ø"/>
            </a:pPr>
            <a:r>
              <a:rPr lang="en-US" sz="1600">
                <a:solidFill>
                  <a:schemeClr val="accent2">
                    <a:lumMod val="20000"/>
                    <a:lumOff val="80000"/>
                  </a:schemeClr>
                </a:solidFill>
                <a:latin typeface="-apple-system"/>
              </a:rPr>
              <a:t>Complete </a:t>
            </a:r>
            <a:r>
              <a:rPr lang="en-US" sz="1600" dirty="0">
                <a:solidFill>
                  <a:schemeClr val="accent2">
                    <a:lumMod val="20000"/>
                    <a:lumOff val="80000"/>
                  </a:schemeClr>
                </a:solidFill>
                <a:latin typeface="-apple-system"/>
              </a:rPr>
              <a:t>User Management Module (Register / Generate Token / Forgot Password / Confirmation Mail)</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User Auditing</a:t>
            </a:r>
          </a:p>
        </p:txBody>
      </p:sp>
      <p:sp>
        <p:nvSpPr>
          <p:cNvPr id="26" name="TextBox 25">
            <a:extLst>
              <a:ext uri="{FF2B5EF4-FFF2-40B4-BE49-F238E27FC236}">
                <a16:creationId xmlns:a16="http://schemas.microsoft.com/office/drawing/2014/main" id="{37BEBCE1-74C6-5499-F88C-F8AE8BE63895}"/>
              </a:ext>
            </a:extLst>
          </p:cNvPr>
          <p:cNvSpPr txBox="1"/>
          <p:nvPr/>
        </p:nvSpPr>
        <p:spPr>
          <a:xfrm>
            <a:off x="972417" y="2191353"/>
            <a:ext cx="4367425" cy="369332"/>
          </a:xfrm>
          <a:prstGeom prst="rect">
            <a:avLst/>
          </a:prstGeom>
          <a:noFill/>
        </p:spPr>
        <p:txBody>
          <a:bodyPr wrap="square" rtlCol="0">
            <a:spAutoFit/>
          </a:bodyPr>
          <a:lstStyle/>
          <a:p>
            <a:pPr algn="l"/>
            <a:r>
              <a:rPr lang="en-US" b="1" dirty="0">
                <a:solidFill>
                  <a:schemeClr val="accent2">
                    <a:lumMod val="20000"/>
                    <a:lumOff val="80000"/>
                  </a:schemeClr>
                </a:solidFill>
                <a:latin typeface="-apple-system"/>
              </a:rPr>
              <a:t>Table of Contents</a:t>
            </a:r>
            <a:endParaRPr lang="en-US" b="1" i="0" dirty="0">
              <a:solidFill>
                <a:schemeClr val="accent2">
                  <a:lumMod val="20000"/>
                  <a:lumOff val="80000"/>
                </a:schemeClr>
              </a:solidFill>
              <a:effectLst/>
              <a:latin typeface="-apple-system"/>
            </a:endParaRPr>
          </a:p>
        </p:txBody>
      </p:sp>
      <p:sp>
        <p:nvSpPr>
          <p:cNvPr id="27" name="TextBox 26">
            <a:extLst>
              <a:ext uri="{FF2B5EF4-FFF2-40B4-BE49-F238E27FC236}">
                <a16:creationId xmlns:a16="http://schemas.microsoft.com/office/drawing/2014/main" id="{828B7BCB-60B4-7021-116C-92B338033765}"/>
              </a:ext>
            </a:extLst>
          </p:cNvPr>
          <p:cNvSpPr txBox="1"/>
          <p:nvPr/>
        </p:nvSpPr>
        <p:spPr>
          <a:xfrm>
            <a:off x="1153048" y="3238621"/>
            <a:ext cx="4539540" cy="2554545"/>
          </a:xfrm>
          <a:prstGeom prst="rect">
            <a:avLst/>
          </a:prstGeom>
          <a:noFill/>
        </p:spPr>
        <p:txBody>
          <a:bodyPr wrap="square" rtlCol="0">
            <a:spAutoFit/>
          </a:bodyPr>
          <a:lstStyle/>
          <a:p>
            <a:pPr marL="800100" lvl="1" indent="-342900">
              <a:buFont typeface="+mj-lt"/>
              <a:buAutoNum type="arabicPeriod"/>
            </a:pPr>
            <a:r>
              <a:rPr lang="en-US" sz="1600" dirty="0">
                <a:solidFill>
                  <a:schemeClr val="accent2">
                    <a:lumMod val="20000"/>
                    <a:lumOff val="80000"/>
                  </a:schemeClr>
                </a:solidFill>
                <a:latin typeface="-apple-system"/>
              </a:rPr>
              <a:t>Setting up the Solution Structure</a:t>
            </a:r>
          </a:p>
          <a:p>
            <a:pPr marL="800100" lvl="1" indent="-342900">
              <a:buFont typeface="+mj-lt"/>
              <a:buAutoNum type="arabicPeriod"/>
            </a:pPr>
            <a:r>
              <a:rPr lang="en-US" sz="1600" dirty="0">
                <a:solidFill>
                  <a:schemeClr val="accent2">
                    <a:lumMod val="20000"/>
                    <a:lumOff val="80000"/>
                  </a:schemeClr>
                </a:solidFill>
                <a:latin typeface="-apple-system"/>
              </a:rPr>
              <a:t>Adding The Entities to the Domain Project</a:t>
            </a:r>
          </a:p>
          <a:p>
            <a:pPr marL="800100" lvl="1" indent="-342900">
              <a:buFont typeface="+mj-lt"/>
              <a:buAutoNum type="arabicPeriod"/>
            </a:pPr>
            <a:r>
              <a:rPr lang="en-US" sz="1600" dirty="0">
                <a:solidFill>
                  <a:schemeClr val="accent2">
                    <a:lumMod val="20000"/>
                    <a:lumOff val="80000"/>
                  </a:schemeClr>
                </a:solidFill>
                <a:latin typeface="-apple-system"/>
              </a:rPr>
              <a:t>Adding the Required Interfaces And Packages in Application Layer</a:t>
            </a:r>
          </a:p>
          <a:p>
            <a:pPr marL="800100" lvl="1" indent="-342900">
              <a:buFont typeface="+mj-lt"/>
              <a:buAutoNum type="arabicPeriod"/>
            </a:pPr>
            <a:r>
              <a:rPr lang="en-US" sz="1600" dirty="0">
                <a:solidFill>
                  <a:schemeClr val="accent2">
                    <a:lumMod val="20000"/>
                    <a:lumOff val="80000"/>
                  </a:schemeClr>
                </a:solidFill>
                <a:latin typeface="-apple-system"/>
              </a:rPr>
              <a:t>Implementing </a:t>
            </a:r>
            <a:r>
              <a:rPr lang="en-US" sz="1600" dirty="0" err="1">
                <a:solidFill>
                  <a:schemeClr val="accent2">
                    <a:lumMod val="20000"/>
                    <a:lumOff val="80000"/>
                  </a:schemeClr>
                </a:solidFill>
                <a:latin typeface="-apple-system"/>
              </a:rPr>
              <a:t>MediatR</a:t>
            </a:r>
            <a:r>
              <a:rPr lang="en-US" sz="1600" dirty="0">
                <a:solidFill>
                  <a:schemeClr val="accent2">
                    <a:lumMod val="20000"/>
                    <a:lumOff val="80000"/>
                  </a:schemeClr>
                </a:solidFill>
                <a:latin typeface="-apple-system"/>
              </a:rPr>
              <a:t> for CRUD Operations (CQRS pattern)</a:t>
            </a:r>
          </a:p>
          <a:p>
            <a:pPr marL="800100" lvl="1" indent="-342900">
              <a:buFont typeface="+mj-lt"/>
              <a:buAutoNum type="arabicPeriod"/>
            </a:pPr>
            <a:r>
              <a:rPr lang="en-US" sz="1600" dirty="0">
                <a:solidFill>
                  <a:schemeClr val="accent2">
                    <a:lumMod val="20000"/>
                    <a:lumOff val="80000"/>
                  </a:schemeClr>
                </a:solidFill>
                <a:latin typeface="-apple-system"/>
              </a:rPr>
              <a:t>Setting Up EF Core on the Persistence Project</a:t>
            </a:r>
          </a:p>
          <a:p>
            <a:pPr marL="800100" lvl="1" indent="-342900">
              <a:buFont typeface="+mj-lt"/>
              <a:buAutoNum type="arabicPeriod"/>
            </a:pPr>
            <a:r>
              <a:rPr lang="en-US" sz="1600" dirty="0">
                <a:solidFill>
                  <a:schemeClr val="accent2">
                    <a:lumMod val="20000"/>
                    <a:lumOff val="80000"/>
                  </a:schemeClr>
                </a:solidFill>
                <a:latin typeface="-apple-system"/>
              </a:rPr>
              <a:t>Generate the Migrations and the Database using code first approach</a:t>
            </a:r>
          </a:p>
        </p:txBody>
      </p:sp>
      <p:sp>
        <p:nvSpPr>
          <p:cNvPr id="7" name="Title 1">
            <a:extLst>
              <a:ext uri="{FF2B5EF4-FFF2-40B4-BE49-F238E27FC236}">
                <a16:creationId xmlns:a16="http://schemas.microsoft.com/office/drawing/2014/main" id="{0CE071D6-AF8F-9C57-F47E-6B74823ED513}"/>
              </a:ext>
            </a:extLst>
          </p:cNvPr>
          <p:cNvSpPr>
            <a:spLocks noGrp="1"/>
          </p:cNvSpPr>
          <p:nvPr>
            <p:ph type="ctrTitle"/>
          </p:nvPr>
        </p:nvSpPr>
        <p:spPr>
          <a:xfrm>
            <a:off x="744071" y="606220"/>
            <a:ext cx="9547411" cy="451044"/>
          </a:xfrm>
        </p:spPr>
        <p:txBody>
          <a:bodyPr/>
          <a:lstStyle/>
          <a:p>
            <a:r>
              <a:rPr lang="en-US" sz="2400" b="1" dirty="0"/>
              <a:t>.NET 6 Clean Architecture</a:t>
            </a:r>
          </a:p>
        </p:txBody>
      </p:sp>
    </p:spTree>
    <p:extLst>
      <p:ext uri="{BB962C8B-B14F-4D97-AF65-F5344CB8AC3E}">
        <p14:creationId xmlns:p14="http://schemas.microsoft.com/office/powerpoint/2010/main" val="257366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ppt_x"/>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20" grpId="0"/>
      <p:bldP spid="25" grpId="0"/>
      <p:bldP spid="26"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94C650-D2EC-5A80-D053-15314A15912E}"/>
              </a:ext>
            </a:extLst>
          </p:cNvPr>
          <p:cNvSpPr txBox="1"/>
          <p:nvPr/>
        </p:nvSpPr>
        <p:spPr>
          <a:xfrm>
            <a:off x="794090" y="3429000"/>
            <a:ext cx="10430771" cy="1569660"/>
          </a:xfrm>
          <a:prstGeom prst="rect">
            <a:avLst/>
          </a:prstGeom>
          <a:noFill/>
        </p:spPr>
        <p:txBody>
          <a:bodyPr wrap="square" rtlCol="0">
            <a:spAutoFit/>
          </a:bodyPr>
          <a:lstStyle/>
          <a:p>
            <a:r>
              <a:rPr lang="en-US" sz="1600" b="1" dirty="0">
                <a:solidFill>
                  <a:schemeClr val="accent2">
                    <a:lumMod val="20000"/>
                    <a:lumOff val="80000"/>
                  </a:schemeClr>
                </a:solidFill>
                <a:latin typeface="-apple-system"/>
              </a:rPr>
              <a:t>Benefits:</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Any changes in UI will not affect to other layers as they are loosely coupled.</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Implementation of any new features will be relatively easy which reduces the complexity of the solutions.</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Debugging and error fixing becomes easier for developer</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It will be easier to understand the code whenever a new developer starts working on this code.</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All the layers of the system are loosely coupled and change in one layer should not break the other layer.</a:t>
            </a:r>
          </a:p>
        </p:txBody>
      </p:sp>
      <p:sp>
        <p:nvSpPr>
          <p:cNvPr id="6" name="Title 1">
            <a:extLst>
              <a:ext uri="{FF2B5EF4-FFF2-40B4-BE49-F238E27FC236}">
                <a16:creationId xmlns:a16="http://schemas.microsoft.com/office/drawing/2014/main" id="{C8AD9B0B-5832-FBE1-7CAF-B5DC8714288E}"/>
              </a:ext>
            </a:extLst>
          </p:cNvPr>
          <p:cNvSpPr>
            <a:spLocks noGrp="1"/>
          </p:cNvSpPr>
          <p:nvPr>
            <p:ph type="ctrTitle"/>
          </p:nvPr>
        </p:nvSpPr>
        <p:spPr>
          <a:xfrm>
            <a:off x="744071" y="606220"/>
            <a:ext cx="9547411" cy="451044"/>
          </a:xfrm>
        </p:spPr>
        <p:txBody>
          <a:bodyPr/>
          <a:lstStyle/>
          <a:p>
            <a:r>
              <a:rPr lang="en-US" sz="2400" b="1" dirty="0"/>
              <a:t>.NET 6 Clean Architecture</a:t>
            </a:r>
          </a:p>
        </p:txBody>
      </p:sp>
      <p:sp>
        <p:nvSpPr>
          <p:cNvPr id="8" name="TextBox 7">
            <a:extLst>
              <a:ext uri="{FF2B5EF4-FFF2-40B4-BE49-F238E27FC236}">
                <a16:creationId xmlns:a16="http://schemas.microsoft.com/office/drawing/2014/main" id="{05C97F0F-A9E3-7357-C0E8-A15545E41298}"/>
              </a:ext>
            </a:extLst>
          </p:cNvPr>
          <p:cNvSpPr txBox="1"/>
          <p:nvPr/>
        </p:nvSpPr>
        <p:spPr>
          <a:xfrm>
            <a:off x="794091" y="1238447"/>
            <a:ext cx="10329917" cy="954107"/>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Infrastructure Layer</a:t>
            </a:r>
            <a:endParaRPr lang="en-US" sz="1400" b="0" i="0" dirty="0">
              <a:solidFill>
                <a:schemeClr val="accent2">
                  <a:lumMod val="20000"/>
                  <a:lumOff val="80000"/>
                </a:schemeClr>
              </a:solidFill>
              <a:effectLst/>
              <a:latin typeface="open sans" panose="020B0606030504020204" pitchFamily="34" charset="0"/>
            </a:endParaRPr>
          </a:p>
          <a:p>
            <a:r>
              <a:rPr lang="en-US" sz="1400" b="0" i="0" dirty="0">
                <a:solidFill>
                  <a:schemeClr val="accent2">
                    <a:lumMod val="20000"/>
                    <a:lumOff val="80000"/>
                  </a:schemeClr>
                </a:solidFill>
                <a:effectLst/>
                <a:latin typeface="open sans" panose="020B0606030504020204" pitchFamily="34" charset="0"/>
              </a:rPr>
              <a:t>	This layer consists of any kind of logic which needs to be communicated with 3</a:t>
            </a:r>
            <a:r>
              <a:rPr lang="en-US" sz="1400" b="0" i="0" baseline="30000" dirty="0">
                <a:solidFill>
                  <a:schemeClr val="accent2">
                    <a:lumMod val="20000"/>
                    <a:lumOff val="80000"/>
                  </a:schemeClr>
                </a:solidFill>
                <a:effectLst/>
                <a:latin typeface="open sans" panose="020B0606030504020204" pitchFamily="34" charset="0"/>
              </a:rPr>
              <a:t>rd</a:t>
            </a:r>
            <a:r>
              <a:rPr lang="en-US" sz="1400" b="0" i="0" dirty="0">
                <a:solidFill>
                  <a:schemeClr val="accent2">
                    <a:lumMod val="20000"/>
                    <a:lumOff val="80000"/>
                  </a:schemeClr>
                </a:solidFill>
                <a:effectLst/>
                <a:latin typeface="open sans" panose="020B0606030504020204" pitchFamily="34" charset="0"/>
              </a:rPr>
              <a:t> party API like </a:t>
            </a:r>
            <a:r>
              <a:rPr lang="en-US" sz="1400" dirty="0">
                <a:solidFill>
                  <a:schemeClr val="accent2">
                    <a:lumMod val="20000"/>
                    <a:lumOff val="80000"/>
                  </a:schemeClr>
                </a:solidFill>
                <a:latin typeface="open sans" panose="020B0606030504020204" pitchFamily="34" charset="0"/>
              </a:rPr>
              <a:t>Email / SMS</a:t>
            </a:r>
            <a:r>
              <a:rPr lang="en-US" sz="1400" b="0" i="0" dirty="0">
                <a:solidFill>
                  <a:schemeClr val="accent2">
                    <a:lumMod val="20000"/>
                    <a:lumOff val="80000"/>
                  </a:schemeClr>
                </a:solidFill>
                <a:effectLst/>
                <a:latin typeface="open sans" panose="020B0606030504020204" pitchFamily="34" charset="0"/>
              </a:rPr>
              <a:t> and external systems also the </a:t>
            </a:r>
            <a:r>
              <a:rPr lang="en-US" sz="1400" dirty="0">
                <a:solidFill>
                  <a:schemeClr val="accent2">
                    <a:lumMod val="20000"/>
                    <a:lumOff val="80000"/>
                  </a:schemeClr>
                </a:solidFill>
                <a:latin typeface="open sans" panose="020B0606030504020204" pitchFamily="34" charset="0"/>
              </a:rPr>
              <a:t>Implementations of interfaces which defined in application layer</a:t>
            </a:r>
            <a:r>
              <a:rPr lang="en-US" sz="1400" b="0" i="0" dirty="0">
                <a:solidFill>
                  <a:schemeClr val="accent2">
                    <a:lumMod val="20000"/>
                    <a:lumOff val="80000"/>
                  </a:schemeClr>
                </a:solidFill>
                <a:effectLst/>
                <a:latin typeface="open sans" panose="020B0606030504020204" pitchFamily="34" charset="0"/>
              </a:rPr>
              <a:t>. This layer depends only on the Application Layer.</a:t>
            </a:r>
          </a:p>
        </p:txBody>
      </p:sp>
      <p:sp>
        <p:nvSpPr>
          <p:cNvPr id="2" name="TextBox 1">
            <a:extLst>
              <a:ext uri="{FF2B5EF4-FFF2-40B4-BE49-F238E27FC236}">
                <a16:creationId xmlns:a16="http://schemas.microsoft.com/office/drawing/2014/main" id="{FAFC4B0A-4EC1-C95B-BF8E-F2E4C60860C7}"/>
              </a:ext>
            </a:extLst>
          </p:cNvPr>
          <p:cNvSpPr txBox="1"/>
          <p:nvPr/>
        </p:nvSpPr>
        <p:spPr>
          <a:xfrm>
            <a:off x="794090" y="2333723"/>
            <a:ext cx="10115957" cy="954107"/>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Presentation Layer</a:t>
            </a:r>
            <a:endParaRPr lang="en-US" sz="1400" b="0" i="0" dirty="0">
              <a:solidFill>
                <a:schemeClr val="accent2">
                  <a:lumMod val="20000"/>
                  <a:lumOff val="80000"/>
                </a:schemeClr>
              </a:solidFill>
              <a:effectLst/>
              <a:latin typeface="open sans" panose="020B0606030504020204" pitchFamily="34" charset="0"/>
            </a:endParaRPr>
          </a:p>
          <a:p>
            <a:pPr algn="l"/>
            <a:r>
              <a:rPr lang="en-US" sz="1400" b="0" i="0" dirty="0">
                <a:solidFill>
                  <a:schemeClr val="accent2">
                    <a:lumMod val="20000"/>
                    <a:lumOff val="80000"/>
                  </a:schemeClr>
                </a:solidFill>
                <a:effectLst/>
                <a:latin typeface="open sans" panose="020B0606030504020204" pitchFamily="34" charset="0"/>
              </a:rPr>
              <a:t>	Presentation Layer is generally the UI part of the system, which we can define Web API,  Razor pages, MVC,  Angular</a:t>
            </a:r>
            <a:r>
              <a:rPr lang="en-US" sz="1400" b="0" i="0">
                <a:solidFill>
                  <a:schemeClr val="accent2">
                    <a:lumMod val="20000"/>
                    <a:lumOff val="80000"/>
                  </a:schemeClr>
                </a:solidFill>
                <a:effectLst/>
                <a:latin typeface="open sans" panose="020B0606030504020204" pitchFamily="34" charset="0"/>
              </a:rPr>
              <a:t>, React, </a:t>
            </a:r>
            <a:r>
              <a:rPr lang="en-US" sz="1400" b="0" i="0" dirty="0">
                <a:solidFill>
                  <a:schemeClr val="accent2">
                    <a:lumMod val="20000"/>
                    <a:lumOff val="80000"/>
                  </a:schemeClr>
                </a:solidFill>
                <a:effectLst/>
                <a:latin typeface="open sans" panose="020B0606030504020204" pitchFamily="34" charset="0"/>
              </a:rPr>
              <a:t>Web Forms etc.</a:t>
            </a:r>
          </a:p>
          <a:p>
            <a:r>
              <a:rPr lang="en-US" sz="1400" dirty="0">
                <a:solidFill>
                  <a:schemeClr val="accent2">
                    <a:lumMod val="20000"/>
                    <a:lumOff val="80000"/>
                  </a:schemeClr>
                </a:solidFill>
                <a:latin typeface="open sans" panose="020B0606030504020204" pitchFamily="34" charset="0"/>
              </a:rPr>
              <a:t>This also depends only on the Application layer.</a:t>
            </a:r>
            <a:endParaRPr lang="en-US" sz="1400" b="0" i="0" dirty="0">
              <a:solidFill>
                <a:schemeClr val="accent2">
                  <a:lumMod val="20000"/>
                  <a:lumOff val="80000"/>
                </a:schemeClr>
              </a:solidFill>
              <a:effectLst/>
              <a:latin typeface="open sans" panose="020B0606030504020204" pitchFamily="34" charset="0"/>
            </a:endParaRPr>
          </a:p>
        </p:txBody>
      </p:sp>
    </p:spTree>
    <p:extLst>
      <p:ext uri="{BB962C8B-B14F-4D97-AF65-F5344CB8AC3E}">
        <p14:creationId xmlns:p14="http://schemas.microsoft.com/office/powerpoint/2010/main" val="304533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4045B0-C940-93C6-79DB-351A147113E4}"/>
              </a:ext>
            </a:extLst>
          </p:cNvPr>
          <p:cNvSpPr>
            <a:spLocks noGrp="1"/>
          </p:cNvSpPr>
          <p:nvPr>
            <p:ph type="ctrTitle"/>
          </p:nvPr>
        </p:nvSpPr>
        <p:spPr>
          <a:xfrm>
            <a:off x="744071" y="606220"/>
            <a:ext cx="9547411" cy="451044"/>
          </a:xfrm>
        </p:spPr>
        <p:txBody>
          <a:bodyPr/>
          <a:lstStyle/>
          <a:p>
            <a:r>
              <a:rPr lang="en-US" sz="2400" b="1" dirty="0"/>
              <a:t>Service Extensions Method in .NET 6 Clean Architecture </a:t>
            </a:r>
          </a:p>
        </p:txBody>
      </p:sp>
      <p:sp>
        <p:nvSpPr>
          <p:cNvPr id="5" name="TextBox 4">
            <a:extLst>
              <a:ext uri="{FF2B5EF4-FFF2-40B4-BE49-F238E27FC236}">
                <a16:creationId xmlns:a16="http://schemas.microsoft.com/office/drawing/2014/main" id="{68ED6C88-4D30-47B1-98F2-10B61639E784}"/>
              </a:ext>
            </a:extLst>
          </p:cNvPr>
          <p:cNvSpPr txBox="1"/>
          <p:nvPr/>
        </p:nvSpPr>
        <p:spPr>
          <a:xfrm>
            <a:off x="744071" y="1431318"/>
            <a:ext cx="5627853" cy="400110"/>
          </a:xfrm>
          <a:prstGeom prst="rect">
            <a:avLst/>
          </a:prstGeom>
          <a:noFill/>
        </p:spPr>
        <p:txBody>
          <a:bodyPr wrap="square" rtlCol="0">
            <a:spAutoFit/>
          </a:bodyPr>
          <a:lstStyle/>
          <a:p>
            <a:r>
              <a:rPr lang="en-US" sz="2000" dirty="0">
                <a:solidFill>
                  <a:schemeClr val="bg2"/>
                </a:solidFill>
                <a:latin typeface="Lato" panose="020F0502020204030203" pitchFamily="34" charset="0"/>
                <a:ea typeface="Lato" panose="020F0502020204030203" pitchFamily="34" charset="0"/>
                <a:cs typeface="Lato" panose="020F0502020204030203" pitchFamily="34" charset="0"/>
              </a:rPr>
              <a:t>1-Add Project references</a:t>
            </a:r>
          </a:p>
        </p:txBody>
      </p:sp>
      <p:sp>
        <p:nvSpPr>
          <p:cNvPr id="6" name="TextBox 5">
            <a:extLst>
              <a:ext uri="{FF2B5EF4-FFF2-40B4-BE49-F238E27FC236}">
                <a16:creationId xmlns:a16="http://schemas.microsoft.com/office/drawing/2014/main" id="{DF3DBA21-50B3-332B-D2D0-1673209B9496}"/>
              </a:ext>
            </a:extLst>
          </p:cNvPr>
          <p:cNvSpPr txBox="1"/>
          <p:nvPr/>
        </p:nvSpPr>
        <p:spPr>
          <a:xfrm>
            <a:off x="744071" y="2005427"/>
            <a:ext cx="6340123" cy="646331"/>
          </a:xfrm>
          <a:prstGeom prst="rect">
            <a:avLst/>
          </a:prstGeom>
          <a:noFill/>
        </p:spPr>
        <p:txBody>
          <a:bodyPr wrap="square" rtlCol="0">
            <a:spAutoFit/>
          </a:bodyPr>
          <a:lstStyle/>
          <a:p>
            <a:r>
              <a:rPr lang="en-US" dirty="0">
                <a:solidFill>
                  <a:schemeClr val="bg2"/>
                </a:solidFill>
                <a:latin typeface="Lato" panose="020F0502020204030203" pitchFamily="34" charset="0"/>
                <a:ea typeface="Lato" panose="020F0502020204030203" pitchFamily="34" charset="0"/>
                <a:cs typeface="Lato" panose="020F0502020204030203" pitchFamily="34" charset="0"/>
              </a:rPr>
              <a:t>2-Install NuGet package: Microsoft.Extentions.DependencyInjection.Abstractions</a:t>
            </a:r>
          </a:p>
        </p:txBody>
      </p:sp>
      <p:sp>
        <p:nvSpPr>
          <p:cNvPr id="10" name="TextBox 9">
            <a:extLst>
              <a:ext uri="{FF2B5EF4-FFF2-40B4-BE49-F238E27FC236}">
                <a16:creationId xmlns:a16="http://schemas.microsoft.com/office/drawing/2014/main" id="{95C399D3-9FFE-F9D2-8DD0-04F8296DD6C5}"/>
              </a:ext>
            </a:extLst>
          </p:cNvPr>
          <p:cNvSpPr txBox="1"/>
          <p:nvPr/>
        </p:nvSpPr>
        <p:spPr>
          <a:xfrm>
            <a:off x="744070" y="2825757"/>
            <a:ext cx="5627853" cy="400110"/>
          </a:xfrm>
          <a:prstGeom prst="rect">
            <a:avLst/>
          </a:prstGeom>
          <a:noFill/>
        </p:spPr>
        <p:txBody>
          <a:bodyPr wrap="square" rtlCol="0">
            <a:spAutoFit/>
          </a:bodyPr>
          <a:lstStyle/>
          <a:p>
            <a:r>
              <a:rPr lang="en-US" sz="2000" dirty="0">
                <a:solidFill>
                  <a:schemeClr val="bg2"/>
                </a:solidFill>
                <a:latin typeface="Lato" panose="020F0502020204030203" pitchFamily="34" charset="0"/>
                <a:ea typeface="Lato" panose="020F0502020204030203" pitchFamily="34" charset="0"/>
                <a:cs typeface="Lato" panose="020F0502020204030203" pitchFamily="34" charset="0"/>
              </a:rPr>
              <a:t>3-Service Extension Method</a:t>
            </a:r>
          </a:p>
        </p:txBody>
      </p:sp>
      <p:pic>
        <p:nvPicPr>
          <p:cNvPr id="12" name="Picture 11">
            <a:extLst>
              <a:ext uri="{FF2B5EF4-FFF2-40B4-BE49-F238E27FC236}">
                <a16:creationId xmlns:a16="http://schemas.microsoft.com/office/drawing/2014/main" id="{6F0558F7-9155-B500-7EB5-FE4B29AFAC65}"/>
              </a:ext>
            </a:extLst>
          </p:cNvPr>
          <p:cNvPicPr>
            <a:picLocks noChangeAspect="1"/>
          </p:cNvPicPr>
          <p:nvPr/>
        </p:nvPicPr>
        <p:blipFill>
          <a:blip r:embed="rId2"/>
          <a:stretch>
            <a:fillRect/>
          </a:stretch>
        </p:blipFill>
        <p:spPr>
          <a:xfrm>
            <a:off x="7738712" y="1285144"/>
            <a:ext cx="3373285" cy="4966636"/>
          </a:xfrm>
          <a:prstGeom prst="rect">
            <a:avLst/>
          </a:prstGeom>
        </p:spPr>
      </p:pic>
    </p:spTree>
    <p:extLst>
      <p:ext uri="{BB962C8B-B14F-4D97-AF65-F5344CB8AC3E}">
        <p14:creationId xmlns:p14="http://schemas.microsoft.com/office/powerpoint/2010/main" val="9065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4045B0-C940-93C6-79DB-351A147113E4}"/>
              </a:ext>
            </a:extLst>
          </p:cNvPr>
          <p:cNvSpPr>
            <a:spLocks noGrp="1"/>
          </p:cNvSpPr>
          <p:nvPr>
            <p:ph type="ctrTitle"/>
          </p:nvPr>
        </p:nvSpPr>
        <p:spPr>
          <a:xfrm>
            <a:off x="744071" y="606220"/>
            <a:ext cx="9547411" cy="451044"/>
          </a:xfrm>
        </p:spPr>
        <p:txBody>
          <a:bodyPr/>
          <a:lstStyle/>
          <a:p>
            <a:r>
              <a:rPr lang="en-US" sz="2400" b="1" dirty="0"/>
              <a:t>CQRS Pattern with MediatR in .NET 6 Clean Architecture </a:t>
            </a:r>
          </a:p>
        </p:txBody>
      </p:sp>
      <p:sp>
        <p:nvSpPr>
          <p:cNvPr id="5" name="TextBox 4">
            <a:extLst>
              <a:ext uri="{FF2B5EF4-FFF2-40B4-BE49-F238E27FC236}">
                <a16:creationId xmlns:a16="http://schemas.microsoft.com/office/drawing/2014/main" id="{68ED6C88-4D30-47B1-98F2-10B61639E784}"/>
              </a:ext>
            </a:extLst>
          </p:cNvPr>
          <p:cNvSpPr txBox="1"/>
          <p:nvPr/>
        </p:nvSpPr>
        <p:spPr>
          <a:xfrm>
            <a:off x="833717" y="1431318"/>
            <a:ext cx="6096000" cy="584775"/>
          </a:xfrm>
          <a:prstGeom prst="rect">
            <a:avLst/>
          </a:prstGeom>
          <a:noFill/>
        </p:spPr>
        <p:txBody>
          <a:bodyPr wrap="square" rtlCol="0">
            <a:spAutoFit/>
          </a:bodyPr>
          <a:lstStyle/>
          <a:p>
            <a:r>
              <a:rPr lang="en-US" sz="1600" dirty="0">
                <a:solidFill>
                  <a:schemeClr val="bg2"/>
                </a:solidFill>
                <a:latin typeface="Lato" panose="020F0502020204030203" pitchFamily="34" charset="0"/>
                <a:ea typeface="Lato" panose="020F0502020204030203" pitchFamily="34" charset="0"/>
                <a:cs typeface="Lato" panose="020F0502020204030203" pitchFamily="34" charset="0"/>
              </a:rPr>
              <a:t>1-Implementing MediatR with (CQRS Pattern) for CRUD Operations in application project</a:t>
            </a:r>
          </a:p>
        </p:txBody>
      </p:sp>
      <p:sp>
        <p:nvSpPr>
          <p:cNvPr id="16" name="TextBox 15">
            <a:extLst>
              <a:ext uri="{FF2B5EF4-FFF2-40B4-BE49-F238E27FC236}">
                <a16:creationId xmlns:a16="http://schemas.microsoft.com/office/drawing/2014/main" id="{34FEC4EB-6265-3C9A-194F-C9E41AAAC52C}"/>
              </a:ext>
            </a:extLst>
          </p:cNvPr>
          <p:cNvSpPr txBox="1"/>
          <p:nvPr/>
        </p:nvSpPr>
        <p:spPr>
          <a:xfrm>
            <a:off x="833717" y="2978195"/>
            <a:ext cx="6096000" cy="1077218"/>
          </a:xfrm>
          <a:prstGeom prst="rect">
            <a:avLst/>
          </a:prstGeom>
          <a:noFill/>
        </p:spPr>
        <p:txBody>
          <a:bodyPr wrap="square" rtlCol="0">
            <a:spAutoFit/>
          </a:bodyPr>
          <a:lstStyle/>
          <a:p>
            <a:r>
              <a:rPr lang="en-US" sz="1600" b="0" i="0" dirty="0">
                <a:solidFill>
                  <a:schemeClr val="bg2"/>
                </a:solidFill>
                <a:effectLst/>
                <a:latin typeface="Lato" panose="020F0502020204030203" pitchFamily="34" charset="0"/>
              </a:rPr>
              <a:t>In the Application Layer, Create a New Folder called Features. This will have all the logic related to each Feature / Entity. Under this folder, add a new one and name it Products. Then add a Commands and Queries folder to it.</a:t>
            </a:r>
            <a:endParaRPr lang="en-US" sz="1600" dirty="0">
              <a:solidFill>
                <a:schemeClr val="bg2"/>
              </a:solidFill>
            </a:endParaRPr>
          </a:p>
        </p:txBody>
      </p:sp>
      <p:sp>
        <p:nvSpPr>
          <p:cNvPr id="17" name="TextBox 16">
            <a:extLst>
              <a:ext uri="{FF2B5EF4-FFF2-40B4-BE49-F238E27FC236}">
                <a16:creationId xmlns:a16="http://schemas.microsoft.com/office/drawing/2014/main" id="{21C37205-2E9B-A3D7-453C-BA1143389C47}"/>
              </a:ext>
            </a:extLst>
          </p:cNvPr>
          <p:cNvSpPr txBox="1"/>
          <p:nvPr/>
        </p:nvSpPr>
        <p:spPr>
          <a:xfrm>
            <a:off x="744071" y="2357920"/>
            <a:ext cx="4374684" cy="369332"/>
          </a:xfrm>
          <a:prstGeom prst="rect">
            <a:avLst/>
          </a:prstGeom>
          <a:noFill/>
        </p:spPr>
        <p:txBody>
          <a:bodyPr wrap="square" rtlCol="0">
            <a:spAutoFit/>
          </a:bodyPr>
          <a:lstStyle/>
          <a:p>
            <a:r>
              <a:rPr lang="en-US" b="1" dirty="0">
                <a:solidFill>
                  <a:schemeClr val="bg2"/>
                </a:solidFill>
              </a:rPr>
              <a:t>- Install-Package MediatR</a:t>
            </a:r>
          </a:p>
        </p:txBody>
      </p:sp>
      <p:sp>
        <p:nvSpPr>
          <p:cNvPr id="18" name="TextBox 17">
            <a:extLst>
              <a:ext uri="{FF2B5EF4-FFF2-40B4-BE49-F238E27FC236}">
                <a16:creationId xmlns:a16="http://schemas.microsoft.com/office/drawing/2014/main" id="{C11EB94A-7599-12BE-A015-138DF82E7D88}"/>
              </a:ext>
            </a:extLst>
          </p:cNvPr>
          <p:cNvSpPr txBox="1"/>
          <p:nvPr/>
        </p:nvSpPr>
        <p:spPr>
          <a:xfrm>
            <a:off x="833717" y="4432740"/>
            <a:ext cx="6096000" cy="584775"/>
          </a:xfrm>
          <a:prstGeom prst="rect">
            <a:avLst/>
          </a:prstGeom>
          <a:noFill/>
        </p:spPr>
        <p:txBody>
          <a:bodyPr wrap="square" rtlCol="0">
            <a:spAutoFit/>
          </a:bodyPr>
          <a:lstStyle/>
          <a:p>
            <a:r>
              <a:rPr lang="en-US" sz="1600" dirty="0">
                <a:solidFill>
                  <a:schemeClr val="bg2"/>
                </a:solidFill>
                <a:latin typeface="Lato" panose="020F0502020204030203" pitchFamily="34" charset="0"/>
                <a:ea typeface="Lato" panose="020F0502020204030203" pitchFamily="34" charset="0"/>
                <a:cs typeface="Lato" panose="020F0502020204030203" pitchFamily="34" charset="0"/>
              </a:rPr>
              <a:t>Adding BaseApiController in WebApi, then add Product Controller in WebApi project</a:t>
            </a:r>
          </a:p>
        </p:txBody>
      </p:sp>
      <p:pic>
        <p:nvPicPr>
          <p:cNvPr id="9" name="Picture 8">
            <a:extLst>
              <a:ext uri="{FF2B5EF4-FFF2-40B4-BE49-F238E27FC236}">
                <a16:creationId xmlns:a16="http://schemas.microsoft.com/office/drawing/2014/main" id="{F3934AA7-7FA1-4AF5-11DF-34C8209BB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0377" y="1199827"/>
            <a:ext cx="3983348" cy="4927194"/>
          </a:xfrm>
          <a:prstGeom prst="rect">
            <a:avLst/>
          </a:prstGeom>
        </p:spPr>
      </p:pic>
    </p:spTree>
    <p:extLst>
      <p:ext uri="{BB962C8B-B14F-4D97-AF65-F5344CB8AC3E}">
        <p14:creationId xmlns:p14="http://schemas.microsoft.com/office/powerpoint/2010/main" val="2941187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4045B0-C940-93C6-79DB-351A147113E4}"/>
              </a:ext>
            </a:extLst>
          </p:cNvPr>
          <p:cNvSpPr>
            <a:spLocks noGrp="1"/>
          </p:cNvSpPr>
          <p:nvPr>
            <p:ph type="ctrTitle"/>
          </p:nvPr>
        </p:nvSpPr>
        <p:spPr>
          <a:xfrm>
            <a:off x="744071" y="715798"/>
            <a:ext cx="9547411" cy="451044"/>
          </a:xfrm>
        </p:spPr>
        <p:txBody>
          <a:bodyPr/>
          <a:lstStyle/>
          <a:p>
            <a:r>
              <a:rPr lang="en-US" sz="2800" b="1" dirty="0"/>
              <a:t>Entity Framework in .NET 6 Clean Architecture </a:t>
            </a:r>
          </a:p>
        </p:txBody>
      </p:sp>
      <p:sp>
        <p:nvSpPr>
          <p:cNvPr id="5" name="TextBox 4">
            <a:extLst>
              <a:ext uri="{FF2B5EF4-FFF2-40B4-BE49-F238E27FC236}">
                <a16:creationId xmlns:a16="http://schemas.microsoft.com/office/drawing/2014/main" id="{AAC62DE3-37FA-81ED-2B19-6155C5C4FB6A}"/>
              </a:ext>
            </a:extLst>
          </p:cNvPr>
          <p:cNvSpPr txBox="1"/>
          <p:nvPr/>
        </p:nvSpPr>
        <p:spPr>
          <a:xfrm>
            <a:off x="744071" y="1354707"/>
            <a:ext cx="5531602" cy="4539704"/>
          </a:xfrm>
          <a:prstGeom prst="rect">
            <a:avLst/>
          </a:prstGeom>
          <a:noFill/>
        </p:spPr>
        <p:txBody>
          <a:bodyPr wrap="square" rtlCol="0">
            <a:spAutoFit/>
          </a:bodyPr>
          <a:lstStyle/>
          <a:p>
            <a:r>
              <a:rPr lang="fr-FR" sz="1700" b="1" dirty="0">
                <a:solidFill>
                  <a:schemeClr val="bg2"/>
                </a:solidFill>
                <a:latin typeface="Lato" panose="020F0502020204030203" pitchFamily="34" charset="0"/>
                <a:ea typeface="Lato" panose="020F0502020204030203" pitchFamily="34" charset="0"/>
                <a:cs typeface="Lato" panose="020F0502020204030203" pitchFamily="34" charset="0"/>
              </a:rPr>
              <a:t>STEPS:-</a:t>
            </a:r>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Add</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model classes in Domain</a:t>
            </a: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1-Common &gt; BaseEntity.cs</a:t>
            </a: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2-Entites &gt;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Product.cs</a:t>
            </a:r>
            <a:endParaRPr lang="en-US" sz="1700" dirty="0">
              <a:solidFill>
                <a:schemeClr val="bg2"/>
              </a:solidFill>
              <a:latin typeface="Lato" panose="020F0502020204030203" pitchFamily="34" charset="0"/>
              <a:ea typeface="Lato" panose="020F0502020204030203" pitchFamily="34" charset="0"/>
              <a:cs typeface="Lato" panose="020F0502020204030203" pitchFamily="34" charset="0"/>
            </a:endParaRPr>
          </a:p>
          <a:p>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Install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these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package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inthe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Persistance</a:t>
            </a: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1-Microsoft.EntityFrameworkCore</a:t>
            </a: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2-Microsoft.EntityFrameworkCore.SqlServer</a:t>
            </a:r>
          </a:p>
          <a:p>
            <a:endParaRPr lang="en-US"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Install these package into </a:t>
            </a:r>
            <a:r>
              <a:rPr lang="en-US" sz="1700" dirty="0" err="1">
                <a:solidFill>
                  <a:schemeClr val="bg2"/>
                </a:solidFill>
                <a:latin typeface="Lato" panose="020F0502020204030203" pitchFamily="34" charset="0"/>
                <a:ea typeface="Lato" panose="020F0502020204030203" pitchFamily="34" charset="0"/>
                <a:cs typeface="Lato" panose="020F0502020204030203" pitchFamily="34" charset="0"/>
              </a:rPr>
              <a:t>WebApi</a:t>
            </a:r>
            <a:endParaRPr lang="en-US"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1-Microsoft.EntityFrameworkCore.Tools</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2-Microsoft.EntityFrameworkCore.Design</a:t>
            </a:r>
          </a:p>
          <a:p>
            <a:endParaRPr lang="en-US"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1-Add Context folder in Persistence</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2-Add </a:t>
            </a:r>
            <a:r>
              <a:rPr lang="en-US" sz="1700" dirty="0" err="1">
                <a:solidFill>
                  <a:schemeClr val="bg2"/>
                </a:solidFill>
                <a:latin typeface="Lato" panose="020F0502020204030203" pitchFamily="34" charset="0"/>
                <a:ea typeface="Lato" panose="020F0502020204030203" pitchFamily="34" charset="0"/>
                <a:cs typeface="Lato" panose="020F0502020204030203" pitchFamily="34" charset="0"/>
              </a:rPr>
              <a:t>ApplicationDbContext</a:t>
            </a:r>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 class in the Context</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3-Add Connection string</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4-Run Migrations</a:t>
            </a:r>
          </a:p>
        </p:txBody>
      </p:sp>
      <p:pic>
        <p:nvPicPr>
          <p:cNvPr id="9" name="Picture 8">
            <a:extLst>
              <a:ext uri="{FF2B5EF4-FFF2-40B4-BE49-F238E27FC236}">
                <a16:creationId xmlns:a16="http://schemas.microsoft.com/office/drawing/2014/main" id="{DC69AF7A-D5F6-AF94-6226-64A1B3D13F3D}"/>
              </a:ext>
            </a:extLst>
          </p:cNvPr>
          <p:cNvPicPr>
            <a:picLocks noChangeAspect="1"/>
          </p:cNvPicPr>
          <p:nvPr/>
        </p:nvPicPr>
        <p:blipFill>
          <a:blip r:embed="rId2"/>
          <a:stretch>
            <a:fillRect/>
          </a:stretch>
        </p:blipFill>
        <p:spPr>
          <a:xfrm>
            <a:off x="7652083" y="1280161"/>
            <a:ext cx="3590223" cy="4971620"/>
          </a:xfrm>
          <a:prstGeom prst="rect">
            <a:avLst/>
          </a:prstGeom>
        </p:spPr>
      </p:pic>
    </p:spTree>
    <p:extLst>
      <p:ext uri="{BB962C8B-B14F-4D97-AF65-F5344CB8AC3E}">
        <p14:creationId xmlns:p14="http://schemas.microsoft.com/office/powerpoint/2010/main" val="80550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4045B0-C940-93C6-79DB-351A147113E4}"/>
              </a:ext>
            </a:extLst>
          </p:cNvPr>
          <p:cNvSpPr>
            <a:spLocks noGrp="1"/>
          </p:cNvSpPr>
          <p:nvPr>
            <p:ph type="ctrTitle"/>
          </p:nvPr>
        </p:nvSpPr>
        <p:spPr>
          <a:xfrm>
            <a:off x="744071" y="715797"/>
            <a:ext cx="9547411" cy="949373"/>
          </a:xfrm>
        </p:spPr>
        <p:txBody>
          <a:bodyPr/>
          <a:lstStyle/>
          <a:p>
            <a:r>
              <a:rPr lang="en-US" sz="2800" b="1" dirty="0"/>
              <a:t>CRUD Operations with CQRS and Entity Framework in .NET Clean Architecture </a:t>
            </a:r>
          </a:p>
        </p:txBody>
      </p:sp>
      <p:sp>
        <p:nvSpPr>
          <p:cNvPr id="5" name="TextBox 4">
            <a:extLst>
              <a:ext uri="{FF2B5EF4-FFF2-40B4-BE49-F238E27FC236}">
                <a16:creationId xmlns:a16="http://schemas.microsoft.com/office/drawing/2014/main" id="{AAC62DE3-37FA-81ED-2B19-6155C5C4FB6A}"/>
              </a:ext>
            </a:extLst>
          </p:cNvPr>
          <p:cNvSpPr txBox="1"/>
          <p:nvPr/>
        </p:nvSpPr>
        <p:spPr>
          <a:xfrm>
            <a:off x="744071" y="2192105"/>
            <a:ext cx="5531602" cy="1400383"/>
          </a:xfrm>
          <a:prstGeom prst="rect">
            <a:avLst/>
          </a:prstGeom>
          <a:noFill/>
        </p:spPr>
        <p:txBody>
          <a:bodyPr wrap="square" rtlCol="0">
            <a:spAutoFit/>
          </a:bodyPr>
          <a:lstStyle/>
          <a:p>
            <a:r>
              <a:rPr lang="fr-FR" sz="1700" b="1" dirty="0">
                <a:solidFill>
                  <a:schemeClr val="bg2"/>
                </a:solidFill>
                <a:latin typeface="Lato" panose="020F0502020204030203" pitchFamily="34" charset="0"/>
                <a:ea typeface="Lato" panose="020F0502020204030203" pitchFamily="34" charset="0"/>
                <a:cs typeface="Lato" panose="020F0502020204030203" pitchFamily="34" charset="0"/>
              </a:rPr>
              <a:t>STEPS:-</a:t>
            </a:r>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Create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an Interface of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ApplicationDbContext</a:t>
            </a:r>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Create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 folder in Application layer as Interfaces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here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we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put all the interfaces and use in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whole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project</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a:t>
            </a:r>
          </a:p>
          <a:p>
            <a:pPr marL="285750" indent="-285750">
              <a:buFontTx/>
              <a:buChar char="-"/>
            </a:pP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Register</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Interface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with</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ApplicationDbContext</a:t>
            </a:r>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pic>
        <p:nvPicPr>
          <p:cNvPr id="3" name="Picture 2">
            <a:extLst>
              <a:ext uri="{FF2B5EF4-FFF2-40B4-BE49-F238E27FC236}">
                <a16:creationId xmlns:a16="http://schemas.microsoft.com/office/drawing/2014/main" id="{26D9E3AC-C35C-EBF0-20C7-EAD5FC9B88C7}"/>
              </a:ext>
            </a:extLst>
          </p:cNvPr>
          <p:cNvPicPr>
            <a:picLocks noChangeAspect="1"/>
          </p:cNvPicPr>
          <p:nvPr/>
        </p:nvPicPr>
        <p:blipFill>
          <a:blip r:embed="rId2"/>
          <a:stretch>
            <a:fillRect/>
          </a:stretch>
        </p:blipFill>
        <p:spPr>
          <a:xfrm>
            <a:off x="8085762" y="1284270"/>
            <a:ext cx="3244037" cy="5023164"/>
          </a:xfrm>
          <a:prstGeom prst="rect">
            <a:avLst/>
          </a:prstGeom>
        </p:spPr>
      </p:pic>
    </p:spTree>
    <p:extLst>
      <p:ext uri="{BB962C8B-B14F-4D97-AF65-F5344CB8AC3E}">
        <p14:creationId xmlns:p14="http://schemas.microsoft.com/office/powerpoint/2010/main" val="191310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4045B0-C940-93C6-79DB-351A147113E4}"/>
              </a:ext>
            </a:extLst>
          </p:cNvPr>
          <p:cNvSpPr>
            <a:spLocks noGrp="1"/>
          </p:cNvSpPr>
          <p:nvPr>
            <p:ph type="ctrTitle"/>
          </p:nvPr>
        </p:nvSpPr>
        <p:spPr>
          <a:xfrm>
            <a:off x="744071" y="715798"/>
            <a:ext cx="9547411" cy="496986"/>
          </a:xfrm>
        </p:spPr>
        <p:txBody>
          <a:bodyPr/>
          <a:lstStyle/>
          <a:p>
            <a:r>
              <a:rPr lang="en-US" sz="2800" b="1" dirty="0" err="1"/>
              <a:t>Automapper</a:t>
            </a:r>
            <a:r>
              <a:rPr lang="en-US" sz="2800" b="1" dirty="0"/>
              <a:t> in .NET Core Clean Architecture </a:t>
            </a:r>
          </a:p>
        </p:txBody>
      </p:sp>
      <p:sp>
        <p:nvSpPr>
          <p:cNvPr id="5" name="TextBox 4">
            <a:extLst>
              <a:ext uri="{FF2B5EF4-FFF2-40B4-BE49-F238E27FC236}">
                <a16:creationId xmlns:a16="http://schemas.microsoft.com/office/drawing/2014/main" id="{AAC62DE3-37FA-81ED-2B19-6155C5C4FB6A}"/>
              </a:ext>
            </a:extLst>
          </p:cNvPr>
          <p:cNvSpPr txBox="1"/>
          <p:nvPr/>
        </p:nvSpPr>
        <p:spPr>
          <a:xfrm>
            <a:off x="744071" y="1325832"/>
            <a:ext cx="6359373" cy="3046988"/>
          </a:xfrm>
          <a:prstGeom prst="rect">
            <a:avLst/>
          </a:prstGeom>
          <a:noFill/>
        </p:spPr>
        <p:txBody>
          <a:bodyPr wrap="square" rtlCol="0">
            <a:spAutoFit/>
          </a:bodyPr>
          <a:lstStyle/>
          <a:p>
            <a:r>
              <a:rPr lang="fr-FR" sz="1200" b="1" dirty="0">
                <a:solidFill>
                  <a:schemeClr val="bg2"/>
                </a:solidFill>
                <a:latin typeface="Lato" panose="020F0502020204030203" pitchFamily="34" charset="0"/>
                <a:ea typeface="Lato" panose="020F0502020204030203" pitchFamily="34" charset="0"/>
                <a:cs typeface="Lato" panose="020F0502020204030203" pitchFamily="34" charset="0"/>
              </a:rPr>
              <a:t>STEPS:-</a:t>
            </a:r>
          </a:p>
          <a:p>
            <a:pPr marL="285750" indent="-285750">
              <a:buFontTx/>
              <a:buChar char="-"/>
            </a:pPr>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What is </a:t>
            </a:r>
            <a:r>
              <a:rPr lang="en-US" sz="1400" b="1"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a:t>
            </a:r>
          </a:p>
          <a:p>
            <a:r>
              <a:rPr lang="en-US" sz="1200" dirty="0">
                <a:solidFill>
                  <a:schemeClr val="bg2"/>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is the most common library used to map one object to another, you can 	transmit the data in your input object to an output object, It certainly makes a developer’s life easy.</a:t>
            </a:r>
          </a:p>
          <a:p>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The biggest benefit of using  </a:t>
            </a:r>
            <a:r>
              <a:rPr lang="en-US" sz="1400"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in your project is a cleaner code, requiring fewer lines to transmit data between different objects. This cleaner code will also reflect in a shorter development time, requiring less time and code to map objects.</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a:t>
            </a:r>
          </a:p>
          <a:p>
            <a:r>
              <a:rPr lang="en-US" sz="1600" b="1" dirty="0">
                <a:solidFill>
                  <a:schemeClr val="bg2"/>
                </a:solidFill>
                <a:latin typeface="Lato" panose="020F0502020204030203" pitchFamily="34" charset="0"/>
                <a:ea typeface="Lato" panose="020F0502020204030203" pitchFamily="34" charset="0"/>
                <a:cs typeface="Lato" panose="020F0502020204030203" pitchFamily="34" charset="0"/>
              </a:rPr>
              <a:t>Installing the </a:t>
            </a:r>
            <a:r>
              <a:rPr lang="en-US" sz="1600" b="1"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r>
              <a:rPr lang="en-US" sz="1600" b="1" dirty="0">
                <a:solidFill>
                  <a:schemeClr val="bg2"/>
                </a:solidFill>
                <a:latin typeface="Lato" panose="020F0502020204030203" pitchFamily="34" charset="0"/>
                <a:ea typeface="Lato" panose="020F0502020204030203" pitchFamily="34" charset="0"/>
                <a:cs typeface="Lato" panose="020F0502020204030203" pitchFamily="34" charset="0"/>
              </a:rPr>
              <a:t> Package</a:t>
            </a:r>
          </a:p>
          <a:p>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 </a:t>
            </a:r>
            <a:r>
              <a:rPr lang="en-US" sz="1400" dirty="0" err="1">
                <a:solidFill>
                  <a:schemeClr val="bg2"/>
                </a:solidFill>
                <a:latin typeface="Lato" panose="020F0502020204030203" pitchFamily="34" charset="0"/>
                <a:ea typeface="Lato" panose="020F0502020204030203" pitchFamily="34" charset="0"/>
                <a:cs typeface="Lato" panose="020F0502020204030203" pitchFamily="34" charset="0"/>
              </a:rPr>
              <a:t>AutoMapper.Extensions.Microsoft.DependencyInjection</a:t>
            </a:r>
            <a:endParaRPr lang="en-US" sz="14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 </a:t>
            </a:r>
            <a:r>
              <a:rPr lang="en-US" sz="1400"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endParaRPr lang="en-US" sz="14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pic>
        <p:nvPicPr>
          <p:cNvPr id="6" name="Picture 5">
            <a:extLst>
              <a:ext uri="{FF2B5EF4-FFF2-40B4-BE49-F238E27FC236}">
                <a16:creationId xmlns:a16="http://schemas.microsoft.com/office/drawing/2014/main" id="{7C88032A-86F2-5985-C0A4-6E39C9F51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4198" y="1212784"/>
            <a:ext cx="3435527" cy="4934204"/>
          </a:xfrm>
          <a:prstGeom prst="rect">
            <a:avLst/>
          </a:prstGeom>
        </p:spPr>
      </p:pic>
      <p:sp>
        <p:nvSpPr>
          <p:cNvPr id="7" name="TextBox 6">
            <a:extLst>
              <a:ext uri="{FF2B5EF4-FFF2-40B4-BE49-F238E27FC236}">
                <a16:creationId xmlns:a16="http://schemas.microsoft.com/office/drawing/2014/main" id="{1F77591A-DB2F-9F91-4945-B2EC29845B38}"/>
              </a:ext>
            </a:extLst>
          </p:cNvPr>
          <p:cNvSpPr txBox="1"/>
          <p:nvPr/>
        </p:nvSpPr>
        <p:spPr>
          <a:xfrm>
            <a:off x="744070" y="4524864"/>
            <a:ext cx="6359373" cy="954107"/>
          </a:xfrm>
          <a:prstGeom prst="rect">
            <a:avLst/>
          </a:prstGeom>
          <a:noFill/>
        </p:spPr>
        <p:txBody>
          <a:bodyPr wrap="square" rtlCol="0">
            <a:spAutoFit/>
          </a:bodyPr>
          <a:lstStyle/>
          <a:p>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 Configuring the Service</a:t>
            </a:r>
          </a:p>
          <a:p>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 Creating a Mapping Profile</a:t>
            </a:r>
          </a:p>
          <a:p>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 Mapping Properties with Different Names</a:t>
            </a:r>
          </a:p>
          <a:p>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 Reverse Mapping using </a:t>
            </a:r>
            <a:r>
              <a:rPr lang="en-US" sz="1400" b="1"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endParaRPr lang="en-US" sz="1400" b="1"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18668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4045B0-C940-93C6-79DB-351A147113E4}"/>
              </a:ext>
            </a:extLst>
          </p:cNvPr>
          <p:cNvSpPr>
            <a:spLocks noGrp="1"/>
          </p:cNvSpPr>
          <p:nvPr>
            <p:ph type="ctrTitle"/>
          </p:nvPr>
        </p:nvSpPr>
        <p:spPr>
          <a:xfrm>
            <a:off x="744071" y="715798"/>
            <a:ext cx="9554961" cy="954108"/>
          </a:xfrm>
        </p:spPr>
        <p:txBody>
          <a:bodyPr/>
          <a:lstStyle/>
          <a:p>
            <a:r>
              <a:rPr lang="en-US" sz="2800" b="1" dirty="0"/>
              <a:t>FluentValidation with Pipeline Behaviors in .NET Core Clean Architecture </a:t>
            </a:r>
          </a:p>
        </p:txBody>
      </p:sp>
      <p:sp>
        <p:nvSpPr>
          <p:cNvPr id="7" name="TextBox 6">
            <a:extLst>
              <a:ext uri="{FF2B5EF4-FFF2-40B4-BE49-F238E27FC236}">
                <a16:creationId xmlns:a16="http://schemas.microsoft.com/office/drawing/2014/main" id="{1F77591A-DB2F-9F91-4945-B2EC29845B38}"/>
              </a:ext>
            </a:extLst>
          </p:cNvPr>
          <p:cNvSpPr txBox="1"/>
          <p:nvPr/>
        </p:nvSpPr>
        <p:spPr>
          <a:xfrm>
            <a:off x="744071" y="1879116"/>
            <a:ext cx="6359373" cy="1569660"/>
          </a:xfrm>
          <a:prstGeom prst="rect">
            <a:avLst/>
          </a:prstGeom>
          <a:noFill/>
        </p:spPr>
        <p:txBody>
          <a:bodyPr wrap="square" rtlCol="0">
            <a:spAutoFit/>
          </a:bodyPr>
          <a:lstStyle/>
          <a:p>
            <a:r>
              <a:rPr lang="en-US" sz="1600" b="1" dirty="0">
                <a:solidFill>
                  <a:schemeClr val="bg1"/>
                </a:solidFill>
              </a:rPr>
              <a:t>FluentValidation</a:t>
            </a:r>
            <a:r>
              <a:rPr lang="en-US" sz="1600" dirty="0">
                <a:solidFill>
                  <a:schemeClr val="bg1"/>
                </a:solidFill>
              </a:rPr>
              <a:t> is a popular .NET library for implementing validation rules in your application. It provides a fluent API for defining validation rules for your models.</a:t>
            </a:r>
          </a:p>
          <a:p>
            <a:endParaRPr lang="en-US" sz="1600" dirty="0">
              <a:solidFill>
                <a:schemeClr val="bg1"/>
              </a:solidFill>
            </a:endParaRPr>
          </a:p>
          <a:p>
            <a:r>
              <a:rPr lang="en-US" sz="1600" b="1" dirty="0">
                <a:solidFill>
                  <a:schemeClr val="bg1"/>
                </a:solidFill>
              </a:rPr>
              <a:t>Install-Package</a:t>
            </a:r>
            <a:r>
              <a:rPr lang="en-US" sz="1600" dirty="0">
                <a:solidFill>
                  <a:schemeClr val="bg1"/>
                </a:solidFill>
              </a:rPr>
              <a:t> </a:t>
            </a:r>
            <a:r>
              <a:rPr lang="en-US" sz="1600" dirty="0" err="1">
                <a:solidFill>
                  <a:schemeClr val="bg1"/>
                </a:solidFill>
              </a:rPr>
              <a:t>FluentValidation.AspNetCore</a:t>
            </a:r>
            <a:endParaRPr lang="en-US" sz="1600" dirty="0">
              <a:solidFill>
                <a:schemeClr val="bg1"/>
              </a:solidFill>
            </a:endParaRPr>
          </a:p>
          <a:p>
            <a:r>
              <a:rPr lang="en-US" sz="1600" b="1" dirty="0">
                <a:solidFill>
                  <a:schemeClr val="bg1"/>
                </a:solidFill>
              </a:rPr>
              <a:t>Install-Package</a:t>
            </a:r>
            <a:r>
              <a:rPr lang="en-US" sz="1600" dirty="0">
                <a:solidFill>
                  <a:schemeClr val="bg1"/>
                </a:solidFill>
              </a:rPr>
              <a:t> </a:t>
            </a:r>
            <a:r>
              <a:rPr lang="en-US" sz="1600" dirty="0" err="1">
                <a:solidFill>
                  <a:schemeClr val="bg1"/>
                </a:solidFill>
              </a:rPr>
              <a:t>FluentValidation.DependencyInjection</a:t>
            </a:r>
            <a:endParaRPr lang="en-US" sz="1600" dirty="0">
              <a:solidFill>
                <a:schemeClr val="bg1"/>
              </a:solidFill>
            </a:endParaRPr>
          </a:p>
        </p:txBody>
      </p:sp>
      <p:pic>
        <p:nvPicPr>
          <p:cNvPr id="8" name="Picture 7">
            <a:extLst>
              <a:ext uri="{FF2B5EF4-FFF2-40B4-BE49-F238E27FC236}">
                <a16:creationId xmlns:a16="http://schemas.microsoft.com/office/drawing/2014/main" id="{B643EA6D-4B4D-8F4A-AF04-E12FB151ED2B}"/>
              </a:ext>
            </a:extLst>
          </p:cNvPr>
          <p:cNvPicPr>
            <a:picLocks noChangeAspect="1"/>
          </p:cNvPicPr>
          <p:nvPr/>
        </p:nvPicPr>
        <p:blipFill>
          <a:blip r:embed="rId2"/>
          <a:stretch>
            <a:fillRect/>
          </a:stretch>
        </p:blipFill>
        <p:spPr>
          <a:xfrm>
            <a:off x="7863840" y="1358910"/>
            <a:ext cx="3282216" cy="4783292"/>
          </a:xfrm>
          <a:prstGeom prst="rect">
            <a:avLst/>
          </a:prstGeom>
        </p:spPr>
      </p:pic>
      <p:sp>
        <p:nvSpPr>
          <p:cNvPr id="9" name="TextBox 8">
            <a:extLst>
              <a:ext uri="{FF2B5EF4-FFF2-40B4-BE49-F238E27FC236}">
                <a16:creationId xmlns:a16="http://schemas.microsoft.com/office/drawing/2014/main" id="{4CEDAA70-1CF5-7892-405B-9D24EFE25BE8}"/>
              </a:ext>
            </a:extLst>
          </p:cNvPr>
          <p:cNvSpPr txBox="1"/>
          <p:nvPr/>
        </p:nvSpPr>
        <p:spPr>
          <a:xfrm>
            <a:off x="811447" y="3750556"/>
            <a:ext cx="5868486" cy="1569660"/>
          </a:xfrm>
          <a:prstGeom prst="rect">
            <a:avLst/>
          </a:prstGeom>
          <a:noFill/>
        </p:spPr>
        <p:txBody>
          <a:bodyPr wrap="square" rtlCol="0">
            <a:spAutoFit/>
          </a:bodyPr>
          <a:lstStyle/>
          <a:p>
            <a:r>
              <a:rPr lang="en-US" sz="1600" b="1" dirty="0" err="1">
                <a:solidFill>
                  <a:schemeClr val="bg1"/>
                </a:solidFill>
              </a:rPr>
              <a:t>PipelineBehavior</a:t>
            </a:r>
            <a:r>
              <a:rPr lang="en-US" sz="1600" dirty="0">
                <a:solidFill>
                  <a:schemeClr val="bg1"/>
                </a:solidFill>
              </a:rPr>
              <a:t> is a feature in .NET Core that allows you to intercept and manipulate requests and responses in a pipeline. You can use FluentValidation in combination with </a:t>
            </a:r>
            <a:r>
              <a:rPr lang="en-US" sz="1600" dirty="0" err="1">
                <a:solidFill>
                  <a:schemeClr val="bg1"/>
                </a:solidFill>
              </a:rPr>
              <a:t>PipelineBehavior</a:t>
            </a:r>
            <a:r>
              <a:rPr lang="en-US" sz="1600" dirty="0">
                <a:solidFill>
                  <a:schemeClr val="bg1"/>
                </a:solidFill>
              </a:rPr>
              <a:t> to perform validation on incoming requests and handle validation errors in a centralized way.</a:t>
            </a:r>
            <a:endParaRPr lang="en-US" sz="16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8914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9102</TotalTime>
  <Words>1473</Words>
  <Application>Microsoft Office PowerPoint</Application>
  <PresentationFormat>Widescreen</PresentationFormat>
  <Paragraphs>149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-apple-system</vt:lpstr>
      <vt:lpstr>Arial</vt:lpstr>
      <vt:lpstr>Century Gothic</vt:lpstr>
      <vt:lpstr>Lato</vt:lpstr>
      <vt:lpstr>open sans</vt:lpstr>
      <vt:lpstr>Wingdings</vt:lpstr>
      <vt:lpstr>Wingdings 3</vt:lpstr>
      <vt:lpstr>Ion Boardroom</vt:lpstr>
      <vt:lpstr>.NET 6 Clean Architecture</vt:lpstr>
      <vt:lpstr>.NET 6 Clean Architecture</vt:lpstr>
      <vt:lpstr>.NET 6 Clean Architecture</vt:lpstr>
      <vt:lpstr>Service Extensions Method in .NET 6 Clean Architecture </vt:lpstr>
      <vt:lpstr>CQRS Pattern with MediatR in .NET 6 Clean Architecture </vt:lpstr>
      <vt:lpstr>Entity Framework in .NET 6 Clean Architecture </vt:lpstr>
      <vt:lpstr>CRUD Operations with CQRS and Entity Framework in .NET Clean Architecture </vt:lpstr>
      <vt:lpstr>Automapper in .NET Core Clean Architecture </vt:lpstr>
      <vt:lpstr>FluentValidation with Pipeline Behaviors in .NET Core Clean Architecture </vt:lpstr>
      <vt:lpstr>Generic Exception Handling in .NET Core Clean Architecture </vt:lpstr>
      <vt:lpstr>Identity in .NET Core Clean Architecture in Hindi Urdu</vt:lpstr>
      <vt:lpstr>Jwt Authentication in .NET Core Clean Architecture</vt:lpstr>
      <vt:lpstr>Authenticated UserId in .NET Core Clean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6 Clean Architecture</dc:title>
  <dc:creator>Muhammad Hanif</dc:creator>
  <cp:lastModifiedBy>Muhammad Hanif</cp:lastModifiedBy>
  <cp:revision>17</cp:revision>
  <dcterms:created xsi:type="dcterms:W3CDTF">2023-06-10T09:30:50Z</dcterms:created>
  <dcterms:modified xsi:type="dcterms:W3CDTF">2024-04-06T04:45:53Z</dcterms:modified>
</cp:coreProperties>
</file>