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3/7/2025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3/7/2025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a16="http://schemas.microsoft.com/office/drawing/2014/main" xmlns=""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a16="http://schemas.microsoft.com/office/drawing/2014/main" xmlns=""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a16="http://schemas.microsoft.com/office/drawing/2014/main" xmlns=""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xmlns=""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a16="http://schemas.microsoft.com/office/drawing/2014/main" xmlns=""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a16="http://schemas.microsoft.com/office/drawing/2014/main" xmlns=""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a16="http://schemas.microsoft.com/office/drawing/2014/main" xmlns=""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a16="http://schemas.microsoft.com/office/drawing/2014/main" xmlns=""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a16="http://schemas.microsoft.com/office/drawing/2014/main" xmlns=""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a16="http://schemas.microsoft.com/office/drawing/2014/main" xmlns=""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a16="http://schemas.microsoft.com/office/drawing/2014/main" xmlns=""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a16="http://schemas.microsoft.com/office/drawing/2014/main" xmlns=""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656025" y="1145406"/>
            <a:ext cx="11000169" cy="2277547"/>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a16="http://schemas.microsoft.com/office/drawing/2014/main" xmlns=""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a16="http://schemas.microsoft.com/office/drawing/2014/main" xmlns=""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pic>
        <p:nvPicPr>
          <p:cNvPr id="9" name="Picture 8">
            <a:extLst>
              <a:ext uri="{FF2B5EF4-FFF2-40B4-BE49-F238E27FC236}">
                <a16:creationId xmlns:a16="http://schemas.microsoft.com/office/drawing/2014/main" xmlns="" id="{A38831D7-BB3B-C1F8-17D3-97CD0AD42136}"/>
              </a:ext>
            </a:extLst>
          </p:cNvPr>
          <p:cNvPicPr>
            <a:picLocks noChangeAspect="1"/>
          </p:cNvPicPr>
          <p:nvPr/>
        </p:nvPicPr>
        <p:blipFill>
          <a:blip r:embed="rId2"/>
          <a:stretch>
            <a:fillRect/>
          </a:stretch>
        </p:blipFill>
        <p:spPr>
          <a:xfrm>
            <a:off x="7482177" y="2708336"/>
            <a:ext cx="4174017" cy="3399002"/>
          </a:xfrm>
          <a:prstGeom prst="rect">
            <a:avLst/>
          </a:prstGeom>
        </p:spPr>
      </p:pic>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11986" y="693019"/>
            <a:ext cx="9731426" cy="510137"/>
          </a:xfrm>
        </p:spPr>
        <p:txBody>
          <a:bodyPr/>
          <a:lstStyle/>
          <a:p>
            <a:r>
              <a:rPr lang="en-US" sz="2800" b="1" dirty="0"/>
              <a:t>Authenticated </a:t>
            </a:r>
            <a:r>
              <a:rPr lang="en-US" sz="2800" b="1" dirty="0" err="1"/>
              <a:t>UserId</a:t>
            </a:r>
            <a:r>
              <a:rPr lang="en-US" sz="2800" b="1" dirty="0"/>
              <a:t> in .NET Core Clean Architecture</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595915" y="1671692"/>
            <a:ext cx="10713769" cy="1138773"/>
          </a:xfrm>
          <a:prstGeom prst="rect">
            <a:avLst/>
          </a:prstGeom>
          <a:noFill/>
        </p:spPr>
        <p:txBody>
          <a:bodyPr wrap="square" rtlCol="0">
            <a:spAutoFit/>
          </a:bodyPr>
          <a:lstStyle/>
          <a:p>
            <a:r>
              <a:rPr lang="en-US" b="1" dirty="0">
                <a:solidFill>
                  <a:schemeClr val="bg1"/>
                </a:solidFill>
              </a:rPr>
              <a:t>Logging</a:t>
            </a:r>
            <a:r>
              <a:rPr lang="en-US" dirty="0">
                <a:solidFill>
                  <a:schemeClr val="bg1"/>
                </a:solidFill>
              </a:rPr>
              <a:t>: Logging activities and events related to a specific user helps in auditing and debugging. By associating actions with specific users, you can trace back any issues or security breaches to the responsible party.</a:t>
            </a:r>
          </a:p>
          <a:p>
            <a:endParaRPr lang="en-US" sz="1400" dirty="0">
              <a:solidFill>
                <a:schemeClr val="bg1"/>
              </a:solidFill>
            </a:endParaRPr>
          </a:p>
        </p:txBody>
      </p:sp>
      <p:pic>
        <p:nvPicPr>
          <p:cNvPr id="5" name="Picture 4">
            <a:extLst>
              <a:ext uri="{FF2B5EF4-FFF2-40B4-BE49-F238E27FC236}">
                <a16:creationId xmlns:a16="http://schemas.microsoft.com/office/drawing/2014/main" xmlns="" id="{415966A0-7DD5-0960-C994-7A2F3B3FD0AC}"/>
              </a:ext>
            </a:extLst>
          </p:cNvPr>
          <p:cNvPicPr>
            <a:picLocks noChangeAspect="1"/>
          </p:cNvPicPr>
          <p:nvPr/>
        </p:nvPicPr>
        <p:blipFill>
          <a:blip r:embed="rId2"/>
          <a:stretch>
            <a:fillRect/>
          </a:stretch>
        </p:blipFill>
        <p:spPr>
          <a:xfrm>
            <a:off x="1809702" y="2810465"/>
            <a:ext cx="9153473" cy="3388972"/>
          </a:xfrm>
          <a:prstGeom prst="rect">
            <a:avLst/>
          </a:prstGeom>
        </p:spPr>
      </p:pic>
    </p:spTree>
    <p:extLst>
      <p:ext uri="{BB962C8B-B14F-4D97-AF65-F5344CB8AC3E}">
        <p14:creationId xmlns:p14="http://schemas.microsoft.com/office/powerpoint/2010/main" val="7564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644435" y="762127"/>
            <a:ext cx="10876054" cy="1959428"/>
          </a:xfrm>
        </p:spPr>
        <p:txBody>
          <a:bodyPr/>
          <a:lstStyle/>
          <a:p>
            <a:r>
              <a:rPr lang="en-US" sz="4400" b="1" dirty="0" smtClean="0"/>
              <a:t>Send Email for Free using Gmail SMTP in </a:t>
            </a:r>
            <a:br>
              <a:rPr lang="en-US" sz="4400" b="1" dirty="0" smtClean="0"/>
            </a:br>
            <a:r>
              <a:rPr lang="en-US" sz="4400" b="1" dirty="0" smtClean="0">
                <a:solidFill>
                  <a:srgbClr val="00B0F0"/>
                </a:solidFill>
              </a:rPr>
              <a:t>.</a:t>
            </a:r>
            <a:r>
              <a:rPr lang="en-US" sz="4400" b="1" dirty="0" smtClean="0">
                <a:solidFill>
                  <a:srgbClr val="00B0F0"/>
                </a:solidFill>
              </a:rPr>
              <a:t>NET Clean Architecture with dynamic User Name</a:t>
            </a:r>
            <a:endParaRPr lang="en-US" sz="4400" b="1" dirty="0">
              <a:solidFill>
                <a:srgbClr val="00B0F0"/>
              </a:solidFill>
            </a:endParaRPr>
          </a:p>
        </p:txBody>
      </p:sp>
      <p:pic>
        <p:nvPicPr>
          <p:cNvPr id="6" name="Picture 5"/>
          <p:cNvPicPr>
            <a:picLocks noChangeAspect="1"/>
          </p:cNvPicPr>
          <p:nvPr/>
        </p:nvPicPr>
        <p:blipFill>
          <a:blip r:embed="rId2"/>
          <a:stretch>
            <a:fillRect/>
          </a:stretch>
        </p:blipFill>
        <p:spPr>
          <a:xfrm>
            <a:off x="1489166" y="2878309"/>
            <a:ext cx="9048205" cy="3240670"/>
          </a:xfrm>
          <a:prstGeom prst="rect">
            <a:avLst/>
          </a:prstGeom>
        </p:spPr>
      </p:pic>
    </p:spTree>
    <p:extLst>
      <p:ext uri="{BB962C8B-B14F-4D97-AF65-F5344CB8AC3E}">
        <p14:creationId xmlns:p14="http://schemas.microsoft.com/office/powerpoint/2010/main" val="1099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591123" y="670560"/>
            <a:ext cx="10955492" cy="1245326"/>
          </a:xfrm>
        </p:spPr>
        <p:txBody>
          <a:bodyPr/>
          <a:lstStyle/>
          <a:p>
            <a:r>
              <a:rPr lang="en-US" sz="4000" b="1" dirty="0" smtClean="0"/>
              <a:t>How to send Text &amp; HTML Template Email in .</a:t>
            </a:r>
            <a:r>
              <a:rPr lang="en-US" sz="4000" b="1" dirty="0" smtClean="0"/>
              <a:t>NET Clean Architecture</a:t>
            </a:r>
            <a:endParaRPr lang="en-US" sz="4000" b="1" dirty="0"/>
          </a:p>
        </p:txBody>
      </p:sp>
      <p:sp>
        <p:nvSpPr>
          <p:cNvPr id="7" name="TextBox 6">
            <a:extLst>
              <a:ext uri="{FF2B5EF4-FFF2-40B4-BE49-F238E27FC236}">
                <a16:creationId xmlns:a16="http://schemas.microsoft.com/office/drawing/2014/main" xmlns="" id="{1F77591A-DB2F-9F91-4945-B2EC29845B38}"/>
              </a:ext>
            </a:extLst>
          </p:cNvPr>
          <p:cNvSpPr txBox="1"/>
          <p:nvPr/>
        </p:nvSpPr>
        <p:spPr>
          <a:xfrm>
            <a:off x="591123" y="2046514"/>
            <a:ext cx="11043528" cy="3970318"/>
          </a:xfrm>
          <a:prstGeom prst="rect">
            <a:avLst/>
          </a:prstGeom>
          <a:noFill/>
        </p:spPr>
        <p:txBody>
          <a:bodyPr wrap="square" rtlCol="0">
            <a:spAutoFit/>
          </a:bodyPr>
          <a:lstStyle/>
          <a:p>
            <a:r>
              <a:rPr lang="en-US" sz="1400" dirty="0">
                <a:solidFill>
                  <a:schemeClr val="bg1"/>
                </a:solidFill>
              </a:rPr>
              <a:t>There are several ways to send emails in .NET applications, such as using </a:t>
            </a:r>
            <a:r>
              <a:rPr lang="en-US" sz="1400" dirty="0" err="1">
                <a:solidFill>
                  <a:schemeClr val="bg1"/>
                </a:solidFill>
              </a:rPr>
              <a:t>SendGrid</a:t>
            </a:r>
            <a:r>
              <a:rPr lang="en-US" sz="1400" dirty="0">
                <a:solidFill>
                  <a:schemeClr val="bg1"/>
                </a:solidFill>
              </a:rPr>
              <a:t>, AWS SES, or SMTP Relay. However, in this tutorial, we will use </a:t>
            </a:r>
            <a:r>
              <a:rPr lang="en-US" sz="1400" b="1" dirty="0" err="1" smtClean="0">
                <a:solidFill>
                  <a:schemeClr val="bg1"/>
                </a:solidFill>
              </a:rPr>
              <a:t>MailKit</a:t>
            </a:r>
            <a:r>
              <a:rPr lang="en-US" sz="1400" b="1" dirty="0" smtClean="0">
                <a:solidFill>
                  <a:schemeClr val="bg1"/>
                </a:solidFill>
              </a:rPr>
              <a:t>.</a:t>
            </a:r>
            <a:r>
              <a:rPr lang="en-US" sz="1400" dirty="0">
                <a:solidFill>
                  <a:schemeClr val="bg1"/>
                </a:solidFill>
              </a:rPr>
              <a:t> </a:t>
            </a:r>
            <a:r>
              <a:rPr lang="en-US" sz="1400" b="1" dirty="0" smtClean="0">
                <a:solidFill>
                  <a:schemeClr val="bg1"/>
                </a:solidFill>
              </a:rPr>
              <a:t>Install-Package </a:t>
            </a:r>
            <a:r>
              <a:rPr lang="en-US" sz="1400" b="1" dirty="0" err="1" smtClean="0">
                <a:solidFill>
                  <a:schemeClr val="bg1"/>
                </a:solidFill>
              </a:rPr>
              <a:t>MailKit</a:t>
            </a:r>
            <a:endParaRPr lang="en-US" sz="1400" b="1" dirty="0" smtClean="0">
              <a:solidFill>
                <a:schemeClr val="bg1"/>
              </a:solidFill>
            </a:endParaRPr>
          </a:p>
          <a:p>
            <a:endParaRPr lang="en-US" sz="1400" dirty="0">
              <a:solidFill>
                <a:schemeClr val="bg1"/>
              </a:solidFill>
            </a:endParaRPr>
          </a:p>
          <a:p>
            <a:r>
              <a:rPr lang="en-US" sz="1400" dirty="0" smtClean="0">
                <a:solidFill>
                  <a:schemeClr val="bg1"/>
                </a:solidFill>
              </a:rPr>
              <a:t>What’s an SMTP Server?</a:t>
            </a:r>
          </a:p>
          <a:p>
            <a:r>
              <a:rPr lang="en-US" sz="1400" dirty="0" smtClean="0">
                <a:solidFill>
                  <a:schemeClr val="bg1"/>
                </a:solidFill>
              </a:rPr>
              <a:t>SMTP stand for (Simple </a:t>
            </a:r>
            <a:r>
              <a:rPr lang="en-US" sz="1400" dirty="0">
                <a:solidFill>
                  <a:schemeClr val="bg1"/>
                </a:solidFill>
              </a:rPr>
              <a:t>Mail Transfer Protocol) server is a mail server responsible for sending, receiving, and relaying email messages between senders and recipients. It acts as a digital postman, ensuring that your emails reach the correct </a:t>
            </a:r>
            <a:r>
              <a:rPr lang="en-US" sz="1400" dirty="0" smtClean="0">
                <a:solidFill>
                  <a:schemeClr val="bg1"/>
                </a:solidFill>
              </a:rPr>
              <a:t>destination, and </a:t>
            </a:r>
            <a:r>
              <a:rPr lang="en-US" sz="1400" dirty="0">
                <a:solidFill>
                  <a:schemeClr val="bg1"/>
                </a:solidFill>
              </a:rPr>
              <a:t>we will use Gmail's SMTP server to send emails.</a:t>
            </a:r>
            <a:endParaRPr lang="en-US" sz="1400" dirty="0" smtClean="0">
              <a:solidFill>
                <a:schemeClr val="bg1"/>
              </a:solidFill>
            </a:endParaRPr>
          </a:p>
          <a:p>
            <a:endParaRPr lang="en-US" sz="1400" dirty="0">
              <a:solidFill>
                <a:schemeClr val="bg1"/>
              </a:solidFill>
            </a:endParaRPr>
          </a:p>
          <a:p>
            <a:r>
              <a:rPr lang="en-US" sz="1400" dirty="0" smtClean="0">
                <a:solidFill>
                  <a:schemeClr val="bg1"/>
                </a:solidFill>
              </a:rPr>
              <a:t>Gmail </a:t>
            </a:r>
            <a:r>
              <a:rPr lang="en-US" sz="1400" dirty="0">
                <a:solidFill>
                  <a:schemeClr val="bg1"/>
                </a:solidFill>
              </a:rPr>
              <a:t>allows you to send 5</a:t>
            </a:r>
            <a:r>
              <a:rPr lang="en-US" sz="1400" dirty="0" smtClean="0">
                <a:solidFill>
                  <a:schemeClr val="bg1"/>
                </a:solidFill>
              </a:rPr>
              <a:t>00 </a:t>
            </a:r>
            <a:r>
              <a:rPr lang="en-US" sz="1400" dirty="0">
                <a:solidFill>
                  <a:schemeClr val="bg1"/>
                </a:solidFill>
              </a:rPr>
              <a:t>emails per day using the Gmail SMTP Server for </a:t>
            </a:r>
            <a:r>
              <a:rPr lang="en-US" sz="1400" dirty="0" smtClean="0">
                <a:solidFill>
                  <a:schemeClr val="bg1"/>
                </a:solidFill>
              </a:rPr>
              <a:t>FREE. </a:t>
            </a:r>
          </a:p>
          <a:p>
            <a:r>
              <a:rPr lang="en-US" sz="1400" dirty="0" smtClean="0">
                <a:solidFill>
                  <a:schemeClr val="bg1"/>
                </a:solidFill>
              </a:rPr>
              <a:t>Here is what you will need to use Gmail SMTP.</a:t>
            </a:r>
          </a:p>
          <a:p>
            <a:endParaRPr lang="en-US" sz="1400" dirty="0">
              <a:solidFill>
                <a:schemeClr val="bg1"/>
              </a:solidFill>
            </a:endParaRPr>
          </a:p>
          <a:p>
            <a:pPr marL="285750" indent="-285750">
              <a:buFont typeface="Wingdings" panose="05000000000000000000" pitchFamily="2" charset="2"/>
              <a:buChar char="Ø"/>
            </a:pPr>
            <a:r>
              <a:rPr lang="en-US" sz="1400" dirty="0" smtClean="0">
                <a:solidFill>
                  <a:schemeClr val="bg1"/>
                </a:solidFill>
              </a:rPr>
              <a:t>Gmail </a:t>
            </a:r>
            <a:r>
              <a:rPr lang="en-US" sz="1400" dirty="0">
                <a:solidFill>
                  <a:schemeClr val="bg1"/>
                </a:solidFill>
              </a:rPr>
              <a:t>ID (Do not use a personal Email ID, quite risky if compromised.) </a:t>
            </a:r>
            <a:endParaRPr lang="en-US" sz="1400" dirty="0" smtClean="0">
              <a:solidFill>
                <a:schemeClr val="bg1"/>
              </a:solidFill>
            </a:endParaRPr>
          </a:p>
          <a:p>
            <a:pPr marL="285750" indent="-285750">
              <a:buFont typeface="Wingdings" panose="05000000000000000000" pitchFamily="2" charset="2"/>
              <a:buChar char="Ø"/>
            </a:pPr>
            <a:r>
              <a:rPr lang="en-US" sz="1400" dirty="0" smtClean="0">
                <a:solidFill>
                  <a:schemeClr val="bg1"/>
                </a:solidFill>
              </a:rPr>
              <a:t>Gmail Password</a:t>
            </a:r>
            <a:r>
              <a:rPr lang="en-US" sz="1400" dirty="0">
                <a:solidFill>
                  <a:schemeClr val="bg1"/>
                </a:solidFill>
              </a:rPr>
              <a:t>.</a:t>
            </a:r>
          </a:p>
          <a:p>
            <a:pPr marL="285750" indent="-285750">
              <a:buFont typeface="Wingdings" panose="05000000000000000000" pitchFamily="2" charset="2"/>
              <a:buChar char="Ø"/>
            </a:pPr>
            <a:r>
              <a:rPr lang="en-US" sz="1400" dirty="0" smtClean="0">
                <a:solidFill>
                  <a:schemeClr val="bg1"/>
                </a:solidFill>
              </a:rPr>
              <a:t>Host </a:t>
            </a:r>
            <a:r>
              <a:rPr lang="en-US" sz="1400" dirty="0">
                <a:solidFill>
                  <a:schemeClr val="bg1"/>
                </a:solidFill>
              </a:rPr>
              <a:t>or SMTP Server address - If you are going with Gmail, use smtp.gmail.com</a:t>
            </a:r>
          </a:p>
          <a:p>
            <a:pPr marL="285750" indent="-285750">
              <a:buFont typeface="Wingdings" panose="05000000000000000000" pitchFamily="2" charset="2"/>
              <a:buChar char="Ø"/>
            </a:pPr>
            <a:r>
              <a:rPr lang="en-US" sz="1400" dirty="0" smtClean="0">
                <a:solidFill>
                  <a:schemeClr val="bg1"/>
                </a:solidFill>
              </a:rPr>
              <a:t>Port </a:t>
            </a:r>
            <a:r>
              <a:rPr lang="en-US" sz="1400" dirty="0">
                <a:solidFill>
                  <a:schemeClr val="bg1"/>
                </a:solidFill>
              </a:rPr>
              <a:t>- Use 465 (SSL) or 587 (TLS)</a:t>
            </a:r>
          </a:p>
          <a:p>
            <a:endParaRPr lang="en-US" sz="1400" dirty="0" smtClean="0">
              <a:solidFill>
                <a:schemeClr val="bg1"/>
              </a:solidFill>
            </a:endParaRPr>
          </a:p>
          <a:p>
            <a:r>
              <a:rPr lang="en-US" sz="1400" dirty="0" smtClean="0">
                <a:solidFill>
                  <a:schemeClr val="bg1"/>
                </a:solidFill>
              </a:rPr>
              <a:t>After </a:t>
            </a:r>
            <a:r>
              <a:rPr lang="en-US" sz="1400" dirty="0">
                <a:solidFill>
                  <a:schemeClr val="bg1"/>
                </a:solidFill>
              </a:rPr>
              <a:t>you get the details, </a:t>
            </a:r>
            <a:r>
              <a:rPr lang="en-US" sz="1400" dirty="0" smtClean="0">
                <a:solidFill>
                  <a:schemeClr val="bg1"/>
                </a:solidFill>
              </a:rPr>
              <a:t>You need to create </a:t>
            </a:r>
            <a:r>
              <a:rPr lang="en-US" sz="1400" dirty="0" err="1" smtClean="0">
                <a:solidFill>
                  <a:schemeClr val="bg1"/>
                </a:solidFill>
              </a:rPr>
              <a:t>AppPassword</a:t>
            </a:r>
            <a:r>
              <a:rPr lang="en-US" sz="1400" dirty="0" smtClean="0">
                <a:solidFill>
                  <a:schemeClr val="bg1"/>
                </a:solidFill>
              </a:rPr>
              <a:t> for specific app, </a:t>
            </a:r>
            <a:br>
              <a:rPr lang="en-US" sz="1400" dirty="0" smtClean="0">
                <a:solidFill>
                  <a:schemeClr val="bg1"/>
                </a:solidFill>
              </a:rPr>
            </a:br>
            <a:r>
              <a:rPr lang="en-US" sz="1400" dirty="0" smtClean="0">
                <a:solidFill>
                  <a:schemeClr val="bg1"/>
                </a:solidFill>
              </a:rPr>
              <a:t>https</a:t>
            </a:r>
            <a:r>
              <a:rPr lang="en-US" sz="1400" dirty="0">
                <a:solidFill>
                  <a:schemeClr val="bg1"/>
                </a:solidFill>
              </a:rPr>
              <a:t>://myaccount.google.com/apppasswords</a:t>
            </a:r>
          </a:p>
        </p:txBody>
      </p:sp>
    </p:spTree>
    <p:extLst>
      <p:ext uri="{BB962C8B-B14F-4D97-AF65-F5344CB8AC3E}">
        <p14:creationId xmlns:p14="http://schemas.microsoft.com/office/powerpoint/2010/main" val="1326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a16="http://schemas.microsoft.com/office/drawing/2014/main" xmlns=""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a16="http://schemas.microsoft.com/office/drawing/2014/main" xmlns=""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a16="http://schemas.microsoft.com/office/drawing/2014/main" xmlns=""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a16="http://schemas.microsoft.com/office/drawing/2014/main" xmlns=""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a16="http://schemas.microsoft.com/office/drawing/2014/main" xmlns=""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a16="http://schemas.microsoft.com/office/drawing/2014/main" xmlns=""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a16="http://schemas.microsoft.com/office/drawing/2014/main" xmlns=""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a16="http://schemas.microsoft.com/office/drawing/2014/main" xmlns=""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a16="http://schemas.microsoft.com/office/drawing/2014/main" xmlns=""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a16="http://schemas.microsoft.com/office/drawing/2014/main" xmlns=""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a16="http://schemas.microsoft.com/office/drawing/2014/main" xmlns=""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a16="http://schemas.microsoft.com/office/drawing/2014/main" xmlns=""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a16="http://schemas.microsoft.com/office/drawing/2014/main" xmlns=""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a16="http://schemas.microsoft.com/office/drawing/2014/main" xmlns=""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a16="http://schemas.microsoft.com/office/drawing/2014/main" xmlns=""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a16="http://schemas.microsoft.com/office/drawing/2014/main" xmlns=""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a16="http://schemas.microsoft.com/office/drawing/2014/main" xmlns=""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a16="http://schemas.microsoft.com/office/drawing/2014/main" xmlns=""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a16="http://schemas.microsoft.com/office/drawing/2014/main" xmlns=""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a16="http://schemas.microsoft.com/office/drawing/2014/main" xmlns=""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xmlns=""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xmlns=""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a16="http://schemas.microsoft.com/office/drawing/2014/main" xmlns=""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a16="http://schemas.microsoft.com/office/drawing/2014/main" xmlns=""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a16="http://schemas.microsoft.com/office/drawing/2014/main" xmlns=""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17567</TotalTime>
  <Words>1311</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lpstr>Authenticated UserId in .NET Core Clean Architecture</vt:lpstr>
      <vt:lpstr>Send Email for Free using Gmail SMTP in  .NET Clean Architecture with dynamic User Name</vt:lpstr>
      <vt:lpstr>How to send Text &amp; HTML Template Email in .NET Clean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37</cp:revision>
  <dcterms:created xsi:type="dcterms:W3CDTF">2023-06-10T09:30:50Z</dcterms:created>
  <dcterms:modified xsi:type="dcterms:W3CDTF">2025-03-13T17:31:26Z</dcterms:modified>
</cp:coreProperties>
</file>