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7"/>
  </p:notesMasterIdLst>
  <p:sldIdLst>
    <p:sldId id="256" r:id="rId2"/>
    <p:sldId id="257" r:id="rId3"/>
    <p:sldId id="259" r:id="rId4"/>
    <p:sldId id="258" r:id="rId5"/>
    <p:sldId id="260" r:id="rId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5800"/>
    <a:srgbClr val="581900"/>
    <a:srgbClr val="FFCF21"/>
    <a:srgbClr val="000066"/>
    <a:srgbClr val="660066"/>
    <a:srgbClr val="CC0066"/>
    <a:srgbClr val="FBE613"/>
    <a:srgbClr val="F1920D"/>
    <a:srgbClr val="FFD56D"/>
    <a:srgbClr val="FFB9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786" y="6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2/10/2024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5</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030115" y="1550346"/>
            <a:ext cx="3591682" cy="1679755"/>
          </a:xfrm>
          <a:noFill/>
          <a:effectLst>
            <a:outerShdw blurRad="50800" dist="38100" dir="2700000" algn="tl" rotWithShape="0">
              <a:prstClr val="black">
                <a:alpha val="40000"/>
              </a:prstClr>
            </a:outerShdw>
          </a:effectLst>
        </p:spPr>
        <p:txBody>
          <a:bodyPr>
            <a:normAutofit/>
          </a:bodyPr>
          <a:lstStyle>
            <a:lvl1pPr algn="r">
              <a:defRPr sz="3600">
                <a:solidFill>
                  <a:schemeClr val="tx2">
                    <a:lumMod val="75000"/>
                  </a:schemeClr>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986547" y="3946095"/>
            <a:ext cx="7635250" cy="763525"/>
          </a:xfrm>
        </p:spPr>
        <p:txBody>
          <a:bodyPr>
            <a:normAutofit/>
          </a:bodyPr>
          <a:lstStyle>
            <a:lvl1pPr marL="0" indent="0" algn="r">
              <a:buNone/>
              <a:defRPr sz="2800" b="0" i="0">
                <a:solidFill>
                  <a:schemeClr val="bg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2/10/2024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5"/>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81174"/>
            <a:ext cx="8229600" cy="1068935"/>
          </a:xfrm>
        </p:spPr>
        <p:txBody>
          <a:bodyPr>
            <a:normAutofit/>
          </a:bodyPr>
          <a:lstStyle>
            <a:lvl1pPr algn="r">
              <a:defRPr sz="3600" baseline="0">
                <a:solidFill>
                  <a:schemeClr val="tx2">
                    <a:lumMod val="75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57200" y="1655520"/>
            <a:ext cx="8229600" cy="3111742"/>
          </a:xfrm>
        </p:spPr>
        <p:txBody>
          <a:bodyPr/>
          <a:lstStyle>
            <a:lvl1pPr algn="l">
              <a:defRPr sz="2800">
                <a:solidFill>
                  <a:schemeClr val="accent1">
                    <a:lumMod val="75000"/>
                  </a:schemeClr>
                </a:solidFill>
              </a:defRPr>
            </a:lvl1pPr>
            <a:lvl2pPr algn="l">
              <a:defRPr>
                <a:solidFill>
                  <a:schemeClr val="accent1">
                    <a:lumMod val="75000"/>
                  </a:schemeClr>
                </a:solidFill>
              </a:defRPr>
            </a:lvl2pPr>
            <a:lvl3pPr algn="l">
              <a:defRPr>
                <a:solidFill>
                  <a:schemeClr val="accent1">
                    <a:lumMod val="75000"/>
                  </a:schemeClr>
                </a:solidFill>
              </a:defRPr>
            </a:lvl3pPr>
            <a:lvl4pPr algn="l">
              <a:defRPr>
                <a:solidFill>
                  <a:schemeClr val="accent1">
                    <a:lumMod val="75000"/>
                  </a:schemeClr>
                </a:solidFill>
              </a:defRPr>
            </a:lvl4pPr>
            <a:lvl5pPr algn="l">
              <a:defRPr>
                <a:solidFill>
                  <a:schemeClr val="accent1">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82566" y="281175"/>
            <a:ext cx="6104234" cy="903587"/>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590801" y="1315961"/>
            <a:ext cx="6104234" cy="3436007"/>
          </a:xfrm>
        </p:spPr>
        <p:txBody>
          <a:bodyPr/>
          <a:lstStyle>
            <a:lvl1pPr algn="l">
              <a:defRPr sz="2800">
                <a:solidFill>
                  <a:schemeClr val="tx2">
                    <a:lumMod val="50000"/>
                  </a:schemeClr>
                </a:solidFill>
              </a:defRPr>
            </a:lvl1pPr>
            <a:lvl2pPr algn="l">
              <a:defRPr>
                <a:solidFill>
                  <a:schemeClr val="tx2">
                    <a:lumMod val="50000"/>
                  </a:schemeClr>
                </a:solidFill>
              </a:defRPr>
            </a:lvl2pPr>
            <a:lvl3pPr algn="l">
              <a:defRPr>
                <a:solidFill>
                  <a:schemeClr val="tx2">
                    <a:lumMod val="50000"/>
                  </a:schemeClr>
                </a:solidFill>
              </a:defRPr>
            </a:lvl3pPr>
            <a:lvl4pPr algn="l">
              <a:defRPr>
                <a:solidFill>
                  <a:schemeClr val="tx2">
                    <a:lumMod val="50000"/>
                  </a:schemeClr>
                </a:solidFill>
              </a:defRPr>
            </a:lvl4pPr>
            <a:lvl5pPr algn="l">
              <a:defRPr>
                <a:solidFill>
                  <a:schemeClr val="tx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2/10/2024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38094"/>
            <a:ext cx="8229600" cy="1112015"/>
          </a:xfrm>
        </p:spPr>
        <p:txBody>
          <a:bodyPr>
            <a:normAutofit/>
          </a:bodyPr>
          <a:lstStyle>
            <a:lvl1pPr algn="r">
              <a:defRPr sz="3600" u="none" baseline="0">
                <a:solidFill>
                  <a:schemeClr val="tx2">
                    <a:lumMod val="75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1807" y="1581539"/>
            <a:ext cx="4040188" cy="568644"/>
          </a:xfrm>
        </p:spPr>
        <p:txBody>
          <a:bodyPr anchor="b"/>
          <a:lstStyle>
            <a:lvl1pPr marL="0" indent="0" algn="ctr">
              <a:buNone/>
              <a:defRPr sz="2400" b="1">
                <a:solidFill>
                  <a:schemeClr val="accent1">
                    <a:lumMod val="75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0222" y="2150183"/>
            <a:ext cx="4041775" cy="2712140"/>
          </a:xfrm>
        </p:spPr>
        <p:txBody>
          <a:bodyPr/>
          <a:lstStyle>
            <a:lvl1pPr algn="ctr">
              <a:defRPr sz="2400">
                <a:solidFill>
                  <a:schemeClr val="accent1">
                    <a:lumMod val="75000"/>
                  </a:schemeClr>
                </a:solidFill>
              </a:defRPr>
            </a:lvl1pPr>
            <a:lvl2pPr algn="ctr">
              <a:defRPr sz="2000">
                <a:solidFill>
                  <a:schemeClr val="accent1">
                    <a:lumMod val="75000"/>
                  </a:schemeClr>
                </a:solidFill>
              </a:defRPr>
            </a:lvl2pPr>
            <a:lvl3pPr algn="ctr">
              <a:defRPr sz="1800">
                <a:solidFill>
                  <a:schemeClr val="accent1">
                    <a:lumMod val="75000"/>
                  </a:schemeClr>
                </a:solidFill>
              </a:defRPr>
            </a:lvl3pPr>
            <a:lvl4pPr algn="ctr">
              <a:defRPr sz="1600">
                <a:solidFill>
                  <a:schemeClr val="accent1">
                    <a:lumMod val="75000"/>
                  </a:schemeClr>
                </a:solidFill>
              </a:defRPr>
            </a:lvl4pPr>
            <a:lvl5pPr algn="ctr">
              <a:defRPr sz="1600">
                <a:solidFill>
                  <a:schemeClr val="accent1">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1999" y="1583965"/>
            <a:ext cx="4041775" cy="568643"/>
          </a:xfrm>
        </p:spPr>
        <p:txBody>
          <a:bodyPr anchor="b"/>
          <a:lstStyle>
            <a:lvl1pPr marL="0" indent="0" algn="ctr">
              <a:buNone/>
              <a:defRPr sz="2400" b="1">
                <a:solidFill>
                  <a:schemeClr val="accent1">
                    <a:lumMod val="75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50184"/>
            <a:ext cx="4041775" cy="2712142"/>
          </a:xfrm>
        </p:spPr>
        <p:txBody>
          <a:bodyPr/>
          <a:lstStyle>
            <a:lvl1pPr algn="ctr">
              <a:defRPr sz="2400">
                <a:solidFill>
                  <a:schemeClr val="accent1">
                    <a:lumMod val="75000"/>
                  </a:schemeClr>
                </a:solidFill>
              </a:defRPr>
            </a:lvl1pPr>
            <a:lvl2pPr algn="ctr">
              <a:defRPr sz="2000">
                <a:solidFill>
                  <a:schemeClr val="accent1">
                    <a:lumMod val="75000"/>
                  </a:schemeClr>
                </a:solidFill>
              </a:defRPr>
            </a:lvl2pPr>
            <a:lvl3pPr algn="ctr">
              <a:defRPr sz="1800">
                <a:solidFill>
                  <a:schemeClr val="accent1">
                    <a:lumMod val="75000"/>
                  </a:schemeClr>
                </a:solidFill>
              </a:defRPr>
            </a:lvl3pPr>
            <a:lvl4pPr algn="ctr">
              <a:defRPr sz="1600">
                <a:solidFill>
                  <a:schemeClr val="accent1">
                    <a:lumMod val="75000"/>
                  </a:schemeClr>
                </a:solidFill>
              </a:defRPr>
            </a:lvl4pPr>
            <a:lvl5pPr algn="ctr">
              <a:defRPr sz="1600">
                <a:solidFill>
                  <a:schemeClr val="accent1">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2/10/2024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2/10/2024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0"/>
            <a:ext cx="5111751"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2/10/2024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49"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82820" y="1502815"/>
            <a:ext cx="3591682" cy="1679755"/>
          </a:xfrm>
        </p:spPr>
        <p:txBody>
          <a:bodyPr>
            <a:normAutofit/>
          </a:bodyPr>
          <a:lstStyle/>
          <a:p>
            <a:r>
              <a:rPr lang="en-US" dirty="0" smtClean="0"/>
              <a:t>THE FUTURE TECH</a:t>
            </a:r>
            <a:br>
              <a:rPr lang="en-US" dirty="0" smtClean="0"/>
            </a:br>
            <a:r>
              <a:rPr lang="en-US" dirty="0" smtClean="0"/>
              <a:t>“ROBOTICS”</a:t>
            </a:r>
            <a:endParaRPr lang="en-US" dirty="0"/>
          </a:p>
        </p:txBody>
      </p:sp>
      <p:sp>
        <p:nvSpPr>
          <p:cNvPr id="3" name="Subtitle 2"/>
          <p:cNvSpPr>
            <a:spLocks noGrp="1"/>
          </p:cNvSpPr>
          <p:nvPr>
            <p:ph type="subTitle" idx="1"/>
          </p:nvPr>
        </p:nvSpPr>
        <p:spPr>
          <a:xfrm>
            <a:off x="1365195" y="3946095"/>
            <a:ext cx="7635250" cy="763525"/>
          </a:xfrm>
        </p:spPr>
        <p:txBody>
          <a:bodyPr/>
          <a:lstStyle/>
          <a:p>
            <a:r>
              <a:rPr lang="en-US" b="1" i="1" u="sng" dirty="0" smtClean="0"/>
              <a:t>By Huzaifa Mustafa</a:t>
            </a:r>
            <a:endParaRPr lang="en-US" b="1" i="1" u="sng" dirty="0"/>
          </a:p>
        </p:txBody>
      </p:sp>
    </p:spTree>
    <p:extLst>
      <p:ext uri="{BB962C8B-B14F-4D97-AF65-F5344CB8AC3E}">
        <p14:creationId xmlns:p14="http://schemas.microsoft.com/office/powerpoint/2010/main" val="36392037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“MACHINE LEARNING”</a:t>
            </a:r>
            <a:endParaRPr lang="en-US" dirty="0"/>
          </a:p>
        </p:txBody>
      </p:sp>
      <p:sp>
        <p:nvSpPr>
          <p:cNvPr id="3" name="Content Placeholder 2"/>
          <p:cNvSpPr>
            <a:spLocks noGrp="1"/>
          </p:cNvSpPr>
          <p:nvPr>
            <p:ph idx="1"/>
          </p:nvPr>
        </p:nvSpPr>
        <p:spPr>
          <a:xfrm>
            <a:off x="457200" y="1808225"/>
            <a:ext cx="8229600" cy="3111742"/>
          </a:xfrm>
        </p:spPr>
        <p:txBody>
          <a:bodyPr>
            <a:normAutofit fontScale="70000" lnSpcReduction="20000"/>
          </a:bodyPr>
          <a:lstStyle/>
          <a:p>
            <a:r>
              <a:rPr lang="en-US" dirty="0"/>
              <a:t>Definition: ML is a subset of AI that enables systems to automatically learn and improve from experience without being explicitly programmed. It focuses on the development of algorithms that allow computers to learn patterns and make data-driven decisions.</a:t>
            </a:r>
          </a:p>
          <a:p>
            <a:r>
              <a:rPr lang="en-US" dirty="0"/>
              <a:t>Applications: ML is used for pattern recognition, classification, regression, clustering, anomaly detection, recommendation systems, and more.</a:t>
            </a:r>
          </a:p>
          <a:p>
            <a:r>
              <a:rPr lang="en-US" dirty="0"/>
              <a:t>Key Techniques: Supervised learning, unsupervised learning, semi-supervised learning, reinforcement learning, and deep learning are key techniques in ML.</a:t>
            </a:r>
            <a:endParaRPr lang="en-US" dirty="0"/>
          </a:p>
        </p:txBody>
      </p:sp>
    </p:spTree>
    <p:extLst>
      <p:ext uri="{BB962C8B-B14F-4D97-AF65-F5344CB8AC3E}">
        <p14:creationId xmlns:p14="http://schemas.microsoft.com/office/powerpoint/2010/main" val="410330949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“ARTIFICAL INTELLIGENCE”</a:t>
            </a:r>
            <a:endParaRPr lang="en-US" dirty="0"/>
          </a:p>
        </p:txBody>
      </p:sp>
      <p:sp>
        <p:nvSpPr>
          <p:cNvPr id="5" name="Content Placeholder 4"/>
          <p:cNvSpPr>
            <a:spLocks noGrp="1"/>
          </p:cNvSpPr>
          <p:nvPr>
            <p:ph idx="1"/>
          </p:nvPr>
        </p:nvSpPr>
        <p:spPr/>
        <p:txBody>
          <a:bodyPr>
            <a:normAutofit fontScale="70000" lnSpcReduction="20000"/>
          </a:bodyPr>
          <a:lstStyle/>
          <a:p>
            <a:r>
              <a:rPr lang="en-US" b="1" dirty="0"/>
              <a:t>Definition:</a:t>
            </a:r>
            <a:r>
              <a:rPr lang="en-US" dirty="0"/>
              <a:t> AI is the simulation of human intelligence processes by machines, especially computer systems. It encompasses learning, reasoning, problem-solving, perception, natural language understanding, and more.</a:t>
            </a:r>
          </a:p>
          <a:p>
            <a:r>
              <a:rPr lang="en-US" b="1" dirty="0"/>
              <a:t>Applications:</a:t>
            </a:r>
            <a:r>
              <a:rPr lang="en-US" dirty="0"/>
              <a:t> AI is applied in various domains, including robotics, healthcare, finance, marketing, gaming, autonomous vehicles, virtual assistants, and recommendation systems.</a:t>
            </a:r>
          </a:p>
          <a:p>
            <a:r>
              <a:rPr lang="en-US" b="1" dirty="0"/>
              <a:t>Key Technologies:</a:t>
            </a:r>
            <a:r>
              <a:rPr lang="en-US" dirty="0"/>
              <a:t> Machine learning, natural language processing, computer vision, expert systems, and robotics are key technologies within AI.</a:t>
            </a:r>
          </a:p>
          <a:p>
            <a:endParaRPr lang="en-US" dirty="0"/>
          </a:p>
        </p:txBody>
      </p:sp>
    </p:spTree>
    <p:extLst>
      <p:ext uri="{BB962C8B-B14F-4D97-AF65-F5344CB8AC3E}">
        <p14:creationId xmlns:p14="http://schemas.microsoft.com/office/powerpoint/2010/main" val="110163387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1000"/>
                                        <p:tgtEl>
                                          <p:spTgt spid="5">
                                            <p:txEl>
                                              <p:pRg st="1" end="1"/>
                                            </p:txEl>
                                          </p:spTgt>
                                        </p:tgtEl>
                                      </p:cBhvr>
                                    </p:animEffect>
                                    <p:anim calcmode="lin" valueType="num">
                                      <p:cBhvr>
                                        <p:cTn id="1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1000"/>
                                        <p:tgtEl>
                                          <p:spTgt spid="5">
                                            <p:txEl>
                                              <p:pRg st="2" end="2"/>
                                            </p:txEl>
                                          </p:spTgt>
                                        </p:tgtEl>
                                      </p:cBhvr>
                                    </p:animEffect>
                                    <p:anim calcmode="lin" valueType="num">
                                      <p:cBhvr>
                                        <p:cTn id="23"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“PREDICTIVE MODELING”</a:t>
            </a:r>
            <a:endParaRPr lang="en-US" dirty="0"/>
          </a:p>
        </p:txBody>
      </p:sp>
      <p:sp>
        <p:nvSpPr>
          <p:cNvPr id="6" name="Content Placeholder 5"/>
          <p:cNvSpPr>
            <a:spLocks noGrp="1"/>
          </p:cNvSpPr>
          <p:nvPr>
            <p:ph sz="half" idx="2"/>
          </p:nvPr>
        </p:nvSpPr>
        <p:spPr>
          <a:xfrm>
            <a:off x="530222" y="1916328"/>
            <a:ext cx="4041776" cy="2945995"/>
          </a:xfrm>
        </p:spPr>
        <p:txBody>
          <a:bodyPr>
            <a:normAutofit fontScale="70000" lnSpcReduction="20000"/>
          </a:bodyPr>
          <a:lstStyle/>
          <a:p>
            <a:r>
              <a:rPr lang="en-US" b="1" dirty="0"/>
              <a:t>Definition:</a:t>
            </a:r>
            <a:r>
              <a:rPr lang="en-US" dirty="0"/>
              <a:t> Predictive modeling is the process of using data and statistical algorithms to forecast outcomes based on historical data. It aims to predict future events or behaviors accurately</a:t>
            </a:r>
            <a:r>
              <a:rPr lang="en-US" dirty="0" smtClean="0"/>
              <a:t>.</a:t>
            </a:r>
          </a:p>
          <a:p>
            <a:endParaRPr lang="en-US" dirty="0"/>
          </a:p>
          <a:p>
            <a:r>
              <a:rPr lang="en-US" b="1" dirty="0"/>
              <a:t>Applications:</a:t>
            </a:r>
            <a:r>
              <a:rPr lang="en-US" dirty="0"/>
              <a:t> Predictive modeling is used in various fields such as finance (credit scoring), healthcare (disease prediction), marketing (customer segmentation), weather forecasting, and supply chain management.</a:t>
            </a:r>
          </a:p>
          <a:p>
            <a:endParaRPr lang="en-US" dirty="0"/>
          </a:p>
        </p:txBody>
      </p:sp>
      <p:sp>
        <p:nvSpPr>
          <p:cNvPr id="8" name="Content Placeholder 7"/>
          <p:cNvSpPr>
            <a:spLocks noGrp="1"/>
          </p:cNvSpPr>
          <p:nvPr>
            <p:ph sz="quarter" idx="4"/>
          </p:nvPr>
        </p:nvSpPr>
        <p:spPr>
          <a:xfrm>
            <a:off x="4645025" y="2724455"/>
            <a:ext cx="4041775" cy="2712142"/>
          </a:xfrm>
        </p:spPr>
        <p:txBody>
          <a:bodyPr>
            <a:normAutofit/>
          </a:bodyPr>
          <a:lstStyle/>
          <a:p>
            <a:r>
              <a:rPr lang="en-US" sz="1800" b="1" dirty="0"/>
              <a:t>Key Techniques:</a:t>
            </a:r>
            <a:r>
              <a:rPr lang="en-US" sz="1800" dirty="0"/>
              <a:t> Regression analysis, time series analysis, decision trees, random forests, neural networks, and ensemble methods are common techniques used in predictive modeling.</a:t>
            </a:r>
            <a:endParaRPr lang="en-US" sz="1800" dirty="0"/>
          </a:p>
        </p:txBody>
      </p:sp>
    </p:spTree>
    <p:extLst>
      <p:ext uri="{BB962C8B-B14F-4D97-AF65-F5344CB8AC3E}">
        <p14:creationId xmlns:p14="http://schemas.microsoft.com/office/powerpoint/2010/main" val="4170783713"/>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ircle(in)">
                                      <p:cBhvr>
                                        <p:cTn id="7" dur="2000"/>
                                        <p:tgtEl>
                                          <p:spTgt spid="6">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circle(in)">
                                      <p:cBhvr>
                                        <p:cTn id="10" dur="2000"/>
                                        <p:tgtEl>
                                          <p:spTgt spid="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wipe(down)">
                                      <p:cBhvr>
                                        <p:cTn id="15" dur="500"/>
                                        <p:tgtEl>
                                          <p:spTgt spid="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8720" y="1350110"/>
            <a:ext cx="4733855" cy="244328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5400" i="1" dirty="0" smtClean="0">
                <a:latin typeface="Algerian" panose="04020705040A02060702" pitchFamily="82" charset="0"/>
              </a:rPr>
              <a:t>THANK YOU</a:t>
            </a:r>
            <a:endParaRPr lang="en-US" i="1" dirty="0">
              <a:latin typeface="Algerian" panose="04020705040A02060702" pitchFamily="82" charset="0"/>
            </a:endParaRPr>
          </a:p>
        </p:txBody>
      </p:sp>
    </p:spTree>
    <p:extLst>
      <p:ext uri="{BB962C8B-B14F-4D97-AF65-F5344CB8AC3E}">
        <p14:creationId xmlns:p14="http://schemas.microsoft.com/office/powerpoint/2010/main" val="1091006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293</Words>
  <Application>Microsoft Office PowerPoint</Application>
  <PresentationFormat>On-screen Show (16:9)</PresentationFormat>
  <Paragraphs>17</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Algerian</vt:lpstr>
      <vt:lpstr>Arial</vt:lpstr>
      <vt:lpstr>Calibri</vt:lpstr>
      <vt:lpstr>Office Theme</vt:lpstr>
      <vt:lpstr>THE FUTURE TECH “ROBOTICS”</vt:lpstr>
      <vt:lpstr>“MACHINE LEARNING”</vt:lpstr>
      <vt:lpstr>“ARTIFICAL INTELLIGENCE”</vt:lpstr>
      <vt:lpstr>“PREDICTIVE MODELING”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2017-08-01T15:40:51Z</dcterms:created>
  <dcterms:modified xsi:type="dcterms:W3CDTF">2024-02-10T09:52:11Z</dcterms:modified>
</cp:coreProperties>
</file>