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6"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l, Huzaifah" userId="b538ba67-ccb8-4a40-bc33-d96f6a780138" providerId="ADAL" clId="{DFED27D6-1BBB-4FDB-8813-8FDB18AF2BCD}"/>
    <pc:docChg chg="custSel addSld delSld modSld">
      <pc:chgData name="Khalil, Huzaifah" userId="b538ba67-ccb8-4a40-bc33-d96f6a780138" providerId="ADAL" clId="{DFED27D6-1BBB-4FDB-8813-8FDB18AF2BCD}" dt="2024-03-21T11:59:27.444" v="146" actId="1076"/>
      <pc:docMkLst>
        <pc:docMk/>
      </pc:docMkLst>
      <pc:sldChg chg="modSp">
        <pc:chgData name="Khalil, Huzaifah" userId="b538ba67-ccb8-4a40-bc33-d96f6a780138" providerId="ADAL" clId="{DFED27D6-1BBB-4FDB-8813-8FDB18AF2BCD}" dt="2024-03-21T11:40:19.846" v="0"/>
        <pc:sldMkLst>
          <pc:docMk/>
          <pc:sldMk cId="1806922616" sldId="256"/>
        </pc:sldMkLst>
        <pc:spChg chg="mod">
          <ac:chgData name="Khalil, Huzaifah" userId="b538ba67-ccb8-4a40-bc33-d96f6a780138" providerId="ADAL" clId="{DFED27D6-1BBB-4FDB-8813-8FDB18AF2BCD}" dt="2024-03-21T11:40:19.846" v="0"/>
          <ac:spMkLst>
            <pc:docMk/>
            <pc:sldMk cId="1806922616" sldId="256"/>
            <ac:spMk id="2" creationId="{8B680F49-DBD9-4872-54BA-ACFCAD72565B}"/>
          </ac:spMkLst>
        </pc:spChg>
        <pc:spChg chg="mod">
          <ac:chgData name="Khalil, Huzaifah" userId="b538ba67-ccb8-4a40-bc33-d96f6a780138" providerId="ADAL" clId="{DFED27D6-1BBB-4FDB-8813-8FDB18AF2BCD}" dt="2024-03-21T11:40:19.846" v="0"/>
          <ac:spMkLst>
            <pc:docMk/>
            <pc:sldMk cId="1806922616" sldId="256"/>
            <ac:spMk id="3" creationId="{DF5085E7-A492-2619-C9C5-68A23BED6557}"/>
          </ac:spMkLst>
        </pc:spChg>
      </pc:sldChg>
      <pc:sldChg chg="modSp mod">
        <pc:chgData name="Khalil, Huzaifah" userId="b538ba67-ccb8-4a40-bc33-d96f6a780138" providerId="ADAL" clId="{DFED27D6-1BBB-4FDB-8813-8FDB18AF2BCD}" dt="2024-03-21T11:40:20.119" v="1" actId="27636"/>
        <pc:sldMkLst>
          <pc:docMk/>
          <pc:sldMk cId="613418397" sldId="257"/>
        </pc:sldMkLst>
        <pc:spChg chg="mod">
          <ac:chgData name="Khalil, Huzaifah" userId="b538ba67-ccb8-4a40-bc33-d96f6a780138" providerId="ADAL" clId="{DFED27D6-1BBB-4FDB-8813-8FDB18AF2BCD}" dt="2024-03-21T11:40:19.846" v="0"/>
          <ac:spMkLst>
            <pc:docMk/>
            <pc:sldMk cId="613418397" sldId="257"/>
            <ac:spMk id="2" creationId="{FF511C9D-E228-19F3-F1D9-5906EC9AE70B}"/>
          </ac:spMkLst>
        </pc:spChg>
        <pc:spChg chg="mod">
          <ac:chgData name="Khalil, Huzaifah" userId="b538ba67-ccb8-4a40-bc33-d96f6a780138" providerId="ADAL" clId="{DFED27D6-1BBB-4FDB-8813-8FDB18AF2BCD}" dt="2024-03-21T11:40:20.119" v="1" actId="27636"/>
          <ac:spMkLst>
            <pc:docMk/>
            <pc:sldMk cId="613418397" sldId="257"/>
            <ac:spMk id="3" creationId="{A6E0CDE7-8308-134B-B5A7-AE6B721E901C}"/>
          </ac:spMkLst>
        </pc:spChg>
      </pc:sldChg>
      <pc:sldChg chg="modSp">
        <pc:chgData name="Khalil, Huzaifah" userId="b538ba67-ccb8-4a40-bc33-d96f6a780138" providerId="ADAL" clId="{DFED27D6-1BBB-4FDB-8813-8FDB18AF2BCD}" dt="2024-03-21T11:40:19.846" v="0"/>
        <pc:sldMkLst>
          <pc:docMk/>
          <pc:sldMk cId="2123379348" sldId="258"/>
        </pc:sldMkLst>
        <pc:spChg chg="mod">
          <ac:chgData name="Khalil, Huzaifah" userId="b538ba67-ccb8-4a40-bc33-d96f6a780138" providerId="ADAL" clId="{DFED27D6-1BBB-4FDB-8813-8FDB18AF2BCD}" dt="2024-03-21T11:40:19.846" v="0"/>
          <ac:spMkLst>
            <pc:docMk/>
            <pc:sldMk cId="2123379348" sldId="258"/>
            <ac:spMk id="2" creationId="{D09C4883-9F83-3F4A-7333-70D2AB50B87F}"/>
          </ac:spMkLst>
        </pc:spChg>
        <pc:spChg chg="mod">
          <ac:chgData name="Khalil, Huzaifah" userId="b538ba67-ccb8-4a40-bc33-d96f6a780138" providerId="ADAL" clId="{DFED27D6-1BBB-4FDB-8813-8FDB18AF2BCD}" dt="2024-03-21T11:40:19.846" v="0"/>
          <ac:spMkLst>
            <pc:docMk/>
            <pc:sldMk cId="2123379348" sldId="258"/>
            <ac:spMk id="3" creationId="{D9DA8843-2D32-735C-38B7-CCBF9EB6C077}"/>
          </ac:spMkLst>
        </pc:spChg>
      </pc:sldChg>
      <pc:sldChg chg="modSp mod">
        <pc:chgData name="Khalil, Huzaifah" userId="b538ba67-ccb8-4a40-bc33-d96f6a780138" providerId="ADAL" clId="{DFED27D6-1BBB-4FDB-8813-8FDB18AF2BCD}" dt="2024-03-21T11:52:22.704" v="126" actId="5793"/>
        <pc:sldMkLst>
          <pc:docMk/>
          <pc:sldMk cId="2052241866" sldId="259"/>
        </pc:sldMkLst>
        <pc:spChg chg="mod">
          <ac:chgData name="Khalil, Huzaifah" userId="b538ba67-ccb8-4a40-bc33-d96f6a780138" providerId="ADAL" clId="{DFED27D6-1BBB-4FDB-8813-8FDB18AF2BCD}" dt="2024-03-21T11:46:48.871" v="40" actId="1076"/>
          <ac:spMkLst>
            <pc:docMk/>
            <pc:sldMk cId="2052241866" sldId="259"/>
            <ac:spMk id="2" creationId="{C8E3E3FB-07BE-0783-64C5-BE0952C35843}"/>
          </ac:spMkLst>
        </pc:spChg>
        <pc:spChg chg="mod">
          <ac:chgData name="Khalil, Huzaifah" userId="b538ba67-ccb8-4a40-bc33-d96f6a780138" providerId="ADAL" clId="{DFED27D6-1BBB-4FDB-8813-8FDB18AF2BCD}" dt="2024-03-21T11:52:22.704" v="126" actId="5793"/>
          <ac:spMkLst>
            <pc:docMk/>
            <pc:sldMk cId="2052241866" sldId="259"/>
            <ac:spMk id="3" creationId="{1F1CFECE-A837-1F92-6A89-1EF3F1F73307}"/>
          </ac:spMkLst>
        </pc:spChg>
      </pc:sldChg>
      <pc:sldChg chg="modSp mod">
        <pc:chgData name="Khalil, Huzaifah" userId="b538ba67-ccb8-4a40-bc33-d96f6a780138" providerId="ADAL" clId="{DFED27D6-1BBB-4FDB-8813-8FDB18AF2BCD}" dt="2024-03-21T11:47:01.538" v="41" actId="1076"/>
        <pc:sldMkLst>
          <pc:docMk/>
          <pc:sldMk cId="1261901465" sldId="260"/>
        </pc:sldMkLst>
        <pc:spChg chg="mod">
          <ac:chgData name="Khalil, Huzaifah" userId="b538ba67-ccb8-4a40-bc33-d96f6a780138" providerId="ADAL" clId="{DFED27D6-1BBB-4FDB-8813-8FDB18AF2BCD}" dt="2024-03-21T11:47:01.538" v="41" actId="1076"/>
          <ac:spMkLst>
            <pc:docMk/>
            <pc:sldMk cId="1261901465" sldId="260"/>
            <ac:spMk id="2" creationId="{A4A2853B-6A91-5A23-80E6-21EEECA34BDE}"/>
          </ac:spMkLst>
        </pc:spChg>
        <pc:spChg chg="mod">
          <ac:chgData name="Khalil, Huzaifah" userId="b538ba67-ccb8-4a40-bc33-d96f6a780138" providerId="ADAL" clId="{DFED27D6-1BBB-4FDB-8813-8FDB18AF2BCD}" dt="2024-03-21T11:41:42.161" v="21" actId="1076"/>
          <ac:spMkLst>
            <pc:docMk/>
            <pc:sldMk cId="1261901465" sldId="260"/>
            <ac:spMk id="3" creationId="{0E855D91-D3CA-F7B9-42F4-21004341AF9A}"/>
          </ac:spMkLst>
        </pc:spChg>
      </pc:sldChg>
      <pc:sldChg chg="modSp mod">
        <pc:chgData name="Khalil, Huzaifah" userId="b538ba67-ccb8-4a40-bc33-d96f6a780138" providerId="ADAL" clId="{DFED27D6-1BBB-4FDB-8813-8FDB18AF2BCD}" dt="2024-03-21T11:47:46.779" v="42" actId="1076"/>
        <pc:sldMkLst>
          <pc:docMk/>
          <pc:sldMk cId="3077648688" sldId="261"/>
        </pc:sldMkLst>
        <pc:spChg chg="mod">
          <ac:chgData name="Khalil, Huzaifah" userId="b538ba67-ccb8-4a40-bc33-d96f6a780138" providerId="ADAL" clId="{DFED27D6-1BBB-4FDB-8813-8FDB18AF2BCD}" dt="2024-03-21T11:47:46.779" v="42" actId="1076"/>
          <ac:spMkLst>
            <pc:docMk/>
            <pc:sldMk cId="3077648688" sldId="261"/>
            <ac:spMk id="2" creationId="{FECBA6DF-C74F-82E9-4AB6-3FDF301D037A}"/>
          </ac:spMkLst>
        </pc:spChg>
        <pc:spChg chg="mod">
          <ac:chgData name="Khalil, Huzaifah" userId="b538ba67-ccb8-4a40-bc33-d96f6a780138" providerId="ADAL" clId="{DFED27D6-1BBB-4FDB-8813-8FDB18AF2BCD}" dt="2024-03-21T11:42:22.459" v="32" actId="27636"/>
          <ac:spMkLst>
            <pc:docMk/>
            <pc:sldMk cId="3077648688" sldId="261"/>
            <ac:spMk id="3" creationId="{E15705B3-1F5C-0AB4-44D5-04F003FBC615}"/>
          </ac:spMkLst>
        </pc:spChg>
      </pc:sldChg>
      <pc:sldChg chg="modSp">
        <pc:chgData name="Khalil, Huzaifah" userId="b538ba67-ccb8-4a40-bc33-d96f6a780138" providerId="ADAL" clId="{DFED27D6-1BBB-4FDB-8813-8FDB18AF2BCD}" dt="2024-03-21T11:40:19.846" v="0"/>
        <pc:sldMkLst>
          <pc:docMk/>
          <pc:sldMk cId="3044983545" sldId="263"/>
        </pc:sldMkLst>
        <pc:spChg chg="mod">
          <ac:chgData name="Khalil, Huzaifah" userId="b538ba67-ccb8-4a40-bc33-d96f6a780138" providerId="ADAL" clId="{DFED27D6-1BBB-4FDB-8813-8FDB18AF2BCD}" dt="2024-03-21T11:40:19.846" v="0"/>
          <ac:spMkLst>
            <pc:docMk/>
            <pc:sldMk cId="3044983545" sldId="263"/>
            <ac:spMk id="2" creationId="{412A9029-56DD-B89D-C266-1CA05F28E81D}"/>
          </ac:spMkLst>
        </pc:spChg>
      </pc:sldChg>
      <pc:sldChg chg="modSp">
        <pc:chgData name="Khalil, Huzaifah" userId="b538ba67-ccb8-4a40-bc33-d96f6a780138" providerId="ADAL" clId="{DFED27D6-1BBB-4FDB-8813-8FDB18AF2BCD}" dt="2024-03-21T11:40:19.846" v="0"/>
        <pc:sldMkLst>
          <pc:docMk/>
          <pc:sldMk cId="3201986144" sldId="265"/>
        </pc:sldMkLst>
        <pc:spChg chg="mod">
          <ac:chgData name="Khalil, Huzaifah" userId="b538ba67-ccb8-4a40-bc33-d96f6a780138" providerId="ADAL" clId="{DFED27D6-1BBB-4FDB-8813-8FDB18AF2BCD}" dt="2024-03-21T11:40:19.846" v="0"/>
          <ac:spMkLst>
            <pc:docMk/>
            <pc:sldMk cId="3201986144" sldId="265"/>
            <ac:spMk id="2" creationId="{CF250975-72C3-1DAF-1B9E-934F5D15CF14}"/>
          </ac:spMkLst>
        </pc:spChg>
      </pc:sldChg>
      <pc:sldChg chg="modSp mod">
        <pc:chgData name="Khalil, Huzaifah" userId="b538ba67-ccb8-4a40-bc33-d96f6a780138" providerId="ADAL" clId="{DFED27D6-1BBB-4FDB-8813-8FDB18AF2BCD}" dt="2024-03-21T11:59:27.444" v="146" actId="1076"/>
        <pc:sldMkLst>
          <pc:docMk/>
          <pc:sldMk cId="3056372576" sldId="266"/>
        </pc:sldMkLst>
        <pc:spChg chg="mod">
          <ac:chgData name="Khalil, Huzaifah" userId="b538ba67-ccb8-4a40-bc33-d96f6a780138" providerId="ADAL" clId="{DFED27D6-1BBB-4FDB-8813-8FDB18AF2BCD}" dt="2024-03-21T11:59:23.575" v="145" actId="14100"/>
          <ac:spMkLst>
            <pc:docMk/>
            <pc:sldMk cId="3056372576" sldId="266"/>
            <ac:spMk id="6" creationId="{89A4034B-F828-9522-460A-80E2885A4FDD}"/>
          </ac:spMkLst>
        </pc:spChg>
        <pc:spChg chg="mod">
          <ac:chgData name="Khalil, Huzaifah" userId="b538ba67-ccb8-4a40-bc33-d96f6a780138" providerId="ADAL" clId="{DFED27D6-1BBB-4FDB-8813-8FDB18AF2BCD}" dt="2024-03-21T11:59:27.444" v="146" actId="1076"/>
          <ac:spMkLst>
            <pc:docMk/>
            <pc:sldMk cId="3056372576" sldId="266"/>
            <ac:spMk id="8" creationId="{A58537DF-4ABB-A5BB-A01C-3542D9E0BFE0}"/>
          </ac:spMkLst>
        </pc:spChg>
      </pc:sldChg>
      <pc:sldChg chg="modSp mod">
        <pc:chgData name="Khalil, Huzaifah" userId="b538ba67-ccb8-4a40-bc33-d96f6a780138" providerId="ADAL" clId="{DFED27D6-1BBB-4FDB-8813-8FDB18AF2BCD}" dt="2024-03-21T11:43:05.898" v="39" actId="14100"/>
        <pc:sldMkLst>
          <pc:docMk/>
          <pc:sldMk cId="3412183041" sldId="267"/>
        </pc:sldMkLst>
        <pc:spChg chg="mod">
          <ac:chgData name="Khalil, Huzaifah" userId="b538ba67-ccb8-4a40-bc33-d96f6a780138" providerId="ADAL" clId="{DFED27D6-1BBB-4FDB-8813-8FDB18AF2BCD}" dt="2024-03-21T11:42:58.464" v="37" actId="1076"/>
          <ac:spMkLst>
            <pc:docMk/>
            <pc:sldMk cId="3412183041" sldId="267"/>
            <ac:spMk id="2" creationId="{81CFC372-C4FF-45EE-E831-326563235D23}"/>
          </ac:spMkLst>
        </pc:spChg>
        <pc:spChg chg="mod">
          <ac:chgData name="Khalil, Huzaifah" userId="b538ba67-ccb8-4a40-bc33-d96f6a780138" providerId="ADAL" clId="{DFED27D6-1BBB-4FDB-8813-8FDB18AF2BCD}" dt="2024-03-21T11:43:05.898" v="39" actId="14100"/>
          <ac:spMkLst>
            <pc:docMk/>
            <pc:sldMk cId="3412183041" sldId="267"/>
            <ac:spMk id="3" creationId="{227E2C3F-C7CC-48D8-6C06-BF078D27F462}"/>
          </ac:spMkLst>
        </pc:spChg>
      </pc:sldChg>
      <pc:sldChg chg="new del">
        <pc:chgData name="Khalil, Huzaifah" userId="b538ba67-ccb8-4a40-bc33-d96f6a780138" providerId="ADAL" clId="{DFED27D6-1BBB-4FDB-8813-8FDB18AF2BCD}" dt="2024-03-21T11:58:24.055" v="128" actId="47"/>
        <pc:sldMkLst>
          <pc:docMk/>
          <pc:sldMk cId="3359355486" sldId="268"/>
        </pc:sldMkLst>
      </pc:sldChg>
    </pc:docChg>
  </pc:docChgLst>
  <pc:docChgLst>
    <pc:chgData name="Khalil, Huzaifah" userId="b538ba67-ccb8-4a40-bc33-d96f6a780138" providerId="ADAL" clId="{A32F8920-074C-47AC-A7E2-6604C0CE8424}"/>
    <pc:docChg chg="modSld">
      <pc:chgData name="Khalil, Huzaifah" userId="b538ba67-ccb8-4a40-bc33-d96f6a780138" providerId="ADAL" clId="{A32F8920-074C-47AC-A7E2-6604C0CE8424}" dt="2024-05-09T11:55:54.451" v="1" actId="20577"/>
      <pc:docMkLst>
        <pc:docMk/>
      </pc:docMkLst>
      <pc:sldChg chg="modSp mod">
        <pc:chgData name="Khalil, Huzaifah" userId="b538ba67-ccb8-4a40-bc33-d96f6a780138" providerId="ADAL" clId="{A32F8920-074C-47AC-A7E2-6604C0CE8424}" dt="2024-05-09T11:55:54.451" v="1" actId="20577"/>
        <pc:sldMkLst>
          <pc:docMk/>
          <pc:sldMk cId="613418397" sldId="257"/>
        </pc:sldMkLst>
        <pc:spChg chg="mod">
          <ac:chgData name="Khalil, Huzaifah" userId="b538ba67-ccb8-4a40-bc33-d96f6a780138" providerId="ADAL" clId="{A32F8920-074C-47AC-A7E2-6604C0CE8424}" dt="2024-05-09T11:55:54.451" v="1" actId="20577"/>
          <ac:spMkLst>
            <pc:docMk/>
            <pc:sldMk cId="613418397" sldId="257"/>
            <ac:spMk id="3" creationId="{A6E0CDE7-8308-134B-B5A7-AE6B721E90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88778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90320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103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220201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8974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4043486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99018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174942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141710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15C04-C106-4106-82D9-D09FD7739D35}"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22952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15C04-C106-4106-82D9-D09FD7739D35}"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252785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15C04-C106-4106-82D9-D09FD7739D35}" type="datetimeFigureOut">
              <a:rPr lang="en-GB" smtClean="0"/>
              <a:t>09/05/2024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197278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15C04-C106-4106-82D9-D09FD7739D35}" type="datetimeFigureOut">
              <a:rPr lang="en-GB" smtClean="0"/>
              <a:t>09/05/2024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07885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15C04-C106-4106-82D9-D09FD7739D35}" type="datetimeFigureOut">
              <a:rPr lang="en-GB" smtClean="0"/>
              <a:t>09/05/2024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234369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E15C04-C106-4106-82D9-D09FD7739D35}"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90216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E15C04-C106-4106-82D9-D09FD7739D35}"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674F9-85E9-467A-B36D-B69C1F4A7392}" type="slidenum">
              <a:rPr lang="en-GB" smtClean="0"/>
              <a:t>‹#›</a:t>
            </a:fld>
            <a:endParaRPr lang="en-GB"/>
          </a:p>
        </p:txBody>
      </p:sp>
    </p:spTree>
    <p:extLst>
      <p:ext uri="{BB962C8B-B14F-4D97-AF65-F5344CB8AC3E}">
        <p14:creationId xmlns:p14="http://schemas.microsoft.com/office/powerpoint/2010/main" val="386537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E15C04-C106-4106-82D9-D09FD7739D35}" type="datetimeFigureOut">
              <a:rPr lang="en-GB" smtClean="0"/>
              <a:t>09/05/2024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D674F9-85E9-467A-B36D-B69C1F4A7392}" type="slidenum">
              <a:rPr lang="en-GB" smtClean="0"/>
              <a:t>‹#›</a:t>
            </a:fld>
            <a:endParaRPr lang="en-GB"/>
          </a:p>
        </p:txBody>
      </p:sp>
    </p:spTree>
    <p:extLst>
      <p:ext uri="{BB962C8B-B14F-4D97-AF65-F5344CB8AC3E}">
        <p14:creationId xmlns:p14="http://schemas.microsoft.com/office/powerpoint/2010/main" val="281642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0F49-DBD9-4872-54BA-ACFCAD72565B}"/>
              </a:ext>
            </a:extLst>
          </p:cNvPr>
          <p:cNvSpPr>
            <a:spLocks noGrp="1"/>
          </p:cNvSpPr>
          <p:nvPr>
            <p:ph type="ctrTitle"/>
          </p:nvPr>
        </p:nvSpPr>
        <p:spPr/>
        <p:txBody>
          <a:bodyPr/>
          <a:lstStyle/>
          <a:p>
            <a:r>
              <a:rPr lang="en-GB" dirty="0"/>
              <a:t>Elderly Empower Project Requirements</a:t>
            </a:r>
          </a:p>
        </p:txBody>
      </p:sp>
      <p:sp>
        <p:nvSpPr>
          <p:cNvPr id="3" name="Subtitle 2">
            <a:extLst>
              <a:ext uri="{FF2B5EF4-FFF2-40B4-BE49-F238E27FC236}">
                <a16:creationId xmlns:a16="http://schemas.microsoft.com/office/drawing/2014/main" id="{DF5085E7-A492-2619-C9C5-68A23BED6557}"/>
              </a:ext>
            </a:extLst>
          </p:cNvPr>
          <p:cNvSpPr>
            <a:spLocks noGrp="1"/>
          </p:cNvSpPr>
          <p:nvPr>
            <p:ph type="subTitle" idx="1"/>
          </p:nvPr>
        </p:nvSpPr>
        <p:spPr/>
        <p:txBody>
          <a:bodyPr/>
          <a:lstStyle/>
          <a:p>
            <a:r>
              <a:rPr lang="en-GB" dirty="0"/>
              <a:t>Enabling Efficient Healthcare Management for the Elderly</a:t>
            </a:r>
          </a:p>
        </p:txBody>
      </p:sp>
    </p:spTree>
    <p:extLst>
      <p:ext uri="{BB962C8B-B14F-4D97-AF65-F5344CB8AC3E}">
        <p14:creationId xmlns:p14="http://schemas.microsoft.com/office/powerpoint/2010/main" val="1806922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9029-56DD-B89D-C266-1CA05F28E81D}"/>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96512BD-32F3-290A-BFF0-E48CFB5166BE}"/>
              </a:ext>
            </a:extLst>
          </p:cNvPr>
          <p:cNvSpPr>
            <a:spLocks noGrp="1"/>
          </p:cNvSpPr>
          <p:nvPr>
            <p:ph idx="1"/>
          </p:nvPr>
        </p:nvSpPr>
        <p:spPr>
          <a:xfrm>
            <a:off x="838200" y="1409350"/>
            <a:ext cx="10515600" cy="4767613"/>
          </a:xfrm>
        </p:spPr>
        <p:txBody>
          <a:bodyPr>
            <a:normAutofit/>
          </a:bodyPr>
          <a:lstStyle/>
          <a:p>
            <a:r>
              <a:rPr lang="en-GB" sz="2000" i="0" dirty="0">
                <a:solidFill>
                  <a:srgbClr val="0D0D0D"/>
                </a:solidFill>
                <a:effectLst/>
              </a:rPr>
              <a:t>In conclusion, the Elderly Empowerment project holds significant promise in enhancing the lives of senior citizens through the strategic utilisation of technology and stakeholder engagement. Our comprehensive approach to stakeholder engagement ensures that the voices of elderly individuals, caregivers, families, healthcare professionals, regulatory bodies, and community organisations are heard and integrated into every stage of the project. By prioritising transparency, accountability, and continuous communication, we foster collaboration and trust, paving the way for meaningful partnerships and sustainable solutions. As we navigate challenges, adapt to evolving needs, and overcome obstacles together, we remain steadfast in our commitment to empowering senior citizens and enriching their quality of life. With each stakeholder engaged and empowered, we move closer to achieving our mission of leveraging technology to create a brighter future for the elderly community. Thank you for your dedication, collaboration, and unwavering support.</a:t>
            </a:r>
            <a:endParaRPr lang="en-GB" sz="2000" dirty="0"/>
          </a:p>
        </p:txBody>
      </p:sp>
    </p:spTree>
    <p:extLst>
      <p:ext uri="{BB962C8B-B14F-4D97-AF65-F5344CB8AC3E}">
        <p14:creationId xmlns:p14="http://schemas.microsoft.com/office/powerpoint/2010/main" val="304498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1C9D-E228-19F3-F1D9-5906EC9AE70B}"/>
              </a:ext>
            </a:extLst>
          </p:cNvPr>
          <p:cNvSpPr>
            <a:spLocks noGrp="1"/>
          </p:cNvSpPr>
          <p:nvPr>
            <p:ph type="title"/>
          </p:nvPr>
        </p:nvSpPr>
        <p:spPr/>
        <p:txBody>
          <a:bodyPr/>
          <a:lstStyle/>
          <a:p>
            <a:r>
              <a:rPr lang="en-GB" dirty="0"/>
              <a:t>Brief overview of Elderly Empower Company</a:t>
            </a:r>
          </a:p>
        </p:txBody>
      </p:sp>
      <p:sp>
        <p:nvSpPr>
          <p:cNvPr id="3" name="Content Placeholder 2">
            <a:extLst>
              <a:ext uri="{FF2B5EF4-FFF2-40B4-BE49-F238E27FC236}">
                <a16:creationId xmlns:a16="http://schemas.microsoft.com/office/drawing/2014/main" id="{A6E0CDE7-8308-134B-B5A7-AE6B721E901C}"/>
              </a:ext>
            </a:extLst>
          </p:cNvPr>
          <p:cNvSpPr>
            <a:spLocks noGrp="1"/>
          </p:cNvSpPr>
          <p:nvPr>
            <p:ph idx="1"/>
          </p:nvPr>
        </p:nvSpPr>
        <p:spPr>
          <a:xfrm>
            <a:off x="838199" y="1475874"/>
            <a:ext cx="11145253" cy="5382125"/>
          </a:xfrm>
        </p:spPr>
        <p:txBody>
          <a:bodyPr>
            <a:normAutofit fontScale="92500" lnSpcReduction="20000"/>
          </a:bodyPr>
          <a:lstStyle/>
          <a:p>
            <a:endParaRPr lang="en-GB" dirty="0"/>
          </a:p>
          <a:p>
            <a:r>
              <a:rPr lang="en-GB" dirty="0"/>
              <a:t>The project outlined in this report is highly relevant to Elderly Empowerment's mission and objectives. The company is dedicated to enriching the lives of senior citizens by using technology to streamline information management and provide comprehensive support services. This project perfectly aligns with these goals.</a:t>
            </a:r>
          </a:p>
          <a:p>
            <a:endParaRPr lang="en-GB" dirty="0"/>
          </a:p>
          <a:p>
            <a:r>
              <a:rPr lang="en-GB" dirty="0"/>
              <a:t>Elderly Empowerment's mission is to empower the elderly community by leveraging technology to create personalised care plans and facilitate seamless communication among caregivers, families, and healthcare professionals. By focusing on gathering requirements, analysing data, and designing systems, this project enables </a:t>
            </a:r>
            <a:r>
              <a:rPr lang="en-GB"/>
              <a:t>the company </a:t>
            </a:r>
            <a:r>
              <a:rPr lang="en-GB" dirty="0"/>
              <a:t>to gain deeper insights into the unique needs of elderly individuals. This ensures that Elderly Empowerment can deliver tailored services that meet the diverse requirements of its elderly clients, thus remaining true to its mission of providing personalised care and support.</a:t>
            </a:r>
          </a:p>
          <a:p>
            <a:endParaRPr lang="en-GB" dirty="0"/>
          </a:p>
          <a:p>
            <a:r>
              <a:rPr lang="en-GB" dirty="0"/>
              <a:t>Moreover, the project directly contributes to the company's objectives of optimising information management and support services. By implementing enhanced security measures, remote monitoring solutions, and communication platforms, Elderly Empowerment can streamline its operations and enhance the efficiency of service delivery. This not only improves the overall quality of care but also reinforces the organisation's commitment to delivering high-quality services to the elderly community.</a:t>
            </a:r>
          </a:p>
          <a:p>
            <a:endParaRPr lang="en-GB" dirty="0"/>
          </a:p>
          <a:p>
            <a:r>
              <a:rPr lang="en-GB" dirty="0"/>
              <a:t>In summary, the project's alignment with Elderly Empowerment's mission and objectives underscores its significance in fulfilling the company's overarching goal of empowering senior citizens and enhancing their quality of life through innovative technological solutions.</a:t>
            </a:r>
          </a:p>
        </p:txBody>
      </p:sp>
    </p:spTree>
    <p:extLst>
      <p:ext uri="{BB962C8B-B14F-4D97-AF65-F5344CB8AC3E}">
        <p14:creationId xmlns:p14="http://schemas.microsoft.com/office/powerpoint/2010/main" val="61341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4883-9F83-3F4A-7333-70D2AB50B87F}"/>
              </a:ext>
            </a:extLst>
          </p:cNvPr>
          <p:cNvSpPr>
            <a:spLocks noGrp="1"/>
          </p:cNvSpPr>
          <p:nvPr>
            <p:ph type="title"/>
          </p:nvPr>
        </p:nvSpPr>
        <p:spPr/>
        <p:txBody>
          <a:bodyPr/>
          <a:lstStyle/>
          <a:p>
            <a:r>
              <a:rPr lang="en-GB" dirty="0"/>
              <a:t>Business Objectives</a:t>
            </a:r>
          </a:p>
        </p:txBody>
      </p:sp>
      <p:sp>
        <p:nvSpPr>
          <p:cNvPr id="3" name="Content Placeholder 2">
            <a:extLst>
              <a:ext uri="{FF2B5EF4-FFF2-40B4-BE49-F238E27FC236}">
                <a16:creationId xmlns:a16="http://schemas.microsoft.com/office/drawing/2014/main" id="{D9DA8843-2D32-735C-38B7-CCBF9EB6C077}"/>
              </a:ext>
            </a:extLst>
          </p:cNvPr>
          <p:cNvSpPr>
            <a:spLocks noGrp="1"/>
          </p:cNvSpPr>
          <p:nvPr>
            <p:ph idx="1"/>
          </p:nvPr>
        </p:nvSpPr>
        <p:spPr/>
        <p:txBody>
          <a:bodyPr>
            <a:normAutofit/>
          </a:bodyPr>
          <a:lstStyle/>
          <a:p>
            <a:r>
              <a:rPr lang="en-GB" i="0" dirty="0">
                <a:solidFill>
                  <a:srgbClr val="0D0D0D"/>
                </a:solidFill>
                <a:effectLst/>
              </a:rPr>
              <a:t>The project serves as a cornerstone in Elderly Empowerment's commitment to leveraging technology for the betterment of seniors. By focusing on personalized care plans, seamless communication channels, and efficient information management, it addresses the specific needs of elderly individuals. Through a meticulous approach of gathering insights and implementing cutting-edge solutions, the project not only enhances the quality of support services but also elevates operational standards. This comprehensive initiative underscores Elderly Empowerment's dedication to empowering seniors and signifies a transformative step towards enhancing their overall well-being and quality of life.</a:t>
            </a:r>
            <a:endParaRPr lang="en-GB" dirty="0"/>
          </a:p>
        </p:txBody>
      </p:sp>
    </p:spTree>
    <p:extLst>
      <p:ext uri="{BB962C8B-B14F-4D97-AF65-F5344CB8AC3E}">
        <p14:creationId xmlns:p14="http://schemas.microsoft.com/office/powerpoint/2010/main" val="212337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E3FB-07BE-0783-64C5-BE0952C35843}"/>
              </a:ext>
            </a:extLst>
          </p:cNvPr>
          <p:cNvSpPr>
            <a:spLocks noGrp="1"/>
          </p:cNvSpPr>
          <p:nvPr>
            <p:ph type="title"/>
          </p:nvPr>
        </p:nvSpPr>
        <p:spPr>
          <a:xfrm>
            <a:off x="3694854" y="223520"/>
            <a:ext cx="8596668" cy="1320800"/>
          </a:xfrm>
        </p:spPr>
        <p:txBody>
          <a:bodyPr/>
          <a:lstStyle/>
          <a:p>
            <a:r>
              <a:rPr lang="en-GB" dirty="0"/>
              <a:t> Functional Requirements</a:t>
            </a:r>
          </a:p>
        </p:txBody>
      </p:sp>
      <p:sp>
        <p:nvSpPr>
          <p:cNvPr id="3" name="Content Placeholder 2">
            <a:extLst>
              <a:ext uri="{FF2B5EF4-FFF2-40B4-BE49-F238E27FC236}">
                <a16:creationId xmlns:a16="http://schemas.microsoft.com/office/drawing/2014/main" id="{1F1CFECE-A837-1F92-6A89-1EF3F1F73307}"/>
              </a:ext>
            </a:extLst>
          </p:cNvPr>
          <p:cNvSpPr>
            <a:spLocks noGrp="1"/>
          </p:cNvSpPr>
          <p:nvPr>
            <p:ph idx="1"/>
          </p:nvPr>
        </p:nvSpPr>
        <p:spPr>
          <a:xfrm>
            <a:off x="453814" y="1391920"/>
            <a:ext cx="10315786" cy="5354319"/>
          </a:xfrm>
        </p:spPr>
        <p:txBody>
          <a:bodyPr>
            <a:normAutofit fontScale="70000" lnSpcReduction="20000"/>
          </a:bodyPr>
          <a:lstStyle/>
          <a:p>
            <a:pPr marL="0" indent="0" algn="l">
              <a:buNone/>
            </a:pPr>
            <a:endParaRPr lang="en-GB" b="0" i="0" dirty="0">
              <a:solidFill>
                <a:srgbClr val="0D0D0D"/>
              </a:solidFill>
              <a:effectLst/>
              <a:latin typeface="Söhne"/>
            </a:endParaRPr>
          </a:p>
          <a:p>
            <a:pPr algn="l">
              <a:buFont typeface="+mj-lt"/>
              <a:buAutoNum type="arabicPeriod"/>
            </a:pPr>
            <a:r>
              <a:rPr lang="en-GB" b="0" i="0" dirty="0">
                <a:solidFill>
                  <a:srgbClr val="0D0D0D"/>
                </a:solidFill>
                <a:effectLst/>
                <a:latin typeface="Söhne"/>
              </a:rPr>
              <a:t>User Authentication:</a:t>
            </a:r>
          </a:p>
          <a:p>
            <a:pPr marL="742950" lvl="1" indent="-285750" algn="l">
              <a:buFont typeface="+mj-lt"/>
              <a:buAutoNum type="arabicPeriod"/>
            </a:pPr>
            <a:r>
              <a:rPr lang="en-GB" b="0" i="0" dirty="0">
                <a:solidFill>
                  <a:srgbClr val="0D0D0D"/>
                </a:solidFill>
                <a:effectLst/>
                <a:latin typeface="Söhne"/>
              </a:rPr>
              <a:t>Description: The system should require users to authenticate before accessing sensitive information or performing actions.</a:t>
            </a:r>
          </a:p>
          <a:p>
            <a:pPr marL="742950" lvl="1" indent="-285750" algn="l">
              <a:buFont typeface="+mj-lt"/>
              <a:buAutoNum type="arabicPeriod"/>
            </a:pPr>
            <a:r>
              <a:rPr lang="en-GB" b="0" i="0" dirty="0">
                <a:solidFill>
                  <a:srgbClr val="0D0D0D"/>
                </a:solidFill>
                <a:effectLst/>
                <a:latin typeface="Söhne"/>
              </a:rPr>
              <a:t>Example: Users must log in with a username and password to access the database of elderly individuals' information.</a:t>
            </a:r>
          </a:p>
          <a:p>
            <a:pPr algn="l">
              <a:buFont typeface="+mj-lt"/>
              <a:buAutoNum type="arabicPeriod"/>
            </a:pPr>
            <a:r>
              <a:rPr lang="en-GB" b="0" i="0" dirty="0">
                <a:solidFill>
                  <a:srgbClr val="0D0D0D"/>
                </a:solidFill>
                <a:effectLst/>
                <a:latin typeface="Söhne"/>
              </a:rPr>
              <a:t>Data Input Forms:</a:t>
            </a:r>
          </a:p>
          <a:p>
            <a:pPr marL="742950" lvl="1" indent="-285750" algn="l">
              <a:buFont typeface="+mj-lt"/>
              <a:buAutoNum type="arabicPeriod"/>
            </a:pPr>
            <a:r>
              <a:rPr lang="en-GB" b="0" i="0" dirty="0">
                <a:solidFill>
                  <a:srgbClr val="0D0D0D"/>
                </a:solidFill>
                <a:effectLst/>
                <a:latin typeface="Söhne"/>
              </a:rPr>
              <a:t>Description: The system should provide user-friendly forms for inputting data about elderly individuals, including personal details, medical history, and care preferences.</a:t>
            </a:r>
          </a:p>
          <a:p>
            <a:pPr marL="742950" lvl="1" indent="-285750" algn="l">
              <a:buFont typeface="+mj-lt"/>
              <a:buAutoNum type="arabicPeriod"/>
            </a:pPr>
            <a:r>
              <a:rPr lang="en-GB" b="0" i="0" dirty="0">
                <a:solidFill>
                  <a:srgbClr val="0D0D0D"/>
                </a:solidFill>
                <a:effectLst/>
                <a:latin typeface="Söhne"/>
              </a:rPr>
              <a:t>Example: Caregivers can use a digital form to input information such as medication schedules, dietary restrictions, and mobility assistance requirements for each elderly individual.</a:t>
            </a:r>
          </a:p>
          <a:p>
            <a:pPr algn="l">
              <a:buFont typeface="+mj-lt"/>
              <a:buAutoNum type="arabicPeriod"/>
            </a:pPr>
            <a:r>
              <a:rPr lang="en-GB" b="0" i="0" dirty="0">
                <a:solidFill>
                  <a:srgbClr val="0D0D0D"/>
                </a:solidFill>
                <a:effectLst/>
                <a:latin typeface="Söhne"/>
              </a:rPr>
              <a:t>Information Display:</a:t>
            </a:r>
          </a:p>
          <a:p>
            <a:pPr marL="742950" lvl="1" indent="-285750" algn="l">
              <a:buFont typeface="+mj-lt"/>
              <a:buAutoNum type="arabicPeriod"/>
            </a:pPr>
            <a:r>
              <a:rPr lang="en-GB" b="0" i="0" dirty="0">
                <a:solidFill>
                  <a:srgbClr val="0D0D0D"/>
                </a:solidFill>
                <a:effectLst/>
                <a:latin typeface="Söhne"/>
              </a:rPr>
              <a:t>Description: The system should display relevant information about elderly individuals in an organized and easy-to-understand format.</a:t>
            </a:r>
          </a:p>
          <a:p>
            <a:pPr marL="742950" lvl="1" indent="-285750" algn="l">
              <a:buFont typeface="+mj-lt"/>
              <a:buAutoNum type="arabicPeriod"/>
            </a:pPr>
            <a:r>
              <a:rPr lang="en-GB" b="0" i="0" dirty="0">
                <a:solidFill>
                  <a:srgbClr val="0D0D0D"/>
                </a:solidFill>
                <a:effectLst/>
                <a:latin typeface="Söhne"/>
              </a:rPr>
              <a:t>Example: A web page could display a summary of each elderly individual's care plan, including medication reminders, upcoming appointments, and emergency contact information.</a:t>
            </a:r>
          </a:p>
          <a:p>
            <a:pPr algn="l">
              <a:buFont typeface="+mj-lt"/>
              <a:buAutoNum type="arabicPeriod"/>
            </a:pPr>
            <a:r>
              <a:rPr lang="en-GB" b="0" i="0" dirty="0">
                <a:solidFill>
                  <a:srgbClr val="0D0D0D"/>
                </a:solidFill>
                <a:effectLst/>
                <a:latin typeface="Söhne"/>
              </a:rPr>
              <a:t>Communication Tools:</a:t>
            </a:r>
          </a:p>
          <a:p>
            <a:pPr marL="742950" lvl="1" indent="-285750" algn="l">
              <a:buFont typeface="+mj-lt"/>
              <a:buAutoNum type="arabicPeriod"/>
            </a:pPr>
            <a:r>
              <a:rPr lang="en-GB" b="0" i="0" dirty="0">
                <a:solidFill>
                  <a:srgbClr val="0D0D0D"/>
                </a:solidFill>
                <a:effectLst/>
                <a:latin typeface="Söhne"/>
              </a:rPr>
              <a:t>Description: The system should include communication tools such as messaging or video conferencing to facilitate collaboration between caregivers, families, and healthcare professionals.</a:t>
            </a:r>
          </a:p>
          <a:p>
            <a:pPr marL="742950" lvl="1" indent="-285750" algn="l">
              <a:buFont typeface="+mj-lt"/>
              <a:buAutoNum type="arabicPeriod"/>
            </a:pPr>
            <a:r>
              <a:rPr lang="en-GB" b="0" i="0" dirty="0">
                <a:solidFill>
                  <a:srgbClr val="0D0D0D"/>
                </a:solidFill>
                <a:effectLst/>
                <a:latin typeface="Söhne"/>
              </a:rPr>
              <a:t>Example: Caregivers and family members can use a messaging feature within the system to communicate about changes in an elderly individual's condition or schedule.</a:t>
            </a:r>
          </a:p>
          <a:p>
            <a:pPr algn="l">
              <a:buFont typeface="+mj-lt"/>
              <a:buAutoNum type="arabicPeriod"/>
            </a:pPr>
            <a:r>
              <a:rPr lang="en-GB" b="0" i="0" dirty="0">
                <a:solidFill>
                  <a:srgbClr val="0D0D0D"/>
                </a:solidFill>
                <a:effectLst/>
                <a:latin typeface="Söhne"/>
              </a:rPr>
              <a:t>Security Measures:</a:t>
            </a:r>
          </a:p>
          <a:p>
            <a:pPr marL="742950" lvl="1" indent="-285750" algn="l">
              <a:buFont typeface="+mj-lt"/>
              <a:buAutoNum type="arabicPeriod"/>
            </a:pPr>
            <a:r>
              <a:rPr lang="en-GB" b="0" i="0" dirty="0">
                <a:solidFill>
                  <a:srgbClr val="0D0D0D"/>
                </a:solidFill>
                <a:effectLst/>
                <a:latin typeface="Söhne"/>
              </a:rPr>
              <a:t>Description: The system should implement robust security measures to protect sensitive data and prevent unauthorized access.</a:t>
            </a:r>
          </a:p>
          <a:p>
            <a:pPr marL="742950" lvl="1" indent="-285750" algn="l">
              <a:buFont typeface="+mj-lt"/>
              <a:buAutoNum type="arabicPeriod"/>
            </a:pPr>
            <a:r>
              <a:rPr lang="en-GB" b="0" i="0" dirty="0">
                <a:solidFill>
                  <a:srgbClr val="0D0D0D"/>
                </a:solidFill>
                <a:effectLst/>
                <a:latin typeface="Söhne"/>
              </a:rPr>
              <a:t>Example: Access to the system should be restricted based on user roles, with additional encryption for stored data and regular security audits to identify potential vulnerabilities</a:t>
            </a:r>
          </a:p>
          <a:p>
            <a:endParaRPr lang="en-GB" dirty="0"/>
          </a:p>
        </p:txBody>
      </p:sp>
    </p:spTree>
    <p:extLst>
      <p:ext uri="{BB962C8B-B14F-4D97-AF65-F5344CB8AC3E}">
        <p14:creationId xmlns:p14="http://schemas.microsoft.com/office/powerpoint/2010/main" val="205224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853B-6A91-5A23-80E6-21EEECA34BDE}"/>
              </a:ext>
            </a:extLst>
          </p:cNvPr>
          <p:cNvSpPr>
            <a:spLocks noGrp="1"/>
          </p:cNvSpPr>
          <p:nvPr>
            <p:ph type="title"/>
          </p:nvPr>
        </p:nvSpPr>
        <p:spPr>
          <a:xfrm>
            <a:off x="5340774" y="142240"/>
            <a:ext cx="8596668" cy="1320800"/>
          </a:xfrm>
        </p:spPr>
        <p:txBody>
          <a:bodyPr/>
          <a:lstStyle/>
          <a:p>
            <a:r>
              <a:rPr lang="en-GB" dirty="0"/>
              <a:t> Functional Requirements</a:t>
            </a:r>
          </a:p>
        </p:txBody>
      </p:sp>
      <p:sp>
        <p:nvSpPr>
          <p:cNvPr id="3" name="Content Placeholder 2">
            <a:extLst>
              <a:ext uri="{FF2B5EF4-FFF2-40B4-BE49-F238E27FC236}">
                <a16:creationId xmlns:a16="http://schemas.microsoft.com/office/drawing/2014/main" id="{0E855D91-D3CA-F7B9-42F4-21004341AF9A}"/>
              </a:ext>
            </a:extLst>
          </p:cNvPr>
          <p:cNvSpPr>
            <a:spLocks noGrp="1"/>
          </p:cNvSpPr>
          <p:nvPr>
            <p:ph idx="1"/>
          </p:nvPr>
        </p:nvSpPr>
        <p:spPr>
          <a:xfrm>
            <a:off x="392854" y="1320801"/>
            <a:ext cx="10143066" cy="5537199"/>
          </a:xfrm>
        </p:spPr>
        <p:txBody>
          <a:bodyPr>
            <a:normAutofit fontScale="70000" lnSpcReduction="20000"/>
          </a:bodyPr>
          <a:lstStyle/>
          <a:p>
            <a:pPr marL="0" indent="0" algn="l">
              <a:buNone/>
            </a:pPr>
            <a:r>
              <a:rPr lang="en-GB" sz="1700" b="0" i="0" dirty="0">
                <a:solidFill>
                  <a:srgbClr val="0D0D0D"/>
                </a:solidFill>
                <a:effectLst/>
                <a:latin typeface="Söhne"/>
              </a:rPr>
              <a:t>Contribution to Business Objectives: Ensures data security by allowing only authorized personnel access to sensitive information, aligning with the objective of maintaining confidentiality and reducing the risk of data breaches.</a:t>
            </a:r>
          </a:p>
          <a:p>
            <a:pPr algn="l">
              <a:buFont typeface="Arial" panose="020B0604020202020204" pitchFamily="34" charset="0"/>
              <a:buChar char="•"/>
            </a:pPr>
            <a:r>
              <a:rPr lang="en-GB" sz="1700" b="0" i="0" dirty="0">
                <a:solidFill>
                  <a:srgbClr val="0D0D0D"/>
                </a:solidFill>
                <a:effectLst/>
                <a:latin typeface="Söhne"/>
              </a:rPr>
              <a:t>Example: Requiring user authentication strengthens security protocols, enhancing trust among users and supporting the business objective of providing secure and reliable support services to elderly individuals.</a:t>
            </a:r>
          </a:p>
          <a:p>
            <a:pPr marL="0" indent="0" algn="l">
              <a:buNone/>
            </a:pPr>
            <a:r>
              <a:rPr lang="en-GB" sz="1700" b="0" i="0" dirty="0">
                <a:solidFill>
                  <a:srgbClr val="0D0D0D"/>
                </a:solidFill>
                <a:effectLst/>
                <a:latin typeface="Söhne"/>
              </a:rPr>
              <a:t>Data Input Forms:</a:t>
            </a:r>
          </a:p>
          <a:p>
            <a:pPr algn="l">
              <a:buFont typeface="Arial" panose="020B0604020202020204" pitchFamily="34" charset="0"/>
              <a:buChar char="•"/>
            </a:pPr>
            <a:r>
              <a:rPr lang="en-GB" sz="1700" b="0" i="0" dirty="0">
                <a:solidFill>
                  <a:srgbClr val="0D0D0D"/>
                </a:solidFill>
                <a:effectLst/>
                <a:latin typeface="Söhne"/>
              </a:rPr>
              <a:t>Contribution to Business Objectives: Improves efficiency and accuracy in managing care plans by streamlining the process of inputting and updating information about elderly individuals.</a:t>
            </a:r>
          </a:p>
          <a:p>
            <a:pPr algn="l">
              <a:buFont typeface="Arial" panose="020B0604020202020204" pitchFamily="34" charset="0"/>
              <a:buChar char="•"/>
            </a:pPr>
            <a:r>
              <a:rPr lang="en-GB" sz="1700" b="0" i="0" dirty="0">
                <a:solidFill>
                  <a:srgbClr val="0D0D0D"/>
                </a:solidFill>
                <a:effectLst/>
                <a:latin typeface="Söhne"/>
              </a:rPr>
              <a:t>Example: User-friendly data input forms reduce time and effort for caregivers, enabling them to focus more on providing personalized care, thus aligning with the objective of enhancing the quality of care delivery.</a:t>
            </a:r>
          </a:p>
          <a:p>
            <a:pPr marL="0" indent="0" algn="l">
              <a:buNone/>
            </a:pPr>
            <a:r>
              <a:rPr lang="en-GB" sz="1700" b="0" i="0" dirty="0">
                <a:solidFill>
                  <a:srgbClr val="0D0D0D"/>
                </a:solidFill>
                <a:effectLst/>
                <a:latin typeface="Söhne"/>
              </a:rPr>
              <a:t>Information Display:</a:t>
            </a:r>
          </a:p>
          <a:p>
            <a:pPr algn="l">
              <a:buFont typeface="Arial" panose="020B0604020202020204" pitchFamily="34" charset="0"/>
              <a:buChar char="•"/>
            </a:pPr>
            <a:r>
              <a:rPr lang="en-GB" sz="1700" b="0" i="0" dirty="0">
                <a:solidFill>
                  <a:srgbClr val="0D0D0D"/>
                </a:solidFill>
                <a:effectLst/>
                <a:latin typeface="Söhne"/>
              </a:rPr>
              <a:t>Contribution to Business Objectives: Facilitates informed decision-making and coordination of care by providing relevant information about elderly individuals to caregivers, families, and healthcare professionals.</a:t>
            </a:r>
          </a:p>
          <a:p>
            <a:pPr algn="l">
              <a:buFont typeface="Arial" panose="020B0604020202020204" pitchFamily="34" charset="0"/>
              <a:buChar char="•"/>
            </a:pPr>
            <a:r>
              <a:rPr lang="en-GB" sz="1700" b="0" i="0" dirty="0">
                <a:solidFill>
                  <a:srgbClr val="0D0D0D"/>
                </a:solidFill>
                <a:effectLst/>
                <a:latin typeface="Söhne"/>
              </a:rPr>
              <a:t>Example: Organized display of care plan summaries allows quick access to essential information, improving the quality and continuity of care, which supports the objective of enhancing overall care standards.</a:t>
            </a:r>
          </a:p>
          <a:p>
            <a:pPr marL="0" indent="0" algn="l">
              <a:buNone/>
            </a:pPr>
            <a:r>
              <a:rPr lang="en-GB" sz="1700" b="0" i="0" dirty="0">
                <a:solidFill>
                  <a:srgbClr val="0D0D0D"/>
                </a:solidFill>
                <a:effectLst/>
                <a:latin typeface="Söhne"/>
              </a:rPr>
              <a:t> Communication Tools:</a:t>
            </a:r>
          </a:p>
          <a:p>
            <a:pPr algn="l">
              <a:buFont typeface="Arial" panose="020B0604020202020204" pitchFamily="34" charset="0"/>
              <a:buChar char="•"/>
            </a:pPr>
            <a:r>
              <a:rPr lang="en-GB" sz="1700" b="0" i="0" dirty="0">
                <a:solidFill>
                  <a:srgbClr val="0D0D0D"/>
                </a:solidFill>
                <a:effectLst/>
                <a:latin typeface="Söhne"/>
              </a:rPr>
              <a:t>Contribution to Business Objectives: Enhances collaboration among stakeholders involved in caring for elderly individuals, promoting teamwork and improving the quality of care.</a:t>
            </a:r>
          </a:p>
          <a:p>
            <a:pPr algn="l">
              <a:buFont typeface="Arial" panose="020B0604020202020204" pitchFamily="34" charset="0"/>
              <a:buChar char="•"/>
            </a:pPr>
            <a:r>
              <a:rPr lang="en-GB" sz="1700" b="0" i="0" dirty="0">
                <a:solidFill>
                  <a:srgbClr val="0D0D0D"/>
                </a:solidFill>
                <a:effectLst/>
                <a:latin typeface="Söhne"/>
              </a:rPr>
              <a:t>Example: Messaging features enable effective communication between caregivers and family members, fostering a supportive caregiving environment and aligning with the objective of improving care coordination.</a:t>
            </a:r>
          </a:p>
          <a:p>
            <a:pPr marL="0" indent="0" algn="l">
              <a:buNone/>
            </a:pPr>
            <a:r>
              <a:rPr lang="en-GB" sz="1700" b="0" i="0" dirty="0">
                <a:solidFill>
                  <a:srgbClr val="0D0D0D"/>
                </a:solidFill>
                <a:effectLst/>
                <a:latin typeface="Söhne"/>
              </a:rPr>
              <a:t>Security Measures:</a:t>
            </a:r>
          </a:p>
          <a:p>
            <a:pPr algn="l">
              <a:buFont typeface="Arial" panose="020B0604020202020204" pitchFamily="34" charset="0"/>
              <a:buChar char="•"/>
            </a:pPr>
            <a:r>
              <a:rPr lang="en-GB" sz="1700" b="0" i="0" dirty="0">
                <a:solidFill>
                  <a:srgbClr val="0D0D0D"/>
                </a:solidFill>
                <a:effectLst/>
                <a:latin typeface="Söhne"/>
              </a:rPr>
              <a:t>Contribution to Business Objectives: Protects sensitive data and maintains compliance with regulatory requirements, preserving trust and confidence in the organization's commitment to data security and privacy.</a:t>
            </a:r>
          </a:p>
          <a:p>
            <a:pPr algn="l">
              <a:buFont typeface="Arial" panose="020B0604020202020204" pitchFamily="34" charset="0"/>
              <a:buChar char="•"/>
            </a:pPr>
            <a:r>
              <a:rPr lang="en-GB" sz="1700" b="0" i="0" dirty="0">
                <a:solidFill>
                  <a:srgbClr val="0D0D0D"/>
                </a:solidFill>
                <a:effectLst/>
                <a:latin typeface="Söhne"/>
              </a:rPr>
              <a:t>Example: Implementation of robust security measures such as access controls and encryption minimizes the risk of data breaches, supporting the objective of safeguarding elderly individuals' information and ensuring privacy.</a:t>
            </a:r>
          </a:p>
          <a:p>
            <a:endParaRPr lang="en-GB" sz="1200" dirty="0"/>
          </a:p>
        </p:txBody>
      </p:sp>
    </p:spTree>
    <p:extLst>
      <p:ext uri="{BB962C8B-B14F-4D97-AF65-F5344CB8AC3E}">
        <p14:creationId xmlns:p14="http://schemas.microsoft.com/office/powerpoint/2010/main" val="126190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A6DF-C74F-82E9-4AB6-3FDF301D037A}"/>
              </a:ext>
            </a:extLst>
          </p:cNvPr>
          <p:cNvSpPr>
            <a:spLocks noGrp="1"/>
          </p:cNvSpPr>
          <p:nvPr>
            <p:ph type="title"/>
          </p:nvPr>
        </p:nvSpPr>
        <p:spPr>
          <a:xfrm>
            <a:off x="4091094" y="142240"/>
            <a:ext cx="8596668" cy="1320800"/>
          </a:xfrm>
        </p:spPr>
        <p:txBody>
          <a:bodyPr/>
          <a:lstStyle/>
          <a:p>
            <a:r>
              <a:rPr lang="en-GB" dirty="0"/>
              <a:t>Non-Functional Requirements</a:t>
            </a:r>
          </a:p>
        </p:txBody>
      </p:sp>
      <p:sp>
        <p:nvSpPr>
          <p:cNvPr id="3" name="Content Placeholder 2">
            <a:extLst>
              <a:ext uri="{FF2B5EF4-FFF2-40B4-BE49-F238E27FC236}">
                <a16:creationId xmlns:a16="http://schemas.microsoft.com/office/drawing/2014/main" id="{E15705B3-1F5C-0AB4-44D5-04F003FBC615}"/>
              </a:ext>
            </a:extLst>
          </p:cNvPr>
          <p:cNvSpPr>
            <a:spLocks noGrp="1"/>
          </p:cNvSpPr>
          <p:nvPr>
            <p:ph idx="1"/>
          </p:nvPr>
        </p:nvSpPr>
        <p:spPr>
          <a:xfrm>
            <a:off x="98640" y="888228"/>
            <a:ext cx="11994719" cy="7280412"/>
          </a:xfrm>
        </p:spPr>
        <p:txBody>
          <a:bodyPr>
            <a:normAutofit fontScale="70000" lnSpcReduction="20000"/>
          </a:bodyPr>
          <a:lstStyle/>
          <a:p>
            <a:pPr algn="l">
              <a:buFont typeface="+mj-lt"/>
              <a:buAutoNum type="arabicPeriod"/>
            </a:pPr>
            <a:r>
              <a:rPr lang="en-GB" b="0" i="0" dirty="0">
                <a:solidFill>
                  <a:srgbClr val="0D0D0D"/>
                </a:solidFill>
                <a:effectLst/>
                <a:latin typeface="Söhne"/>
              </a:rPr>
              <a:t>Security:</a:t>
            </a:r>
          </a:p>
          <a:p>
            <a:pPr marL="742950" lvl="1" indent="-285750" algn="l">
              <a:buFont typeface="+mj-lt"/>
              <a:buAutoNum type="arabicPeriod"/>
            </a:pPr>
            <a:r>
              <a:rPr lang="en-GB" b="0" i="0" dirty="0">
                <a:solidFill>
                  <a:srgbClr val="0D0D0D"/>
                </a:solidFill>
                <a:effectLst/>
                <a:latin typeface="Söhne"/>
              </a:rPr>
              <a:t>Security measures ensure that sensitive data is protected from unauthorized access, breaches, or malicious activities.</a:t>
            </a:r>
          </a:p>
          <a:p>
            <a:pPr marL="742950" lvl="1" indent="-285750" algn="l">
              <a:buFont typeface="+mj-lt"/>
              <a:buAutoNum type="arabicPeriod"/>
            </a:pPr>
            <a:r>
              <a:rPr lang="en-GB" b="0" i="0" dirty="0">
                <a:solidFill>
                  <a:srgbClr val="0D0D0D"/>
                </a:solidFill>
                <a:effectLst/>
                <a:latin typeface="Söhne"/>
              </a:rPr>
              <a:t>This includes features such as user authentication, data encryption, access controls, and audit trails.</a:t>
            </a:r>
          </a:p>
          <a:p>
            <a:pPr algn="l">
              <a:buFont typeface="+mj-lt"/>
              <a:buAutoNum type="arabicPeriod"/>
            </a:pPr>
            <a:r>
              <a:rPr lang="en-GB" b="0" i="0" dirty="0">
                <a:solidFill>
                  <a:srgbClr val="0D0D0D"/>
                </a:solidFill>
                <a:effectLst/>
                <a:latin typeface="Söhne"/>
              </a:rPr>
              <a:t>Scalability:</a:t>
            </a:r>
          </a:p>
          <a:p>
            <a:pPr marL="742950" lvl="1" indent="-285750" algn="l">
              <a:buFont typeface="+mj-lt"/>
              <a:buAutoNum type="arabicPeriod"/>
            </a:pPr>
            <a:r>
              <a:rPr lang="en-GB" b="0" i="0" dirty="0">
                <a:solidFill>
                  <a:srgbClr val="0D0D0D"/>
                </a:solidFill>
                <a:effectLst/>
                <a:latin typeface="Söhne"/>
              </a:rPr>
              <a:t>Scalability refers to the system's ability to handle increasing loads or accommodate growing numbers of users without sacrificing performance.</a:t>
            </a:r>
          </a:p>
          <a:p>
            <a:pPr marL="742950" lvl="1" indent="-285750" algn="l">
              <a:buFont typeface="+mj-lt"/>
              <a:buAutoNum type="arabicPeriod"/>
            </a:pPr>
            <a:r>
              <a:rPr lang="en-GB" b="0" i="0" dirty="0">
                <a:solidFill>
                  <a:srgbClr val="0D0D0D"/>
                </a:solidFill>
                <a:effectLst/>
                <a:latin typeface="Söhne"/>
              </a:rPr>
              <a:t>It involves designing the system architecture and infrastructure to support future expansion or changes in demand.</a:t>
            </a:r>
          </a:p>
          <a:p>
            <a:pPr algn="l">
              <a:buFont typeface="+mj-lt"/>
              <a:buAutoNum type="arabicPeriod"/>
            </a:pPr>
            <a:r>
              <a:rPr lang="en-GB" b="0" i="0" dirty="0">
                <a:solidFill>
                  <a:srgbClr val="0D0D0D"/>
                </a:solidFill>
                <a:effectLst/>
                <a:latin typeface="Söhne"/>
              </a:rPr>
              <a:t>Usability:</a:t>
            </a:r>
          </a:p>
          <a:p>
            <a:pPr marL="742950" lvl="1" indent="-285750" algn="l">
              <a:buFont typeface="+mj-lt"/>
              <a:buAutoNum type="arabicPeriod"/>
            </a:pPr>
            <a:r>
              <a:rPr lang="en-GB" b="0" i="0" dirty="0">
                <a:solidFill>
                  <a:srgbClr val="0D0D0D"/>
                </a:solidFill>
                <a:effectLst/>
                <a:latin typeface="Söhne"/>
              </a:rPr>
              <a:t>Usability focuses on the user experience and how easily users can interact with and navigate the system.</a:t>
            </a:r>
          </a:p>
          <a:p>
            <a:pPr marL="742950" lvl="1" indent="-285750" algn="l">
              <a:buFont typeface="+mj-lt"/>
              <a:buAutoNum type="arabicPeriod"/>
            </a:pPr>
            <a:r>
              <a:rPr lang="en-GB" b="0" i="0" dirty="0">
                <a:solidFill>
                  <a:srgbClr val="0D0D0D"/>
                </a:solidFill>
                <a:effectLst/>
                <a:latin typeface="Söhne"/>
              </a:rPr>
              <a:t>It includes considerations such as intuitive user interfaces, clear navigation, and accessibility features.</a:t>
            </a:r>
          </a:p>
          <a:p>
            <a:pPr algn="l">
              <a:buFont typeface="+mj-lt"/>
              <a:buAutoNum type="arabicPeriod"/>
            </a:pPr>
            <a:r>
              <a:rPr lang="en-GB" b="0" i="0" dirty="0">
                <a:solidFill>
                  <a:srgbClr val="0D0D0D"/>
                </a:solidFill>
                <a:effectLst/>
                <a:latin typeface="Söhne"/>
              </a:rPr>
              <a:t>Performance:</a:t>
            </a:r>
          </a:p>
          <a:p>
            <a:pPr marL="742950" lvl="1" indent="-285750" algn="l">
              <a:buFont typeface="+mj-lt"/>
              <a:buAutoNum type="arabicPeriod"/>
            </a:pPr>
            <a:r>
              <a:rPr lang="en-GB" b="0" i="0" dirty="0">
                <a:solidFill>
                  <a:srgbClr val="0D0D0D"/>
                </a:solidFill>
                <a:effectLst/>
                <a:latin typeface="Söhne"/>
              </a:rPr>
              <a:t>Performance relates to the system's responsiveness, speed, and efficiency in processing tasks and delivering results.</a:t>
            </a:r>
          </a:p>
          <a:p>
            <a:pPr marL="742950" lvl="1" indent="-285750" algn="l">
              <a:buFont typeface="+mj-lt"/>
              <a:buAutoNum type="arabicPeriod"/>
            </a:pPr>
            <a:r>
              <a:rPr lang="en-GB" b="0" i="0" dirty="0">
                <a:solidFill>
                  <a:srgbClr val="0D0D0D"/>
                </a:solidFill>
                <a:effectLst/>
                <a:latin typeface="Söhne"/>
              </a:rPr>
              <a:t>It involves optimizing code, database queries, and network communication to ensure fast response times and smooth operation.</a:t>
            </a:r>
          </a:p>
          <a:p>
            <a:pPr algn="l"/>
            <a:r>
              <a:rPr lang="en-GB" b="0" i="0" dirty="0">
                <a:solidFill>
                  <a:srgbClr val="0D0D0D"/>
                </a:solidFill>
                <a:effectLst/>
                <a:latin typeface="Söhne"/>
              </a:rPr>
              <a:t>Importance of these requirements in ensuring the success and viability of the system:</a:t>
            </a:r>
          </a:p>
          <a:p>
            <a:pPr algn="l">
              <a:buFont typeface="+mj-lt"/>
              <a:buAutoNum type="arabicPeriod"/>
            </a:pPr>
            <a:r>
              <a:rPr lang="en-GB" b="0" i="0" dirty="0">
                <a:solidFill>
                  <a:srgbClr val="0D0D0D"/>
                </a:solidFill>
                <a:effectLst/>
                <a:latin typeface="Söhne"/>
              </a:rPr>
              <a:t>Security:</a:t>
            </a:r>
          </a:p>
          <a:p>
            <a:pPr marL="742950" lvl="1" indent="-285750" algn="l">
              <a:buFont typeface="+mj-lt"/>
              <a:buAutoNum type="arabicPeriod"/>
            </a:pPr>
            <a:r>
              <a:rPr lang="en-GB" b="0" i="0" dirty="0">
                <a:solidFill>
                  <a:srgbClr val="0D0D0D"/>
                </a:solidFill>
                <a:effectLst/>
                <a:latin typeface="Söhne"/>
              </a:rPr>
              <a:t>Protecting sensitive data is essential for maintaining trust and compliance with regulatory requirements.</a:t>
            </a:r>
          </a:p>
          <a:p>
            <a:pPr marL="742950" lvl="1" indent="-285750" algn="l">
              <a:buFont typeface="+mj-lt"/>
              <a:buAutoNum type="arabicPeriod"/>
            </a:pPr>
            <a:r>
              <a:rPr lang="en-GB" b="0" i="0" dirty="0">
                <a:solidFill>
                  <a:srgbClr val="0D0D0D"/>
                </a:solidFill>
                <a:effectLst/>
                <a:latin typeface="Söhne"/>
              </a:rPr>
              <a:t>Failure to implement adequate security measures can lead to data breaches, legal liabilities, and reputational damage.</a:t>
            </a:r>
          </a:p>
          <a:p>
            <a:pPr algn="l">
              <a:buFont typeface="+mj-lt"/>
              <a:buAutoNum type="arabicPeriod"/>
            </a:pPr>
            <a:r>
              <a:rPr lang="en-GB" b="0" i="0" dirty="0">
                <a:solidFill>
                  <a:srgbClr val="0D0D0D"/>
                </a:solidFill>
                <a:effectLst/>
                <a:latin typeface="Söhne"/>
              </a:rPr>
              <a:t>Scalability:</a:t>
            </a:r>
          </a:p>
          <a:p>
            <a:pPr marL="742950" lvl="1" indent="-285750" algn="l">
              <a:buFont typeface="+mj-lt"/>
              <a:buAutoNum type="arabicPeriod"/>
            </a:pPr>
            <a:r>
              <a:rPr lang="en-GB" b="0" i="0" dirty="0">
                <a:solidFill>
                  <a:srgbClr val="0D0D0D"/>
                </a:solidFill>
                <a:effectLst/>
                <a:latin typeface="Söhne"/>
              </a:rPr>
              <a:t>As the system grows and user demands increase, scalability ensures that it can continue to operate effectively without performance degradation or downtime.</a:t>
            </a:r>
          </a:p>
          <a:p>
            <a:pPr marL="742950" lvl="1" indent="-285750" algn="l">
              <a:buFont typeface="+mj-lt"/>
              <a:buAutoNum type="arabicPeriod"/>
            </a:pPr>
            <a:r>
              <a:rPr lang="en-GB" b="0" i="0" dirty="0">
                <a:solidFill>
                  <a:srgbClr val="0D0D0D"/>
                </a:solidFill>
                <a:effectLst/>
                <a:latin typeface="Söhne"/>
              </a:rPr>
              <a:t>Failure to design for scalability can result in system failures, slow response times, and inability to meet user needs during peak periods.</a:t>
            </a:r>
          </a:p>
          <a:p>
            <a:pPr algn="l">
              <a:buFont typeface="+mj-lt"/>
              <a:buAutoNum type="arabicPeriod"/>
            </a:pPr>
            <a:r>
              <a:rPr lang="en-GB" b="0" i="0" dirty="0">
                <a:solidFill>
                  <a:srgbClr val="0D0D0D"/>
                </a:solidFill>
                <a:effectLst/>
                <a:latin typeface="Söhne"/>
              </a:rPr>
              <a:t>Usability:</a:t>
            </a:r>
          </a:p>
          <a:p>
            <a:pPr marL="742950" lvl="1" indent="-285750" algn="l">
              <a:buFont typeface="+mj-lt"/>
              <a:buAutoNum type="arabicPeriod"/>
            </a:pPr>
            <a:r>
              <a:rPr lang="en-GB" b="0" i="0" dirty="0">
                <a:solidFill>
                  <a:srgbClr val="0D0D0D"/>
                </a:solidFill>
                <a:effectLst/>
                <a:latin typeface="Söhne"/>
              </a:rPr>
              <a:t>A user-friendly interface enhances user satisfaction, adoption, and productivity.</a:t>
            </a:r>
          </a:p>
          <a:p>
            <a:pPr marL="742950" lvl="1" indent="-285750" algn="l">
              <a:buFont typeface="+mj-lt"/>
              <a:buAutoNum type="arabicPeriod"/>
            </a:pPr>
            <a:r>
              <a:rPr lang="en-GB" b="0" i="0" dirty="0">
                <a:solidFill>
                  <a:srgbClr val="0D0D0D"/>
                </a:solidFill>
                <a:effectLst/>
                <a:latin typeface="Söhne"/>
              </a:rPr>
              <a:t>Poor usability can lead to frustration, errors, and decreased user engagement, ultimately impacting the system's success and user satisfaction.</a:t>
            </a:r>
          </a:p>
          <a:p>
            <a:pPr algn="l">
              <a:buFont typeface="+mj-lt"/>
              <a:buAutoNum type="arabicPeriod"/>
            </a:pPr>
            <a:r>
              <a:rPr lang="en-GB" b="0" i="0" dirty="0">
                <a:solidFill>
                  <a:srgbClr val="0D0D0D"/>
                </a:solidFill>
                <a:effectLst/>
                <a:latin typeface="Söhne"/>
              </a:rPr>
              <a:t>Performance:</a:t>
            </a:r>
          </a:p>
          <a:p>
            <a:pPr marL="742950" lvl="1" indent="-285750" algn="l">
              <a:buFont typeface="+mj-lt"/>
              <a:buAutoNum type="arabicPeriod"/>
            </a:pPr>
            <a:r>
              <a:rPr lang="en-GB" b="0" i="0" dirty="0">
                <a:solidFill>
                  <a:srgbClr val="0D0D0D"/>
                </a:solidFill>
                <a:effectLst/>
                <a:latin typeface="Söhne"/>
              </a:rPr>
              <a:t>Fast and reliable performance is critical for meeting user expectations and maintaining productivity.</a:t>
            </a:r>
          </a:p>
          <a:p>
            <a:pPr marL="742950" lvl="1" indent="-285750" algn="l">
              <a:buFont typeface="+mj-lt"/>
              <a:buAutoNum type="arabicPeriod"/>
            </a:pPr>
            <a:r>
              <a:rPr lang="en-GB" b="0" i="0" dirty="0">
                <a:solidFill>
                  <a:srgbClr val="0D0D0D"/>
                </a:solidFill>
                <a:effectLst/>
                <a:latin typeface="Söhne"/>
              </a:rPr>
              <a:t>Poor performance can lead to user dissatisfaction, decreased productivity, and loss of credibility, ultimately hindering the system's success and adoption.</a:t>
            </a:r>
          </a:p>
          <a:p>
            <a:pPr algn="l"/>
            <a:r>
              <a:rPr lang="en-GB" b="0" i="0" dirty="0">
                <a:solidFill>
                  <a:srgbClr val="0D0D0D"/>
                </a:solidFill>
                <a:effectLst/>
                <a:latin typeface="Söhne"/>
              </a:rPr>
              <a:t>Overall, prioritizing non-functional requirements ensures that the system is secure, scalable, usable, and performs optimally, thereby contributing to its success, viability, and long-term sustainability.</a:t>
            </a:r>
          </a:p>
          <a:p>
            <a:endParaRPr lang="en-GB" dirty="0"/>
          </a:p>
        </p:txBody>
      </p:sp>
    </p:spTree>
    <p:extLst>
      <p:ext uri="{BB962C8B-B14F-4D97-AF65-F5344CB8AC3E}">
        <p14:creationId xmlns:p14="http://schemas.microsoft.com/office/powerpoint/2010/main" val="307764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C372-C4FF-45EE-E831-326563235D23}"/>
              </a:ext>
            </a:extLst>
          </p:cNvPr>
          <p:cNvSpPr>
            <a:spLocks noGrp="1"/>
          </p:cNvSpPr>
          <p:nvPr>
            <p:ph type="title"/>
          </p:nvPr>
        </p:nvSpPr>
        <p:spPr>
          <a:xfrm>
            <a:off x="5808134" y="467360"/>
            <a:ext cx="8596668" cy="1320800"/>
          </a:xfrm>
        </p:spPr>
        <p:txBody>
          <a:bodyPr/>
          <a:lstStyle/>
          <a:p>
            <a:r>
              <a:rPr lang="en-GB" dirty="0"/>
              <a:t>Budget and Resources</a:t>
            </a:r>
          </a:p>
        </p:txBody>
      </p:sp>
      <p:sp>
        <p:nvSpPr>
          <p:cNvPr id="3" name="Content Placeholder 2">
            <a:extLst>
              <a:ext uri="{FF2B5EF4-FFF2-40B4-BE49-F238E27FC236}">
                <a16:creationId xmlns:a16="http://schemas.microsoft.com/office/drawing/2014/main" id="{227E2C3F-C7CC-48D8-6C06-BF078D27F462}"/>
              </a:ext>
            </a:extLst>
          </p:cNvPr>
          <p:cNvSpPr>
            <a:spLocks noGrp="1"/>
          </p:cNvSpPr>
          <p:nvPr>
            <p:ph idx="1"/>
          </p:nvPr>
        </p:nvSpPr>
        <p:spPr>
          <a:xfrm>
            <a:off x="-3386" y="548640"/>
            <a:ext cx="11443546" cy="6685279"/>
          </a:xfrm>
        </p:spPr>
        <p:txBody>
          <a:bodyPr>
            <a:normAutofit fontScale="25000" lnSpcReduction="20000"/>
          </a:bodyPr>
          <a:lstStyle/>
          <a:p>
            <a:pPr algn="l">
              <a:buFont typeface="+mj-lt"/>
              <a:buAutoNum type="arabicPeriod"/>
            </a:pPr>
            <a:r>
              <a:rPr lang="en-GB" sz="3600" b="0" i="0" dirty="0">
                <a:solidFill>
                  <a:srgbClr val="0D0D0D"/>
                </a:solidFill>
                <a:effectLst/>
                <a:latin typeface="Söhne"/>
              </a:rPr>
              <a:t>Project Planning and Analysis:</a:t>
            </a:r>
          </a:p>
          <a:p>
            <a:pPr marL="742950" lvl="1" indent="-285750" algn="l">
              <a:buFont typeface="+mj-lt"/>
              <a:buAutoNum type="arabicPeriod"/>
            </a:pPr>
            <a:r>
              <a:rPr lang="en-GB" sz="3200" b="0" i="0" dirty="0">
                <a:solidFill>
                  <a:srgbClr val="0D0D0D"/>
                </a:solidFill>
                <a:effectLst/>
                <a:latin typeface="Söhne"/>
              </a:rPr>
              <a:t>Allocate funds for conducting stakeholder meetings, requirement gathering, and project planning.</a:t>
            </a:r>
          </a:p>
          <a:p>
            <a:pPr marL="742950" lvl="1" indent="-285750" algn="l">
              <a:buFont typeface="+mj-lt"/>
              <a:buAutoNum type="arabicPeriod"/>
            </a:pPr>
            <a:r>
              <a:rPr lang="en-GB" sz="3200" b="0" i="0" dirty="0">
                <a:solidFill>
                  <a:srgbClr val="0D0D0D"/>
                </a:solidFill>
                <a:effectLst/>
                <a:latin typeface="Söhne"/>
              </a:rPr>
              <a:t>Resource requirements may include hiring business analysts, project managers, and subject matter experts.</a:t>
            </a:r>
          </a:p>
          <a:p>
            <a:pPr algn="l">
              <a:buFont typeface="+mj-lt"/>
              <a:buAutoNum type="arabicPeriod"/>
            </a:pPr>
            <a:r>
              <a:rPr lang="en-GB" sz="3600" b="0" i="0" dirty="0">
                <a:solidFill>
                  <a:srgbClr val="0D0D0D"/>
                </a:solidFill>
                <a:effectLst/>
                <a:latin typeface="Söhne"/>
              </a:rPr>
              <a:t>Development and Implementation:</a:t>
            </a:r>
          </a:p>
          <a:p>
            <a:pPr marL="742950" lvl="1" indent="-285750" algn="l">
              <a:buFont typeface="+mj-lt"/>
              <a:buAutoNum type="arabicPeriod"/>
            </a:pPr>
            <a:r>
              <a:rPr lang="en-GB" sz="3200" b="0" i="0" dirty="0">
                <a:solidFill>
                  <a:srgbClr val="0D0D0D"/>
                </a:solidFill>
                <a:effectLst/>
                <a:latin typeface="Söhne"/>
              </a:rPr>
              <a:t>Allocate the majority of the budget for development activities, including coding, testing, and deployment.</a:t>
            </a:r>
          </a:p>
          <a:p>
            <a:pPr marL="742950" lvl="1" indent="-285750" algn="l">
              <a:buFont typeface="+mj-lt"/>
              <a:buAutoNum type="arabicPeriod"/>
            </a:pPr>
            <a:r>
              <a:rPr lang="en-GB" sz="3200" b="0" i="0" dirty="0">
                <a:solidFill>
                  <a:srgbClr val="0D0D0D"/>
                </a:solidFill>
                <a:effectLst/>
                <a:latin typeface="Söhne"/>
              </a:rPr>
              <a:t>Resource requirements may include developers, testers, designers, and infrastructure setup.</a:t>
            </a:r>
          </a:p>
          <a:p>
            <a:pPr algn="l">
              <a:buFont typeface="+mj-lt"/>
              <a:buAutoNum type="arabicPeriod"/>
            </a:pPr>
            <a:r>
              <a:rPr lang="en-GB" sz="3600" b="0" i="0" dirty="0">
                <a:solidFill>
                  <a:srgbClr val="0D0D0D"/>
                </a:solidFill>
                <a:effectLst/>
                <a:latin typeface="Söhne"/>
              </a:rPr>
              <a:t>Training and Documentation:</a:t>
            </a:r>
          </a:p>
          <a:p>
            <a:pPr marL="742950" lvl="1" indent="-285750" algn="l">
              <a:buFont typeface="+mj-lt"/>
              <a:buAutoNum type="arabicPeriod"/>
            </a:pPr>
            <a:r>
              <a:rPr lang="en-GB" sz="3200" b="0" i="0" dirty="0">
                <a:solidFill>
                  <a:srgbClr val="0D0D0D"/>
                </a:solidFill>
                <a:effectLst/>
                <a:latin typeface="Söhne"/>
              </a:rPr>
              <a:t>Allocate funds for developing training materials, conducting user training sessions, and preparing documentation.</a:t>
            </a:r>
          </a:p>
          <a:p>
            <a:pPr marL="742950" lvl="1" indent="-285750" algn="l">
              <a:buFont typeface="+mj-lt"/>
              <a:buAutoNum type="arabicPeriod"/>
            </a:pPr>
            <a:r>
              <a:rPr lang="en-GB" sz="3200" b="0" i="0" dirty="0">
                <a:solidFill>
                  <a:srgbClr val="0D0D0D"/>
                </a:solidFill>
                <a:effectLst/>
                <a:latin typeface="Söhne"/>
              </a:rPr>
              <a:t>Resource requirements may include trainers, technical writers, and instructional designers.</a:t>
            </a:r>
          </a:p>
          <a:p>
            <a:pPr algn="l">
              <a:buFont typeface="+mj-lt"/>
              <a:buAutoNum type="arabicPeriod"/>
            </a:pPr>
            <a:r>
              <a:rPr lang="en-GB" sz="3600" b="0" i="0" dirty="0">
                <a:solidFill>
                  <a:srgbClr val="0D0D0D"/>
                </a:solidFill>
                <a:effectLst/>
                <a:latin typeface="Söhne"/>
              </a:rPr>
              <a:t>Maintenance and Support:</a:t>
            </a:r>
          </a:p>
          <a:p>
            <a:pPr marL="742950" lvl="1" indent="-285750" algn="l">
              <a:buFont typeface="+mj-lt"/>
              <a:buAutoNum type="arabicPeriod"/>
            </a:pPr>
            <a:r>
              <a:rPr lang="en-GB" sz="3200" b="0" i="0" dirty="0">
                <a:solidFill>
                  <a:srgbClr val="0D0D0D"/>
                </a:solidFill>
                <a:effectLst/>
                <a:latin typeface="Söhne"/>
              </a:rPr>
              <a:t>Allocate a portion of the budget for ongoing maintenance, updates, and user support.</a:t>
            </a:r>
          </a:p>
          <a:p>
            <a:pPr marL="742950" lvl="1" indent="-285750" algn="l">
              <a:buFont typeface="+mj-lt"/>
              <a:buAutoNum type="arabicPeriod"/>
            </a:pPr>
            <a:r>
              <a:rPr lang="en-GB" sz="3200" b="0" i="0" dirty="0">
                <a:solidFill>
                  <a:srgbClr val="0D0D0D"/>
                </a:solidFill>
                <a:effectLst/>
                <a:latin typeface="Söhne"/>
              </a:rPr>
              <a:t>Resource requirements may include maintenance staff, helpdesk support, and system administrators.</a:t>
            </a:r>
          </a:p>
          <a:p>
            <a:pPr algn="l"/>
            <a:r>
              <a:rPr lang="en-GB" sz="3600" b="0" i="0" dirty="0">
                <a:solidFill>
                  <a:srgbClr val="0D0D0D"/>
                </a:solidFill>
                <a:effectLst/>
                <a:latin typeface="Söhne"/>
              </a:rPr>
              <a:t>Discussion of resource constraints and potential trade-offs:</a:t>
            </a:r>
          </a:p>
          <a:p>
            <a:pPr algn="l">
              <a:buFont typeface="+mj-lt"/>
              <a:buAutoNum type="arabicPeriod"/>
            </a:pPr>
            <a:r>
              <a:rPr lang="en-GB" sz="3600" b="0" i="0" dirty="0">
                <a:solidFill>
                  <a:srgbClr val="0D0D0D"/>
                </a:solidFill>
                <a:effectLst/>
                <a:latin typeface="Söhne"/>
              </a:rPr>
              <a:t>Time Constraints:</a:t>
            </a:r>
          </a:p>
          <a:p>
            <a:pPr marL="742950" lvl="1" indent="-285750" algn="l">
              <a:buFont typeface="+mj-lt"/>
              <a:buAutoNum type="arabicPeriod"/>
            </a:pPr>
            <a:r>
              <a:rPr lang="en-GB" sz="3200" b="0" i="0" dirty="0">
                <a:solidFill>
                  <a:srgbClr val="0D0D0D"/>
                </a:solidFill>
                <a:effectLst/>
                <a:latin typeface="Söhne"/>
              </a:rPr>
              <a:t>Limited project timelines may require prioritizing essential features and functionalities over additional enhancements.</a:t>
            </a:r>
          </a:p>
          <a:p>
            <a:pPr marL="742950" lvl="1" indent="-285750" algn="l">
              <a:buFont typeface="+mj-lt"/>
              <a:buAutoNum type="arabicPeriod"/>
            </a:pPr>
            <a:r>
              <a:rPr lang="en-GB" sz="3200" b="0" i="0" dirty="0">
                <a:solidFill>
                  <a:srgbClr val="0D0D0D"/>
                </a:solidFill>
                <a:effectLst/>
                <a:latin typeface="Söhne"/>
              </a:rPr>
              <a:t>Trade-offs may involve reducing scope or extending project timelines to accommodate additional requirements.</a:t>
            </a:r>
          </a:p>
          <a:p>
            <a:pPr algn="l">
              <a:buFont typeface="+mj-lt"/>
              <a:buAutoNum type="arabicPeriod"/>
            </a:pPr>
            <a:r>
              <a:rPr lang="en-GB" sz="3600" b="0" i="0" dirty="0">
                <a:solidFill>
                  <a:srgbClr val="0D0D0D"/>
                </a:solidFill>
                <a:effectLst/>
                <a:latin typeface="Söhne"/>
              </a:rPr>
              <a:t>Budget Constraints:</a:t>
            </a:r>
          </a:p>
          <a:p>
            <a:pPr marL="742950" lvl="1" indent="-285750" algn="l">
              <a:buFont typeface="+mj-lt"/>
              <a:buAutoNum type="arabicPeriod"/>
            </a:pPr>
            <a:r>
              <a:rPr lang="en-GB" sz="3200" b="0" i="0" dirty="0">
                <a:solidFill>
                  <a:srgbClr val="0D0D0D"/>
                </a:solidFill>
                <a:effectLst/>
                <a:latin typeface="Söhne"/>
              </a:rPr>
              <a:t>Limited budget may necessitate prioritizing critical project phases and resource allocation.</a:t>
            </a:r>
          </a:p>
          <a:p>
            <a:pPr marL="742950" lvl="1" indent="-285750" algn="l">
              <a:buFont typeface="+mj-lt"/>
              <a:buAutoNum type="arabicPeriod"/>
            </a:pPr>
            <a:r>
              <a:rPr lang="en-GB" sz="3200" b="0" i="0" dirty="0">
                <a:solidFill>
                  <a:srgbClr val="0D0D0D"/>
                </a:solidFill>
                <a:effectLst/>
                <a:latin typeface="Söhne"/>
              </a:rPr>
              <a:t>Trade-offs may involve outsourcing certain tasks, reducing scope, or exploring cost-effective solutions.</a:t>
            </a:r>
          </a:p>
          <a:p>
            <a:pPr algn="l">
              <a:buFont typeface="+mj-lt"/>
              <a:buAutoNum type="arabicPeriod"/>
            </a:pPr>
            <a:r>
              <a:rPr lang="en-GB" sz="3600" b="0" i="0" dirty="0">
                <a:solidFill>
                  <a:srgbClr val="0D0D0D"/>
                </a:solidFill>
                <a:effectLst/>
                <a:latin typeface="Söhne"/>
              </a:rPr>
              <a:t>Human Resources:</a:t>
            </a:r>
          </a:p>
          <a:p>
            <a:pPr marL="742950" lvl="1" indent="-285750" algn="l">
              <a:buFont typeface="+mj-lt"/>
              <a:buAutoNum type="arabicPeriod"/>
            </a:pPr>
            <a:r>
              <a:rPr lang="en-GB" sz="3200" b="0" i="0" dirty="0">
                <a:solidFill>
                  <a:srgbClr val="0D0D0D"/>
                </a:solidFill>
                <a:effectLst/>
                <a:latin typeface="Söhne"/>
              </a:rPr>
              <a:t>Limited availability of skilled personnel may impact project timelines and resource allocation.</a:t>
            </a:r>
          </a:p>
          <a:p>
            <a:pPr marL="742950" lvl="1" indent="-285750" algn="l">
              <a:buFont typeface="+mj-lt"/>
              <a:buAutoNum type="arabicPeriod"/>
            </a:pPr>
            <a:r>
              <a:rPr lang="en-GB" sz="3200" b="0" i="0" dirty="0">
                <a:solidFill>
                  <a:srgbClr val="0D0D0D"/>
                </a:solidFill>
                <a:effectLst/>
                <a:latin typeface="Söhne"/>
              </a:rPr>
              <a:t>Trade-offs may involve hiring contractors, outsourcing certain tasks, or providing additional training to existing team members.</a:t>
            </a:r>
          </a:p>
          <a:p>
            <a:pPr algn="l">
              <a:buFont typeface="+mj-lt"/>
              <a:buAutoNum type="arabicPeriod"/>
            </a:pPr>
            <a:r>
              <a:rPr lang="en-GB" sz="3600" b="0" i="0" dirty="0">
                <a:solidFill>
                  <a:srgbClr val="0D0D0D"/>
                </a:solidFill>
                <a:effectLst/>
                <a:latin typeface="Söhne"/>
              </a:rPr>
              <a:t>Technology Constraints:</a:t>
            </a:r>
          </a:p>
          <a:p>
            <a:pPr marL="742950" lvl="1" indent="-285750" algn="l">
              <a:buFont typeface="+mj-lt"/>
              <a:buAutoNum type="arabicPeriod"/>
            </a:pPr>
            <a:r>
              <a:rPr lang="en-GB" sz="3200" b="0" i="0" dirty="0">
                <a:solidFill>
                  <a:srgbClr val="0D0D0D"/>
                </a:solidFill>
                <a:effectLst/>
                <a:latin typeface="Söhne"/>
              </a:rPr>
              <a:t>Dependencies on specific technologies or platforms may limit flexibility and resource allocation.</a:t>
            </a:r>
          </a:p>
          <a:p>
            <a:pPr marL="742950" lvl="1" indent="-285750" algn="l">
              <a:buFont typeface="+mj-lt"/>
              <a:buAutoNum type="arabicPeriod"/>
            </a:pPr>
            <a:r>
              <a:rPr lang="en-GB" sz="3200" b="0" i="0" dirty="0">
                <a:solidFill>
                  <a:srgbClr val="0D0D0D"/>
                </a:solidFill>
                <a:effectLst/>
                <a:latin typeface="Söhne"/>
              </a:rPr>
              <a:t>Trade-offs may involve exploring alternative technologies or adjusting project requirements to align with available resources.</a:t>
            </a:r>
          </a:p>
          <a:p>
            <a:pPr algn="l"/>
            <a:r>
              <a:rPr lang="en-GB" sz="3600" b="0" i="0" dirty="0">
                <a:solidFill>
                  <a:srgbClr val="0D0D0D"/>
                </a:solidFill>
                <a:effectLst/>
                <a:latin typeface="Söhne"/>
              </a:rPr>
              <a:t>By considering resource constraints and potential trade-offs, project stakeholders can make informed decisions to optimize budget allocation, manage risks, and ensure successful project </a:t>
            </a:r>
          </a:p>
          <a:p>
            <a:endParaRPr lang="en-GB" dirty="0"/>
          </a:p>
        </p:txBody>
      </p:sp>
    </p:spTree>
    <p:extLst>
      <p:ext uri="{BB962C8B-B14F-4D97-AF65-F5344CB8AC3E}">
        <p14:creationId xmlns:p14="http://schemas.microsoft.com/office/powerpoint/2010/main" val="341218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57D-1CD7-E958-6C3F-B7B3F0BB12D4}"/>
              </a:ext>
            </a:extLst>
          </p:cNvPr>
          <p:cNvSpPr>
            <a:spLocks noGrp="1"/>
          </p:cNvSpPr>
          <p:nvPr>
            <p:ph type="title"/>
          </p:nvPr>
        </p:nvSpPr>
        <p:spPr>
          <a:xfrm>
            <a:off x="2600586" y="365125"/>
            <a:ext cx="8753213" cy="1325563"/>
          </a:xfrm>
        </p:spPr>
        <p:txBody>
          <a:bodyPr>
            <a:normAutofit/>
          </a:bodyPr>
          <a:lstStyle/>
          <a:p>
            <a:r>
              <a:rPr lang="en-GB" sz="3200" dirty="0"/>
              <a:t>Risks and Contingency Plans</a:t>
            </a:r>
          </a:p>
        </p:txBody>
      </p:sp>
      <p:sp>
        <p:nvSpPr>
          <p:cNvPr id="6" name="Content Placeholder 5">
            <a:extLst>
              <a:ext uri="{FF2B5EF4-FFF2-40B4-BE49-F238E27FC236}">
                <a16:creationId xmlns:a16="http://schemas.microsoft.com/office/drawing/2014/main" id="{89A4034B-F828-9522-460A-80E2885A4FDD}"/>
              </a:ext>
            </a:extLst>
          </p:cNvPr>
          <p:cNvSpPr>
            <a:spLocks noGrp="1"/>
          </p:cNvSpPr>
          <p:nvPr>
            <p:ph idx="1"/>
          </p:nvPr>
        </p:nvSpPr>
        <p:spPr>
          <a:xfrm>
            <a:off x="241043" y="758952"/>
            <a:ext cx="6507229" cy="6217920"/>
          </a:xfrm>
        </p:spPr>
        <p:txBody>
          <a:bodyPr>
            <a:noAutofit/>
          </a:bodyPr>
          <a:lstStyle/>
          <a:p>
            <a:r>
              <a:rPr lang="en-GB" sz="1400" dirty="0"/>
              <a:t>Data Security Breaches:</a:t>
            </a:r>
          </a:p>
          <a:p>
            <a:endParaRPr lang="en-GB" sz="1400" dirty="0"/>
          </a:p>
          <a:p>
            <a:r>
              <a:rPr lang="en-GB" sz="1400" b="1" dirty="0"/>
              <a:t>Risk: Unauthorized access to sensitive data.</a:t>
            </a:r>
          </a:p>
          <a:p>
            <a:r>
              <a:rPr lang="en-GB" sz="1400" dirty="0"/>
              <a:t>Impact: Loss of trust, legal consequences.</a:t>
            </a:r>
          </a:p>
          <a:p>
            <a:r>
              <a:rPr lang="en-GB" sz="1400" dirty="0"/>
              <a:t>Mitigation: Implement encryption, access controls.</a:t>
            </a:r>
          </a:p>
          <a:p>
            <a:r>
              <a:rPr lang="en-GB" sz="1400" dirty="0"/>
              <a:t>Contingency Plan: Regular security audits, incident response protocols.</a:t>
            </a:r>
          </a:p>
          <a:p>
            <a:endParaRPr lang="en-GB" sz="1400" dirty="0"/>
          </a:p>
          <a:p>
            <a:r>
              <a:rPr lang="en-GB" sz="1400" dirty="0"/>
              <a:t>Technology Limitations:</a:t>
            </a:r>
          </a:p>
          <a:p>
            <a:r>
              <a:rPr lang="en-GB" sz="1400" b="1" dirty="0"/>
              <a:t>Risk: Compatibility issues.</a:t>
            </a:r>
          </a:p>
          <a:p>
            <a:r>
              <a:rPr lang="en-GB" sz="1400" dirty="0"/>
              <a:t>Impact: Delays, increased costs.</a:t>
            </a:r>
          </a:p>
          <a:p>
            <a:r>
              <a:rPr lang="en-GB" sz="1400" dirty="0"/>
              <a:t>Mitigation: Thorough assessment, scalable solutions.</a:t>
            </a:r>
          </a:p>
          <a:p>
            <a:r>
              <a:rPr lang="en-GB" sz="1400" dirty="0"/>
              <a:t>Contingency Plan: Alternative technologies, backup systems.</a:t>
            </a:r>
          </a:p>
          <a:p>
            <a:endParaRPr lang="en-GB" sz="1400" dirty="0"/>
          </a:p>
          <a:p>
            <a:r>
              <a:rPr lang="en-GB" sz="1400" dirty="0"/>
              <a:t>Resource Constraints:</a:t>
            </a:r>
          </a:p>
          <a:p>
            <a:r>
              <a:rPr lang="en-GB" sz="1400" b="1" dirty="0"/>
              <a:t>Risk: Budget shortages, staffing issues</a:t>
            </a:r>
            <a:r>
              <a:rPr lang="en-GB" sz="1400" dirty="0"/>
              <a:t>.</a:t>
            </a:r>
          </a:p>
          <a:p>
            <a:r>
              <a:rPr lang="en-GB" sz="1400" dirty="0"/>
              <a:t>Impact: Project delays, compromised quality.</a:t>
            </a:r>
          </a:p>
          <a:p>
            <a:r>
              <a:rPr lang="en-GB" sz="1400" dirty="0"/>
              <a:t>Mitigation: Resource monitoring, prioritization.</a:t>
            </a:r>
          </a:p>
          <a:p>
            <a:r>
              <a:rPr lang="en-GB" sz="1400" dirty="0"/>
              <a:t>Contingency Plan: Outsourcing, reallocating resources.</a:t>
            </a:r>
          </a:p>
        </p:txBody>
      </p:sp>
      <p:sp>
        <p:nvSpPr>
          <p:cNvPr id="8" name="TextBox 7">
            <a:extLst>
              <a:ext uri="{FF2B5EF4-FFF2-40B4-BE49-F238E27FC236}">
                <a16:creationId xmlns:a16="http://schemas.microsoft.com/office/drawing/2014/main" id="{A58537DF-4ABB-A5BB-A01C-3542D9E0BFE0}"/>
              </a:ext>
            </a:extLst>
          </p:cNvPr>
          <p:cNvSpPr txBox="1"/>
          <p:nvPr/>
        </p:nvSpPr>
        <p:spPr>
          <a:xfrm>
            <a:off x="6977192" y="1527551"/>
            <a:ext cx="4605556" cy="4524315"/>
          </a:xfrm>
          <a:prstGeom prst="rect">
            <a:avLst/>
          </a:prstGeom>
          <a:noFill/>
        </p:spPr>
        <p:txBody>
          <a:bodyPr wrap="square" rtlCol="0">
            <a:spAutoFit/>
          </a:bodyPr>
          <a:lstStyle/>
          <a:p>
            <a:r>
              <a:rPr lang="en-GB" dirty="0"/>
              <a:t>Scope Creep:</a:t>
            </a:r>
          </a:p>
          <a:p>
            <a:endParaRPr lang="en-GB" dirty="0"/>
          </a:p>
          <a:p>
            <a:r>
              <a:rPr lang="en-GB" sz="1400" dirty="0"/>
              <a:t>Risk: Continuous addition of new features.</a:t>
            </a:r>
          </a:p>
          <a:p>
            <a:r>
              <a:rPr lang="en-GB" sz="1400" dirty="0"/>
              <a:t>Impact: Extended timelines, increased costs.</a:t>
            </a:r>
          </a:p>
          <a:p>
            <a:r>
              <a:rPr lang="en-GB" sz="1400" dirty="0"/>
              <a:t>Mitigation: Clear scope definition, change management.</a:t>
            </a:r>
          </a:p>
          <a:p>
            <a:r>
              <a:rPr lang="en-GB" sz="1400" dirty="0"/>
              <a:t>Contingency Plan: Regular scope reviews, client approvals.</a:t>
            </a:r>
          </a:p>
          <a:p>
            <a:endParaRPr lang="en-GB" sz="1400" dirty="0"/>
          </a:p>
          <a:p>
            <a:r>
              <a:rPr lang="en-GB" sz="1400" dirty="0"/>
              <a:t>External Dependencies:</a:t>
            </a:r>
          </a:p>
          <a:p>
            <a:endParaRPr lang="en-GB" sz="1400" dirty="0"/>
          </a:p>
          <a:p>
            <a:r>
              <a:rPr lang="en-GB" sz="1400" dirty="0"/>
              <a:t>Risk: Reliance on third-party vendors.</a:t>
            </a:r>
          </a:p>
          <a:p>
            <a:r>
              <a:rPr lang="en-GB" sz="1400" dirty="0"/>
              <a:t>Impact: Project delays, workflow disruptions.</a:t>
            </a:r>
          </a:p>
          <a:p>
            <a:r>
              <a:rPr lang="en-GB" sz="1400" dirty="0"/>
              <a:t>Mitigation: Early identification, clear communication.</a:t>
            </a:r>
          </a:p>
          <a:p>
            <a:r>
              <a:rPr lang="en-GB" sz="1400" dirty="0"/>
              <a:t>Contingency Plan: Backup vendors, escalation protocols.</a:t>
            </a:r>
          </a:p>
          <a:p>
            <a:endParaRPr lang="en-GB" sz="1400" dirty="0"/>
          </a:p>
          <a:p>
            <a:r>
              <a:rPr lang="en-GB" sz="1400" dirty="0"/>
              <a:t>Regulatory Compliance Issues:</a:t>
            </a:r>
          </a:p>
          <a:p>
            <a:endParaRPr lang="en-GB" sz="1400" dirty="0"/>
          </a:p>
          <a:p>
            <a:r>
              <a:rPr lang="en-GB" sz="1400" dirty="0"/>
              <a:t>Risk: Non-compliance with regulations.</a:t>
            </a:r>
          </a:p>
          <a:p>
            <a:r>
              <a:rPr lang="en-GB" sz="1400" dirty="0"/>
              <a:t>Impact: Legal liabilities, financial penalties.</a:t>
            </a:r>
          </a:p>
          <a:p>
            <a:r>
              <a:rPr lang="en-GB" sz="1400" dirty="0"/>
              <a:t>Mitigation: Stay updated, compliance assessments.</a:t>
            </a:r>
          </a:p>
          <a:p>
            <a:r>
              <a:rPr lang="en-GB" sz="1400" dirty="0"/>
              <a:t>Contingency Plan: Legal counsel, corrective actions.</a:t>
            </a:r>
          </a:p>
        </p:txBody>
      </p:sp>
    </p:spTree>
    <p:extLst>
      <p:ext uri="{BB962C8B-B14F-4D97-AF65-F5344CB8AC3E}">
        <p14:creationId xmlns:p14="http://schemas.microsoft.com/office/powerpoint/2010/main" val="305637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0975-72C3-1DAF-1B9E-934F5D15CF14}"/>
              </a:ext>
            </a:extLst>
          </p:cNvPr>
          <p:cNvSpPr>
            <a:spLocks noGrp="1"/>
          </p:cNvSpPr>
          <p:nvPr>
            <p:ph type="title"/>
          </p:nvPr>
        </p:nvSpPr>
        <p:spPr/>
        <p:txBody>
          <a:bodyPr/>
          <a:lstStyle/>
          <a:p>
            <a:r>
              <a:rPr lang="en-GB" dirty="0"/>
              <a:t>Stakeholder Engagement</a:t>
            </a:r>
          </a:p>
        </p:txBody>
      </p:sp>
      <p:sp>
        <p:nvSpPr>
          <p:cNvPr id="4" name="TextBox 3">
            <a:extLst>
              <a:ext uri="{FF2B5EF4-FFF2-40B4-BE49-F238E27FC236}">
                <a16:creationId xmlns:a16="http://schemas.microsoft.com/office/drawing/2014/main" id="{044C8134-B4F5-7D94-36E9-2F7348B0C8D9}"/>
              </a:ext>
            </a:extLst>
          </p:cNvPr>
          <p:cNvSpPr txBox="1"/>
          <p:nvPr/>
        </p:nvSpPr>
        <p:spPr>
          <a:xfrm>
            <a:off x="511728" y="1308683"/>
            <a:ext cx="10695964" cy="5016758"/>
          </a:xfrm>
          <a:prstGeom prst="rect">
            <a:avLst/>
          </a:prstGeom>
          <a:noFill/>
        </p:spPr>
        <p:txBody>
          <a:bodyPr wrap="square" rtlCol="0">
            <a:spAutoFit/>
          </a:bodyPr>
          <a:lstStyle/>
          <a:p>
            <a:pPr algn="l"/>
            <a:r>
              <a:rPr lang="en-GB" sz="1600" b="0" i="0" dirty="0">
                <a:solidFill>
                  <a:srgbClr val="0D0D0D"/>
                </a:solidFill>
                <a:effectLst/>
                <a:latin typeface="Söhne"/>
              </a:rPr>
              <a:t>Stakeholder engagement is vital for the success of the Elderly Empowerment project. This report outlines our strategies for effective engagement throughout the project lifecycle.</a:t>
            </a:r>
          </a:p>
          <a:p>
            <a:pPr algn="l">
              <a:buFont typeface="Arial" panose="020B0604020202020204" pitchFamily="34" charset="0"/>
              <a:buChar char="•"/>
            </a:pPr>
            <a:r>
              <a:rPr lang="en-GB" sz="1600" b="1" i="0" dirty="0">
                <a:solidFill>
                  <a:srgbClr val="0D0D0D"/>
                </a:solidFill>
                <a:effectLst/>
                <a:latin typeface="Söhne"/>
              </a:rPr>
              <a:t>Identification of Stakeholders:</a:t>
            </a:r>
            <a:r>
              <a:rPr lang="en-GB" sz="1600" b="0" i="0" dirty="0">
                <a:solidFill>
                  <a:srgbClr val="0D0D0D"/>
                </a:solidFill>
                <a:effectLst/>
                <a:latin typeface="Söhne"/>
              </a:rPr>
              <a:t> Our stakeholders include elderly individuals, caregivers, families, healthcare professionals, regulatory bodies, and community organizations, all crucial to our project's success.</a:t>
            </a:r>
          </a:p>
          <a:p>
            <a:pPr algn="l">
              <a:buFont typeface="Arial" panose="020B0604020202020204" pitchFamily="34" charset="0"/>
              <a:buChar char="•"/>
            </a:pPr>
            <a:r>
              <a:rPr lang="en-GB" sz="1600" b="1" i="0" dirty="0">
                <a:solidFill>
                  <a:srgbClr val="0D0D0D"/>
                </a:solidFill>
                <a:effectLst/>
                <a:latin typeface="Söhne"/>
              </a:rPr>
              <a:t>Stakeholder Analysis:</a:t>
            </a:r>
            <a:r>
              <a:rPr lang="en-GB" sz="1600" b="0" i="0" dirty="0">
                <a:solidFill>
                  <a:srgbClr val="0D0D0D"/>
                </a:solidFill>
                <a:effectLst/>
                <a:latin typeface="Söhne"/>
              </a:rPr>
              <a:t> We prioritize engagement efforts based on a thorough analysis of stakeholder interests, concerns, and influence levels.</a:t>
            </a:r>
          </a:p>
          <a:p>
            <a:pPr algn="l">
              <a:buFont typeface="Arial" panose="020B0604020202020204" pitchFamily="34" charset="0"/>
              <a:buChar char="•"/>
            </a:pPr>
            <a:r>
              <a:rPr lang="en-GB" sz="1600" b="1" i="0" dirty="0">
                <a:solidFill>
                  <a:srgbClr val="0D0D0D"/>
                </a:solidFill>
                <a:effectLst/>
                <a:latin typeface="Söhne"/>
              </a:rPr>
              <a:t>Communication Strategy:</a:t>
            </a:r>
            <a:r>
              <a:rPr lang="en-GB" sz="1600" b="0" i="0" dirty="0">
                <a:solidFill>
                  <a:srgbClr val="0D0D0D"/>
                </a:solidFill>
                <a:effectLst/>
                <a:latin typeface="Söhne"/>
              </a:rPr>
              <a:t> A clear strategy outlines how, when, and what information will be communicated to stakeholders, ensuring effective engagement.</a:t>
            </a:r>
          </a:p>
          <a:p>
            <a:pPr algn="l">
              <a:buFont typeface="Arial" panose="020B0604020202020204" pitchFamily="34" charset="0"/>
              <a:buChar char="•"/>
            </a:pPr>
            <a:r>
              <a:rPr lang="en-GB" sz="1600" b="1" i="0" dirty="0">
                <a:solidFill>
                  <a:srgbClr val="0D0D0D"/>
                </a:solidFill>
                <a:effectLst/>
                <a:latin typeface="Söhne"/>
              </a:rPr>
              <a:t>Engagement Activities:</a:t>
            </a:r>
            <a:r>
              <a:rPr lang="en-GB" sz="1600" b="0" i="0" dirty="0">
                <a:solidFill>
                  <a:srgbClr val="0D0D0D"/>
                </a:solidFill>
                <a:effectLst/>
                <a:latin typeface="Söhne"/>
              </a:rPr>
              <a:t> Regular meetings, workshops, and feedback sessions provide stakeholders with opportunities to contribute and shape the project.</a:t>
            </a:r>
          </a:p>
          <a:p>
            <a:pPr algn="l">
              <a:buFont typeface="Arial" panose="020B0604020202020204" pitchFamily="34" charset="0"/>
              <a:buChar char="•"/>
            </a:pPr>
            <a:r>
              <a:rPr lang="en-GB" sz="1600" b="1" i="0" dirty="0">
                <a:solidFill>
                  <a:srgbClr val="0D0D0D"/>
                </a:solidFill>
                <a:effectLst/>
                <a:latin typeface="Söhne"/>
              </a:rPr>
              <a:t>Feedback Mechanisms:</a:t>
            </a:r>
            <a:r>
              <a:rPr lang="en-GB" sz="1600" b="0" i="0" dirty="0">
                <a:solidFill>
                  <a:srgbClr val="0D0D0D"/>
                </a:solidFill>
                <a:effectLst/>
                <a:latin typeface="Söhne"/>
              </a:rPr>
              <a:t> Various feedback channels, including surveys and suggestion boxes, gather valuable input to guide project decisions.</a:t>
            </a:r>
          </a:p>
          <a:p>
            <a:pPr algn="l">
              <a:buFont typeface="Arial" panose="020B0604020202020204" pitchFamily="34" charset="0"/>
              <a:buChar char="•"/>
            </a:pPr>
            <a:r>
              <a:rPr lang="en-GB" sz="1600" b="1" i="0" dirty="0">
                <a:solidFill>
                  <a:srgbClr val="0D0D0D"/>
                </a:solidFill>
                <a:effectLst/>
                <a:latin typeface="Söhne"/>
              </a:rPr>
              <a:t>Transparency and Accountability:</a:t>
            </a:r>
            <a:r>
              <a:rPr lang="en-GB" sz="1600" b="0" i="0" dirty="0">
                <a:solidFill>
                  <a:srgbClr val="0D0D0D"/>
                </a:solidFill>
                <a:effectLst/>
                <a:latin typeface="Söhne"/>
              </a:rPr>
              <a:t> We maintain transparency and accountability by sharing relevant information and holding ourselves and team members accountable.</a:t>
            </a:r>
          </a:p>
          <a:p>
            <a:pPr algn="l">
              <a:buFont typeface="Arial" panose="020B0604020202020204" pitchFamily="34" charset="0"/>
              <a:buChar char="•"/>
            </a:pPr>
            <a:r>
              <a:rPr lang="en-GB" sz="1600" b="1" i="0" dirty="0">
                <a:solidFill>
                  <a:srgbClr val="0D0D0D"/>
                </a:solidFill>
                <a:effectLst/>
                <a:latin typeface="Söhne"/>
              </a:rPr>
              <a:t>Conflict Resolution:</a:t>
            </a:r>
            <a:r>
              <a:rPr lang="en-GB" sz="1600" b="0" i="0" dirty="0">
                <a:solidFill>
                  <a:srgbClr val="0D0D0D"/>
                </a:solidFill>
                <a:effectLst/>
                <a:latin typeface="Söhne"/>
              </a:rPr>
              <a:t> Conflicts are addressed promptly through open dialogue and negotiation, aiming for mutually acceptable solutions.</a:t>
            </a:r>
          </a:p>
          <a:p>
            <a:pPr algn="l">
              <a:buFont typeface="Arial" panose="020B0604020202020204" pitchFamily="34" charset="0"/>
              <a:buChar char="•"/>
            </a:pPr>
            <a:r>
              <a:rPr lang="en-GB" sz="1600" b="1" i="0" dirty="0">
                <a:solidFill>
                  <a:srgbClr val="0D0D0D"/>
                </a:solidFill>
                <a:effectLst/>
                <a:latin typeface="Söhne"/>
              </a:rPr>
              <a:t>Continuous Engagement:</a:t>
            </a:r>
            <a:r>
              <a:rPr lang="en-GB" sz="1600" b="0" i="0" dirty="0">
                <a:solidFill>
                  <a:srgbClr val="0D0D0D"/>
                </a:solidFill>
                <a:effectLst/>
                <a:latin typeface="Söhne"/>
              </a:rPr>
              <a:t> Ongoing communication and collaboration adapt to evolving stakeholder needs, ensuring project responsiveness.</a:t>
            </a:r>
          </a:p>
          <a:p>
            <a:pPr algn="l"/>
            <a:r>
              <a:rPr lang="en-GB" sz="1600" b="0" i="0" dirty="0">
                <a:solidFill>
                  <a:srgbClr val="0D0D0D"/>
                </a:solidFill>
                <a:effectLst/>
                <a:latin typeface="Söhne"/>
              </a:rPr>
              <a:t>Effective stakeholder engagement is essential for maximizing the project's positive impact on the lives of senior citizens and their communities.</a:t>
            </a:r>
          </a:p>
        </p:txBody>
      </p:sp>
    </p:spTree>
    <p:extLst>
      <p:ext uri="{BB962C8B-B14F-4D97-AF65-F5344CB8AC3E}">
        <p14:creationId xmlns:p14="http://schemas.microsoft.com/office/powerpoint/2010/main" val="3201986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2208</Words>
  <Application>Microsoft Office PowerPoint</Application>
  <PresentationFormat>Widescreen</PresentationFormat>
  <Paragraphs>151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Elderly Empower Project Requirements</vt:lpstr>
      <vt:lpstr>Brief overview of Elderly Empower Company</vt:lpstr>
      <vt:lpstr>Business Objectives</vt:lpstr>
      <vt:lpstr> Functional Requirements</vt:lpstr>
      <vt:lpstr> Functional Requirements</vt:lpstr>
      <vt:lpstr>Non-Functional Requirements</vt:lpstr>
      <vt:lpstr>Budget and Resources</vt:lpstr>
      <vt:lpstr>Risks and Contingency Plans</vt:lpstr>
      <vt:lpstr>Stakeholder Engagement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Elderly Empower Project Requirements</dc:title>
  <dc:creator>Khalil, Huzaifah</dc:creator>
  <cp:lastModifiedBy>Mohammad Khalil</cp:lastModifiedBy>
  <cp:revision>1</cp:revision>
  <dcterms:created xsi:type="dcterms:W3CDTF">2024-03-18T14:32:52Z</dcterms:created>
  <dcterms:modified xsi:type="dcterms:W3CDTF">2024-05-09T11:56:02Z</dcterms:modified>
</cp:coreProperties>
</file>