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7" r:id="rId2"/>
  </p:sldMasterIdLst>
  <p:notesMasterIdLst>
    <p:notesMasterId r:id="rId30"/>
  </p:notesMasterIdLst>
  <p:sldIdLst>
    <p:sldId id="259" r:id="rId3"/>
    <p:sldId id="256" r:id="rId4"/>
    <p:sldId id="266" r:id="rId5"/>
    <p:sldId id="264" r:id="rId6"/>
    <p:sldId id="265" r:id="rId7"/>
    <p:sldId id="278" r:id="rId8"/>
    <p:sldId id="294" r:id="rId9"/>
    <p:sldId id="295" r:id="rId10"/>
    <p:sldId id="296" r:id="rId11"/>
    <p:sldId id="267" r:id="rId12"/>
    <p:sldId id="269" r:id="rId13"/>
    <p:sldId id="273" r:id="rId14"/>
    <p:sldId id="275" r:id="rId15"/>
    <p:sldId id="274" r:id="rId16"/>
    <p:sldId id="276" r:id="rId17"/>
    <p:sldId id="292" r:id="rId18"/>
    <p:sldId id="293" r:id="rId19"/>
    <p:sldId id="284" r:id="rId20"/>
    <p:sldId id="297" r:id="rId21"/>
    <p:sldId id="285" r:id="rId22"/>
    <p:sldId id="286" r:id="rId23"/>
    <p:sldId id="277" r:id="rId24"/>
    <p:sldId id="298" r:id="rId25"/>
    <p:sldId id="300" r:id="rId26"/>
    <p:sldId id="287" r:id="rId27"/>
    <p:sldId id="271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4"/>
    <p:restoredTop sz="88006"/>
  </p:normalViewPr>
  <p:slideViewPr>
    <p:cSldViewPr snapToGrid="0">
      <p:cViewPr varScale="1">
        <p:scale>
          <a:sx n="100" d="100"/>
          <a:sy n="100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huzaifahnadeem/Desktop/SRDS/slides/quantum-sim/slmp-rep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Sheet1!$D$20</c:f>
              <c:strCache>
                <c:ptCount val="1"/>
                <c:pt idx="0">
                  <c:v>Rg(0.6, 0.9)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FFFF00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DD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Sheet1!$B$21:$B$26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Sheet1!$D$21:$D$26</c:f>
              <c:numCache>
                <c:formatCode>General</c:formatCode>
                <c:ptCount val="6"/>
                <c:pt idx="2">
                  <c:v>-0.375</c:v>
                </c:pt>
                <c:pt idx="3">
                  <c:v>-0.625</c:v>
                </c:pt>
                <c:pt idx="4">
                  <c:v>-0.875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09-BE4E-B10E-3F5086C9DD74}"/>
            </c:ext>
          </c:extLst>
        </c:ser>
        <c:ser>
          <c:idx val="2"/>
          <c:order val="1"/>
          <c:tx>
            <c:strRef>
              <c:f>Sheet1!$C$20</c:f>
              <c:strCache>
                <c:ptCount val="1"/>
                <c:pt idx="0">
                  <c:v>Rg(0.6, 1)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Sheet1!$B$21:$B$26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Sheet1!$C$21:$C$26</c:f>
              <c:numCache>
                <c:formatCode>General</c:formatCode>
                <c:ptCount val="6"/>
                <c:pt idx="0">
                  <c:v>0.1875</c:v>
                </c:pt>
                <c:pt idx="3">
                  <c:v>0.125</c:v>
                </c:pt>
                <c:pt idx="5">
                  <c:v>6.25E-2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709-BE4E-B10E-3F5086C9DD74}"/>
            </c:ext>
          </c:extLst>
        </c:ser>
        <c:ser>
          <c:idx val="0"/>
          <c:order val="2"/>
          <c:tx>
            <c:strRef>
              <c:f>Sheet1!$E$20</c:f>
              <c:strCache>
                <c:ptCount val="1"/>
                <c:pt idx="0">
                  <c:v>Rg(0.45, 1)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trendline>
            <c:spPr>
              <a:ln w="2540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Sheet1!$B$21:$B$26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Sheet1!$E$21:$E$26</c:f>
              <c:numCache>
                <c:formatCode>General</c:formatCode>
                <c:ptCount val="6"/>
                <c:pt idx="0">
                  <c:v>-0.25</c:v>
                </c:pt>
                <c:pt idx="1">
                  <c:v>-0.375</c:v>
                </c:pt>
                <c:pt idx="5">
                  <c:v>-1.5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709-BE4E-B10E-3F5086C9D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575696"/>
        <c:axId val="747125184"/>
      </c:scatterChart>
      <c:valAx>
        <c:axId val="747575696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125184"/>
        <c:crosses val="autoZero"/>
        <c:crossBetween val="midCat"/>
      </c:valAx>
      <c:valAx>
        <c:axId val="747125184"/>
        <c:scaling>
          <c:orientation val="minMax"/>
          <c:max val="1"/>
          <c:min val="-1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575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16970308003321552"/>
          <c:y val="7.71513353115727E-2"/>
          <c:w val="0.75048640735299454"/>
          <c:h val="0.124258510712867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4:28:59.2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39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252 701 24575,'20'0'0,"0"0"0,-2 0 0,0 0 0,-3 0 0,2 0 0,-6 0 0,3 0 0,-6 0 0,-1 0 0,1 0 0,-3 0 0,2 0 0,-3 0 0,1 0 0,-1 0 0,1 0 0,-1 0 0,0 0 0,1 0 0,0 0 0,-1 0 0,1 0 0,2 0 0,1 0 0,3 0 0,-1 0 0,-2 0 0,0 0 0,-4 0 0,1 0 0,-1 0 0,1 0 0,-1 0 0,1 0 0,-1 0 0,0 0 0,1 2 0,2 1 0,5 2 0,-1 1 0,3 2 0,-6-2 0,-1 1 0,-2-2 0,-1-1 0,1 1 0,-2 0 0,-1-1 0,-4-1 0,-1-1 0,-4-2 0,2 0 0,-5 0 0,2 0 0,-6 0 0,-1-5 0,-3 1 0,-4-8 0,-11 0 0,-1 1 0,-4 0 0,-3 0 0,7 3 0,-8-3 0,-1 3 0,5 0 0,-4 1 0,9-1 0,1-2 0,5 3 0,4-2 0,1 0 0,7 2 0,1-1 0,6 3 0,1 2 0,4-1 0,1 1 0,2-1 0,0-1 0,0 1 0,0-1 0,0 1 0,0-1 0,0-2 0,0 1 0,0-7 0,0 4 0,0-8 0,0 6 0,0-6 0,0 5 0,0 1 0,0 1 0,0 5 0,2-1 0,-1 2 0,3 4 0,-1-4 0,-1 1 0,2-2 0,-1 1 0,2-3 0,0 1 0,0-4 0,2 5 0,-1-5 0,2 1 0,-1-1 0,1 0 0,0-1 0,-1 6 0,-2-2 0,-1 5 0,1-1 0,-1-1 0,-1 2 0,-1-2 0,-2 0 0,0-3 0,0 0 0,0-7 0,0-1 0,0 1 0,0-4 0,0 4 0,0-1 0,0 1 0,0 0 0,0 3 0,0-3 0,0 3 0,0-3 0,0 3 0,0-3 0,0 6 0,0 1 0,0-1 0,0 3 0,0-2 0,0 3 0,0 0 0,0-1 0,0 1 0,2-1 0,0 3 0,2-2 0,1 2 0,2-3 0,1 0 0,3-1 0,2 1 0,-1-1 0,2 3 0,0 1 0,0 2 0,1 0 0,2 0 0,-2 0 0,3 0 0,0 0 0,4 3 0,-3 0 0,3 4 0,-3-1 0,-1 0 0,0 0 0,0 0 0,-3 0 0,2 2 0,-6-2 0,6 3 0,-5-3 0,5-1 0,-5-1 0,5 1 0,-6-4 0,3 1 0,-3-2 0,-1 0 0,-2 0 0,0 0 0,-4 0 0,3 0 0,-1 0 0,1 0 0,0 0 0,-1 0 0,4 0 0,-3 0 0,4 0 0,-3 0 0,2 0 0,-5 0 0,3 0 0,-4 0 0,1 0 0,-1 0 0,1 0 0,-1 0 0,1 0 0,-1 0 0,3 0 0,-1 0 0,1 0 0,-2 0 0,-1 0 0,1 0 0,0 0 0,-1 0 0,-1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4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239 230 24575,'15'0'0,"9"0"0,-7 0 0,8 0 0,-6 0 0,-3 0 0,9 0 0,-10 0 0,7 0 0,-7 0 0,-1 0 0,-3 0 0,-1 0 0,-2 0 0,0 0 0,-4 0 0,1 0 0,-1 0 0,-1 1 0,-1 2 0,-2 1 0,0 1 0,0 0 0,0-1 0,-2 1 0,0-1 0,-6-1 0,0 1 0,-2-3 0,-1 1 0,-3-2 0,-1 0 0,-3 0 0,-4 0 0,3 0 0,-7 0 0,3 0 0,-4 0 0,-5 0 0,4 0 0,-3 0 0,4 0 0,4 0 0,-3 0 0,10 0 0,-2 0 0,10 0 0,-2 0 0,5 0 0,1 0 0,14 0 0,0 0 0,7 0 0,-3 0 0,1 0 0,3 0 0,0 0 0,4 0 0,-3-2 0,3-2 0,-4-4 0,4 1 0,-3-5 0,3 5 0,-4-4 0,0 2 0,-3-3 0,-1 3 0,-4 2 0,1-1 0,-3 2 0,-1-1 0,-2 2 0,-1 1 0,-1-1 0,-1 1 0,-2-1 0,0 1 0,-4 1 0,1-1 0,-9 4 0,-1-5 0,-9 2 0,3-1 0,-7-2 0,3 2 0,-8-3 0,2 1 0,-7-2 0,8 4 0,-8-2 0,8 5 0,1-5 0,5 5 0,3-1 0,5 2 0,2 0 0,2-3 0,5 3 0,-2-3 0,4 7 0,4 2 0,-1 0 0,5 4 0,-2-4 0,0 4 0,-1-2 0,0 2 0,-1 4 0,1-2 0,-2 5 0,0-2 0,0 3 0,0 0 0,0-3 0,0-1 0,0-3 0,0-3 0,0-1 0,0-2 0,0 0 0,0-1 0,-2-1 0,0-1 0,-2-4 0,1 0 0,-1-3 0,4-2 0,-2-1 0,2-3 0,0 1 0,0-1 0,0 3 0,0-2 0,0 5 0,0-2 0,0 2 0,2 3 0,0-3 0,3 5 0,2-4 0,5 3 0,-1-1 0,6-1 0,-5 2 0,5-4 0,-6 4 0,7-4 0,-7 4 0,6-4 0,-5 4 0,2-4 0,-6 5 0,2-5 0,-2 4 0,-1-3 0,3 4 0,-4-3 0,1 3 0,-2-2 0,-1 2 0,1-2 0,-1 0 0,1-1 0,-1 1 0,-1-2 0,1 4 0,-2-5 0,3 3 0,0-3 0,-1 3 0,1-2 0,-2 1 0,1 1 0,-4-2 0,2 1 0,0-1 0,-2 0 0,4 0 0,-1-1 0,2 1 0,-1-1 0,1 0 0,-1 1 0,4-1 0,-3 0 0,5 0 0,-5 0 0,2 0 0,-2 1 0,0 1 0,-1-1 0,1 1 0,0 1 0,-3-2 0,2 3 0,-1-3 0,1 2 0,1-1 0,-1 1 0,-2 0 0,2 2 0,-2-2 0,1 3 0,-2 4 0,-1 0 0,0 2 0,0-3 0,0 1 0,0 0 0,0-1 0,0 1 0,0 0 0,0-1 0,0 1 0,0 3 0,0 0 0,3 2 0,-3 1 0,5-3 0,-5 2 0,5-2 0,-5 3 0,5-1 0,-2 1 0,0 0 0,-1-3 0,1 2 0,-3-5 0,3 5 0,-3-5 0,2 5 0,-2-4 0,3 4 0,-3-2 0,0 0 0,0 2 0,0-5 0,0 5 0,0-5 0,0 5 0,0-4 0,0 1 0,0 0 0,0-1 0,0 1 0,0-2 0,0 0 0,0-1 0,0 1 0,0 0 0,0-1 0,0 1 0,2 0 0,-2 2 0,2-2 0,-2 3 0,0-4 0,0 1 0,0-1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39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252 701 24575,'20'0'0,"0"0"0,-2 0 0,0 0 0,-3 0 0,2 0 0,-6 0 0,3 0 0,-6 0 0,-1 0 0,1 0 0,-3 0 0,2 0 0,-3 0 0,1 0 0,-1 0 0,1 0 0,-1 0 0,0 0 0,1 0 0,0 0 0,-1 0 0,1 0 0,2 0 0,1 0 0,3 0 0,-1 0 0,-2 0 0,0 0 0,-4 0 0,1 0 0,-1 0 0,1 0 0,-1 0 0,1 0 0,-1 0 0,0 0 0,1 2 0,2 1 0,5 2 0,-1 1 0,3 2 0,-6-2 0,-1 1 0,-2-2 0,-1-1 0,1 1 0,-2 0 0,-1-1 0,-4-1 0,-1-1 0,-4-2 0,2 0 0,-5 0 0,2 0 0,-6 0 0,-1-5 0,-3 1 0,-4-8 0,-11 0 0,-1 1 0,-4 0 0,-3 0 0,7 3 0,-8-3 0,-1 3 0,5 0 0,-4 1 0,9-1 0,1-2 0,5 3 0,4-2 0,1 0 0,7 2 0,1-1 0,6 3 0,1 2 0,4-1 0,1 1 0,2-1 0,0-1 0,0 1 0,0-1 0,0 1 0,0-1 0,0-2 0,0 1 0,0-7 0,0 4 0,0-8 0,0 6 0,0-6 0,0 5 0,0 1 0,0 1 0,0 5 0,2-1 0,-1 2 0,3 4 0,-1-4 0,-1 1 0,2-2 0,-1 1 0,2-3 0,0 1 0,0-4 0,2 5 0,-1-5 0,2 1 0,-1-1 0,1 0 0,0-1 0,-1 6 0,-2-2 0,-1 5 0,1-1 0,-1-1 0,-1 2 0,-1-2 0,-2 0 0,0-3 0,0 0 0,0-7 0,0-1 0,0 1 0,0-4 0,0 4 0,0-1 0,0 1 0,0 0 0,0 3 0,0-3 0,0 3 0,0-3 0,0 3 0,0-3 0,0 6 0,0 1 0,0-1 0,0 3 0,0-2 0,0 3 0,0 0 0,0-1 0,0 1 0,2-1 0,0 3 0,2-2 0,1 2 0,2-3 0,1 0 0,3-1 0,2 1 0,-1-1 0,2 3 0,0 1 0,0 2 0,1 0 0,2 0 0,-2 0 0,3 0 0,0 0 0,4 3 0,-3 0 0,3 4 0,-3-1 0,-1 0 0,0 0 0,0 0 0,-3 0 0,2 2 0,-6-2 0,6 3 0,-5-3 0,5-1 0,-5-1 0,5 1 0,-6-4 0,3 1 0,-3-2 0,-1 0 0,-2 0 0,0 0 0,-4 0 0,3 0 0,-1 0 0,1 0 0,0 0 0,-1 0 0,4 0 0,-3 0 0,4 0 0,-3 0 0,2 0 0,-5 0 0,3 0 0,-4 0 0,1 0 0,-1 0 0,1 0 0,-1 0 0,1 0 0,-1 0 0,3 0 0,-1 0 0,1 0 0,-2 0 0,-1 0 0,1 0 0,0 0 0,-1 0 0,-1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4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239 230 24575,'15'0'0,"9"0"0,-7 0 0,8 0 0,-6 0 0,-3 0 0,9 0 0,-10 0 0,7 0 0,-7 0 0,-1 0 0,-3 0 0,-1 0 0,-2 0 0,0 0 0,-4 0 0,1 0 0,-1 0 0,-1 1 0,-1 2 0,-2 1 0,0 1 0,0 0 0,0-1 0,-2 1 0,0-1 0,-6-1 0,0 1 0,-2-3 0,-1 1 0,-3-2 0,-1 0 0,-3 0 0,-4 0 0,3 0 0,-7 0 0,3 0 0,-4 0 0,-5 0 0,4 0 0,-3 0 0,4 0 0,4 0 0,-3 0 0,10 0 0,-2 0 0,10 0 0,-2 0 0,5 0 0,1 0 0,14 0 0,0 0 0,7 0 0,-3 0 0,1 0 0,3 0 0,0 0 0,4 0 0,-3-2 0,3-2 0,-4-4 0,4 1 0,-3-5 0,3 5 0,-4-4 0,0 2 0,-3-3 0,-1 3 0,-4 2 0,1-1 0,-3 2 0,-1-1 0,-2 2 0,-1 1 0,-1-1 0,-1 1 0,-2-1 0,0 1 0,-4 1 0,1-1 0,-9 4 0,-1-5 0,-9 2 0,3-1 0,-7-2 0,3 2 0,-8-3 0,2 1 0,-7-2 0,8 4 0,-8-2 0,8 5 0,1-5 0,5 5 0,3-1 0,5 2 0,2 0 0,2-3 0,5 3 0,-2-3 0,4 7 0,4 2 0,-1 0 0,5 4 0,-2-4 0,0 4 0,-1-2 0,0 2 0,-1 4 0,1-2 0,-2 5 0,0-2 0,0 3 0,0 0 0,0-3 0,0-1 0,0-3 0,0-3 0,0-1 0,0-2 0,0 0 0,0-1 0,-2-1 0,0-1 0,-2-4 0,1 0 0,-1-3 0,4-2 0,-2-1 0,2-3 0,0 1 0,0-1 0,0 3 0,0-2 0,0 5 0,0-2 0,0 2 0,2 3 0,0-3 0,3 5 0,2-4 0,5 3 0,-1-1 0,6-1 0,-5 2 0,5-4 0,-6 4 0,7-4 0,-7 4 0,6-4 0,-5 4 0,2-4 0,-6 5 0,2-5 0,-2 4 0,-1-3 0,3 4 0,-4-3 0,1 3 0,-2-2 0,-1 2 0,1-2 0,-1 0 0,1-1 0,-1 1 0,-1-2 0,1 4 0,-2-5 0,3 3 0,0-3 0,-1 3 0,1-2 0,-2 1 0,1 1 0,-4-2 0,2 1 0,0-1 0,-2 0 0,4 0 0,-1-1 0,2 1 0,-1-1 0,1 0 0,-1 1 0,4-1 0,-3 0 0,5 0 0,-5 0 0,2 0 0,-2 1 0,0 1 0,-1-1 0,1 1 0,0 1 0,-3-2 0,2 3 0,-1-3 0,1 2 0,1-1 0,-1 1 0,-2 0 0,2 2 0,-2-2 0,1 3 0,-2 4 0,-1 0 0,0 2 0,0-3 0,0 1 0,0 0 0,0-1 0,0 1 0,0 0 0,0-1 0,0 1 0,0 3 0,0 0 0,3 2 0,-3 1 0,5-3 0,-5 2 0,5-2 0,-5 3 0,5-1 0,-2 1 0,0 0 0,-1-3 0,1 2 0,-3-5 0,3 5 0,-3-5 0,2 5 0,-2-4 0,3 4 0,-3-2 0,0 0 0,0 2 0,0-5 0,0 5 0,0-5 0,0 5 0,0-4 0,0 1 0,0 0 0,0-1 0,0 1 0,0-2 0,0 0 0,0-1 0,0 1 0,0 0 0,0-1 0,0 1 0,2 0 0,-2 2 0,2-2 0,-2 3 0,0-4 0,0 1 0,0-1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39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252 701 24575,'20'0'0,"0"0"0,-2 0 0,0 0 0,-3 0 0,2 0 0,-6 0 0,3 0 0,-6 0 0,-1 0 0,1 0 0,-3 0 0,2 0 0,-3 0 0,1 0 0,-1 0 0,1 0 0,-1 0 0,0 0 0,1 0 0,0 0 0,-1 0 0,1 0 0,2 0 0,1 0 0,3 0 0,-1 0 0,-2 0 0,0 0 0,-4 0 0,1 0 0,-1 0 0,1 0 0,-1 0 0,1 0 0,-1 0 0,0 0 0,1 2 0,2 1 0,5 2 0,-1 1 0,3 2 0,-6-2 0,-1 1 0,-2-2 0,-1-1 0,1 1 0,-2 0 0,-1-1 0,-4-1 0,-1-1 0,-4-2 0,2 0 0,-5 0 0,2 0 0,-6 0 0,-1-5 0,-3 1 0,-4-8 0,-11 0 0,-1 1 0,-4 0 0,-3 0 0,7 3 0,-8-3 0,-1 3 0,5 0 0,-4 1 0,9-1 0,1-2 0,5 3 0,4-2 0,1 0 0,7 2 0,1-1 0,6 3 0,1 2 0,4-1 0,1 1 0,2-1 0,0-1 0,0 1 0,0-1 0,0 1 0,0-1 0,0-2 0,0 1 0,0-7 0,0 4 0,0-8 0,0 6 0,0-6 0,0 5 0,0 1 0,0 1 0,0 5 0,2-1 0,-1 2 0,3 4 0,-1-4 0,-1 1 0,2-2 0,-1 1 0,2-3 0,0 1 0,0-4 0,2 5 0,-1-5 0,2 1 0,-1-1 0,1 0 0,0-1 0,-1 6 0,-2-2 0,-1 5 0,1-1 0,-1-1 0,-1 2 0,-1-2 0,-2 0 0,0-3 0,0 0 0,0-7 0,0-1 0,0 1 0,0-4 0,0 4 0,0-1 0,0 1 0,0 0 0,0 3 0,0-3 0,0 3 0,0-3 0,0 3 0,0-3 0,0 6 0,0 1 0,0-1 0,0 3 0,0-2 0,0 3 0,0 0 0,0-1 0,0 1 0,2-1 0,0 3 0,2-2 0,1 2 0,2-3 0,1 0 0,3-1 0,2 1 0,-1-1 0,2 3 0,0 1 0,0 2 0,1 0 0,2 0 0,-2 0 0,3 0 0,0 0 0,4 3 0,-3 0 0,3 4 0,-3-1 0,-1 0 0,0 0 0,0 0 0,-3 0 0,2 2 0,-6-2 0,6 3 0,-5-3 0,5-1 0,-5-1 0,5 1 0,-6-4 0,3 1 0,-3-2 0,-1 0 0,-2 0 0,0 0 0,-4 0 0,3 0 0,-1 0 0,1 0 0,0 0 0,-1 0 0,4 0 0,-3 0 0,4 0 0,-3 0 0,2 0 0,-5 0 0,3 0 0,-4 0 0,1 0 0,-1 0 0,1 0 0,-1 0 0,1 0 0,-1 0 0,3 0 0,-1 0 0,1 0 0,-2 0 0,-1 0 0,1 0 0,0 0 0,-1 0 0,-1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4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239 230 24575,'15'0'0,"9"0"0,-7 0 0,8 0 0,-6 0 0,-3 0 0,9 0 0,-10 0 0,7 0 0,-7 0 0,-1 0 0,-3 0 0,-1 0 0,-2 0 0,0 0 0,-4 0 0,1 0 0,-1 0 0,-1 1 0,-1 2 0,-2 1 0,0 1 0,0 0 0,0-1 0,-2 1 0,0-1 0,-6-1 0,0 1 0,-2-3 0,-1 1 0,-3-2 0,-1 0 0,-3 0 0,-4 0 0,3 0 0,-7 0 0,3 0 0,-4 0 0,-5 0 0,4 0 0,-3 0 0,4 0 0,4 0 0,-3 0 0,10 0 0,-2 0 0,10 0 0,-2 0 0,5 0 0,1 0 0,14 0 0,0 0 0,7 0 0,-3 0 0,1 0 0,3 0 0,0 0 0,4 0 0,-3-2 0,3-2 0,-4-4 0,4 1 0,-3-5 0,3 5 0,-4-4 0,0 2 0,-3-3 0,-1 3 0,-4 2 0,1-1 0,-3 2 0,-1-1 0,-2 2 0,-1 1 0,-1-1 0,-1 1 0,-2-1 0,0 1 0,-4 1 0,1-1 0,-9 4 0,-1-5 0,-9 2 0,3-1 0,-7-2 0,3 2 0,-8-3 0,2 1 0,-7-2 0,8 4 0,-8-2 0,8 5 0,1-5 0,5 5 0,3-1 0,5 2 0,2 0 0,2-3 0,5 3 0,-2-3 0,4 7 0,4 2 0,-1 0 0,5 4 0,-2-4 0,0 4 0,-1-2 0,0 2 0,-1 4 0,1-2 0,-2 5 0,0-2 0,0 3 0,0 0 0,0-3 0,0-1 0,0-3 0,0-3 0,0-1 0,0-2 0,0 0 0,0-1 0,-2-1 0,0-1 0,-2-4 0,1 0 0,-1-3 0,4-2 0,-2-1 0,2-3 0,0 1 0,0-1 0,0 3 0,0-2 0,0 5 0,0-2 0,0 2 0,2 3 0,0-3 0,3 5 0,2-4 0,5 3 0,-1-1 0,6-1 0,-5 2 0,5-4 0,-6 4 0,7-4 0,-7 4 0,6-4 0,-5 4 0,2-4 0,-6 5 0,2-5 0,-2 4 0,-1-3 0,3 4 0,-4-3 0,1 3 0,-2-2 0,-1 2 0,1-2 0,-1 0 0,1-1 0,-1 1 0,-1-2 0,1 4 0,-2-5 0,3 3 0,0-3 0,-1 3 0,1-2 0,-2 1 0,1 1 0,-4-2 0,2 1 0,0-1 0,-2 0 0,4 0 0,-1-1 0,2 1 0,-1-1 0,1 0 0,-1 1 0,4-1 0,-3 0 0,5 0 0,-5 0 0,2 0 0,-2 1 0,0 1 0,-1-1 0,1 1 0,0 1 0,-3-2 0,2 3 0,-1-3 0,1 2 0,1-1 0,-1 1 0,-2 0 0,2 2 0,-2-2 0,1 3 0,-2 4 0,-1 0 0,0 2 0,0-3 0,0 1 0,0 0 0,0-1 0,0 1 0,0 0 0,0-1 0,0 1 0,0 3 0,0 0 0,3 2 0,-3 1 0,5-3 0,-5 2 0,5-2 0,-5 3 0,5-1 0,-2 1 0,0 0 0,-1-3 0,1 2 0,-3-5 0,3 5 0,-3-5 0,2 5 0,-2-4 0,3 4 0,-3-2 0,0 0 0,0 2 0,0-5 0,0 5 0,0-5 0,0 5 0,0-4 0,0 1 0,0 0 0,0-1 0,0 1 0,0-2 0,0 0 0,0-1 0,0 1 0,0 0 0,0-1 0,0 1 0,2 0 0,-2 2 0,2-2 0,-2 3 0,0-4 0,0 1 0,0-1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39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252 701 24575,'20'0'0,"0"0"0,-2 0 0,0 0 0,-3 0 0,2 0 0,-6 0 0,3 0 0,-6 0 0,-1 0 0,1 0 0,-3 0 0,2 0 0,-3 0 0,1 0 0,-1 0 0,1 0 0,-1 0 0,0 0 0,1 0 0,0 0 0,-1 0 0,1 0 0,2 0 0,1 0 0,3 0 0,-1 0 0,-2 0 0,0 0 0,-4 0 0,1 0 0,-1 0 0,1 0 0,-1 0 0,1 0 0,-1 0 0,0 0 0,1 2 0,2 1 0,5 2 0,-1 1 0,3 2 0,-6-2 0,-1 1 0,-2-2 0,-1-1 0,1 1 0,-2 0 0,-1-1 0,-4-1 0,-1-1 0,-4-2 0,2 0 0,-5 0 0,2 0 0,-6 0 0,-1-5 0,-3 1 0,-4-8 0,-11 0 0,-1 1 0,-4 0 0,-3 0 0,7 3 0,-8-3 0,-1 3 0,5 0 0,-4 1 0,9-1 0,1-2 0,5 3 0,4-2 0,1 0 0,7 2 0,1-1 0,6 3 0,1 2 0,4-1 0,1 1 0,2-1 0,0-1 0,0 1 0,0-1 0,0 1 0,0-1 0,0-2 0,0 1 0,0-7 0,0 4 0,0-8 0,0 6 0,0-6 0,0 5 0,0 1 0,0 1 0,0 5 0,2-1 0,-1 2 0,3 4 0,-1-4 0,-1 1 0,2-2 0,-1 1 0,2-3 0,0 1 0,0-4 0,2 5 0,-1-5 0,2 1 0,-1-1 0,1 0 0,0-1 0,-1 6 0,-2-2 0,-1 5 0,1-1 0,-1-1 0,-1 2 0,-1-2 0,-2 0 0,0-3 0,0 0 0,0-7 0,0-1 0,0 1 0,0-4 0,0 4 0,0-1 0,0 1 0,0 0 0,0 3 0,0-3 0,0 3 0,0-3 0,0 3 0,0-3 0,0 6 0,0 1 0,0-1 0,0 3 0,0-2 0,0 3 0,0 0 0,0-1 0,0 1 0,2-1 0,0 3 0,2-2 0,1 2 0,2-3 0,1 0 0,3-1 0,2 1 0,-1-1 0,2 3 0,0 1 0,0 2 0,1 0 0,2 0 0,-2 0 0,3 0 0,0 0 0,4 3 0,-3 0 0,3 4 0,-3-1 0,-1 0 0,0 0 0,0 0 0,-3 0 0,2 2 0,-6-2 0,6 3 0,-5-3 0,5-1 0,-5-1 0,5 1 0,-6-4 0,3 1 0,-3-2 0,-1 0 0,-2 0 0,0 0 0,-4 0 0,3 0 0,-1 0 0,1 0 0,0 0 0,-1 0 0,4 0 0,-3 0 0,4 0 0,-3 0 0,2 0 0,-5 0 0,3 0 0,-4 0 0,1 0 0,-1 0 0,1 0 0,-1 0 0,1 0 0,-1 0 0,3 0 0,-1 0 0,1 0 0,-2 0 0,-1 0 0,1 0 0,0 0 0,-1 0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3:55:4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239 230 24575,'15'0'0,"9"0"0,-7 0 0,8 0 0,-6 0 0,-3 0 0,9 0 0,-10 0 0,7 0 0,-7 0 0,-1 0 0,-3 0 0,-1 0 0,-2 0 0,0 0 0,-4 0 0,1 0 0,-1 0 0,-1 1 0,-1 2 0,-2 1 0,0 1 0,0 0 0,0-1 0,-2 1 0,0-1 0,-6-1 0,0 1 0,-2-3 0,-1 1 0,-3-2 0,-1 0 0,-3 0 0,-4 0 0,3 0 0,-7 0 0,3 0 0,-4 0 0,-5 0 0,4 0 0,-3 0 0,4 0 0,4 0 0,-3 0 0,10 0 0,-2 0 0,10 0 0,-2 0 0,5 0 0,1 0 0,14 0 0,0 0 0,7 0 0,-3 0 0,1 0 0,3 0 0,0 0 0,4 0 0,-3-2 0,3-2 0,-4-4 0,4 1 0,-3-5 0,3 5 0,-4-4 0,0 2 0,-3-3 0,-1 3 0,-4 2 0,1-1 0,-3 2 0,-1-1 0,-2 2 0,-1 1 0,-1-1 0,-1 1 0,-2-1 0,0 1 0,-4 1 0,1-1 0,-9 4 0,-1-5 0,-9 2 0,3-1 0,-7-2 0,3 2 0,-8-3 0,2 1 0,-7-2 0,8 4 0,-8-2 0,8 5 0,1-5 0,5 5 0,3-1 0,5 2 0,2 0 0,2-3 0,5 3 0,-2-3 0,4 7 0,4 2 0,-1 0 0,5 4 0,-2-4 0,0 4 0,-1-2 0,0 2 0,-1 4 0,1-2 0,-2 5 0,0-2 0,0 3 0,0 0 0,0-3 0,0-1 0,0-3 0,0-3 0,0-1 0,0-2 0,0 0 0,0-1 0,-2-1 0,0-1 0,-2-4 0,1 0 0,-1-3 0,4-2 0,-2-1 0,2-3 0,0 1 0,0-1 0,0 3 0,0-2 0,0 5 0,0-2 0,0 2 0,2 3 0,0-3 0,3 5 0,2-4 0,5 3 0,-1-1 0,6-1 0,-5 2 0,5-4 0,-6 4 0,7-4 0,-7 4 0,6-4 0,-5 4 0,2-4 0,-6 5 0,2-5 0,-2 4 0,-1-3 0,3 4 0,-4-3 0,1 3 0,-2-2 0,-1 2 0,1-2 0,-1 0 0,1-1 0,-1 1 0,-1-2 0,1 4 0,-2-5 0,3 3 0,0-3 0,-1 3 0,1-2 0,-2 1 0,1 1 0,-4-2 0,2 1 0,0-1 0,-2 0 0,4 0 0,-1-1 0,2 1 0,-1-1 0,1 0 0,-1 1 0,4-1 0,-3 0 0,5 0 0,-5 0 0,2 0 0,-2 1 0,0 1 0,-1-1 0,1 1 0,0 1 0,-3-2 0,2 3 0,-1-3 0,1 2 0,1-1 0,-1 1 0,-2 0 0,2 2 0,-2-2 0,1 3 0,-2 4 0,-1 0 0,0 2 0,0-3 0,0 1 0,0 0 0,0-1 0,0 1 0,0 0 0,0-1 0,0 1 0,0 3 0,0 0 0,3 2 0,-3 1 0,5-3 0,-5 2 0,5-2 0,-5 3 0,5-1 0,-2 1 0,0 0 0,-1-3 0,1 2 0,-3-5 0,3 5 0,-3-5 0,2 5 0,-2-4 0,3 4 0,-3-2 0,0 0 0,0 2 0,0-5 0,0 5 0,0-5 0,0 5 0,0-4 0,0 1 0,0 0 0,0-1 0,0 1 0,0-2 0,0 0 0,0-1 0,0 1 0,0 0 0,0-1 0,0 1 0,2 0 0,-2 2 0,2-2 0,-2 3 0,0-4 0,0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F22A-9B6B-3344-8E8A-FAA3D4052743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9C3-F8E4-1E48-B934-0A068FB8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03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A1B4-6327-D896-2535-C895D0C6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C304E-690F-9905-00D1-E69DD534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13F5-31F2-EB5A-1844-A4BBA49D3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Mostly focus on network layer as that is our focus + link/physical where relevant since we want those details through </a:t>
            </a:r>
            <a:r>
              <a:rPr lang="en-US" dirty="0" err="1"/>
              <a:t>netsquid</a:t>
            </a:r>
            <a:r>
              <a:rPr lang="en-US" dirty="0"/>
              <a:t> </a:t>
            </a:r>
            <a:r>
              <a:rPr lang="en-US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9B2D-BA42-EF7D-4E32-6109220C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35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293C-EFBB-EECE-C6CA-CA34273FF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56C50-8236-6CDF-233F-4C458A23B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F419A-16AE-B87F-61C0-13C178EEA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3823-552D-EB99-E141-993D9A714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90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D3E8-E89C-2F63-11B5-35B05450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B28FA-2415-D3E9-5123-2039A20F3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452B30-3160-D49C-7967-78A5059E5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1971-15B5-FD93-9A5F-999F586DF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27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6D0C5-4494-44B8-E70A-8DC8B05A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C94DB-23CC-8BB6-C0F8-D9B3CEDB2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5BF41-C2D9-697C-84EE-BE9640FAD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49167-F6A8-117E-6CAC-94BB65062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19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C52FF-F029-48FC-3C2F-A4F0DF36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BA860-DBE1-AB23-03FF-7D2EB9055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DE50D-074D-E129-24EC-D463A1306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96F77-9C01-541F-F89A-50D692D6D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602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4A8FA-0B38-037F-FC1C-46E07A31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B508D-A13B-C28E-5E6E-2EC0967BB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281BA-74BB-5A59-5870-2BEEB10F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6D2B3-BEB5-FDE4-786D-1E9F8DA9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245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C23B6-777A-8157-6E0E-2F60B646B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9EDA1-3AA2-D124-BD31-A0122A61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6C4BA-4528-ECC4-E0AF-13BDA6417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973F5-FF42-180C-52F5-E72E742DA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67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9D96-79C2-25EE-1E8E-C8C5F7CD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7EC91-94EF-6280-0AF1-5BDCF6691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772BD-0304-08EC-C8E5-325FDB22C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Simplified example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2293-4144-0421-2C6F-60AC5B2F4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959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937-9B00-29CB-626C-D10861C51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19534-2302-A470-49B8-91A5AA266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3179F-3D3A-D195-B821-7B7B82B03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This is the big picture here. Next specific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81F55-0CAE-6F6B-21BC-7340000A2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252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5C5E4-29A4-18F4-1DEC-22125B1B7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68891-52A4-211B-4DD5-299481788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BFCF6-BBAC-A254-D196-11AF33CD6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- What is the effect of the average degree of a node for the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QPASS algorithm in [QP paper]? The algorithm uses a heuristic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based approach to route qubits and having nodes with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high degree but less reliability, in terms of the noise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they introduce, might make the algorithm’s performance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worse.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23CDF-2ABD-3F75-2598-E2149860A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14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030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D7FB-2F06-E497-35D1-F828E506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54293-4145-8C48-3305-51C3170AC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22E1B-C812-CDED-9AA2-CA75542F0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- What is average consumption of EPR pairs for [SLMP]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and [QPASS]. There should be some cost associated with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generating EPR pairs and taking that into account would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be important for cost-effective quantum networks and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50586-322B-0F1B-E74F-2442F32AE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59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8B90-F5CC-4E63-E5AC-799C3FA10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81B86-AF0B-1256-441D-A99CDF23B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E4394-2048-5B07-D00C-D7CFFE0F87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- What is the average fidelity of paths that [16] and [13] are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routing over? Fidelity requirements can vary for different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applications and they do not take that into account.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7D9CE-DB16-3B07-C71B-2E9C32517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18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DE1AA-9F76-191C-9CA5-667779CC9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C857-3603-E841-A480-709B1ACC9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8B93B-499C-F59A-133B-6B0C72A55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- How does [SLMP] work on non-grid topologies? This is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important to understand since it does claim that the algo-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rithm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should work on any topology. However, it has only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been evaluated on a grid. Moreover, the algorithm seems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to be made specifically for grid with same edge lengths.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We would like to test it with different assumptions.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BAA8E-B2F0-2602-86E4-83E96B010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376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5142-BADA-FE58-1311-A862E49F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74125-1B65-78AF-4EAE-E2E6BC224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B6DB5-3592-1A74-5AB8-1F482F371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Essentially throughput on y axis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94EB2-A1D2-38B8-FB37-0705E050C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4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8580-06A4-CD91-38FA-9D515E2D9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E2E0B-49DF-FC28-E70D-2B53935FD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53AD0-98EB-6D67-D50C-80650966E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63EAC-D8BD-81BA-074C-77D8F60C4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730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CDD47-6628-4D1D-86C6-C97CD4E74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AEC42-135E-C14D-F226-CB9701AD5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63AB5-3A9D-2C05-EEF0-B51CD88A7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7747-A640-BC89-F691-4360EDD76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02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TODO: neat figures (would need to reproduce paper’s figure properly (how? Excel?)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9C3-F8E4-1E48-B934-0A068FB8CF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5238-80F0-3879-1362-1856E2B5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6C559-8428-0B88-972A-62815CA71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F5440-1A98-9C86-39D6-ECB6770EA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TODO: neat figures (would need to reproduce paper’s figure properly (how? Excel?)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8E60-B4E9-82ED-BEED-8FE0E8F47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9C3-F8E4-1E48-B934-0A068FB8CF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1A2F-3E91-4C96-718E-DD392492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AC468-7B09-5F94-D6F7-B58540A9B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5B1CD-98DA-A8CE-0BCD-4D7026DDC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2526-FB86-29FB-073C-044926FC3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64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sure the pictures are free to use (rights stuff)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58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F2881-4B92-5E63-C701-F0F2C93B9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AA8EF-7C5B-2612-35BC-E4D71C144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D89F5-09DA-D2E5-0BA5-DDA856A9B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4"/>
                </a:solidFill>
              </a:rPr>
              <a:t>TODO: cite for fig properly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F1C3-CB8B-B299-19DF-799C2F334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6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2B39-19FD-C7E4-13A4-FC0BFBCC7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3C3EB-3AE2-4424-6556-12569309C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EEAD3-A402-6549-3553-580A996A7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fix 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53E8-7006-BDFD-6604-0F9E7E0B7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8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BAFB-BF4F-E8B2-DEA7-2F694324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D0176-D68B-3478-9B98-50134F9DF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FF28A-5FB5-8855-F291-4CB22F351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fix 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AAB5-E050-F008-595F-80C6F781B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18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5174-BC01-F194-1D26-9D60BBD7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92B58-F578-2452-1212-D8FD8D20A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75411-6CF8-E698-0047-3B3A60C05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fix 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F078E-7D3C-3D9E-761B-283958B7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81D5-C0D7-0CBF-719D-F735E895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797A2-FD84-2C66-B783-A05E36E9C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B2CA0-1593-3E0F-5EF5-281B9A8F3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fix 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497A-C3BC-EC95-D536-A93A10FA3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FB41EA-974C-2644-9465-4230EFC2F9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1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2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45427"/>
            <a:ext cx="10515600" cy="11786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152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19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6239"/>
            <a:ext cx="6172200" cy="5344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7" y="2057401"/>
            <a:ext cx="4188039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237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6239"/>
            <a:ext cx="6172200" cy="5344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7" y="2057401"/>
            <a:ext cx="4188039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52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204"/>
            <a:ext cx="6172200" cy="5340848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5" y="2057401"/>
            <a:ext cx="4188040" cy="3811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</p:spPr>
        <p:txBody>
          <a:bodyPr anchor="t" anchorCtr="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15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204"/>
            <a:ext cx="6172200" cy="5340848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5" y="2057401"/>
            <a:ext cx="4188040" cy="3811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</p:spPr>
        <p:txBody>
          <a:bodyPr anchor="t" anchorCtr="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88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79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6237"/>
            <a:ext cx="10515600" cy="117445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588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04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50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8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668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45427"/>
            <a:ext cx="10515600" cy="117862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0396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28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6239"/>
            <a:ext cx="6172200" cy="5344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7" y="2057401"/>
            <a:ext cx="4188039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63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204"/>
            <a:ext cx="6172200" cy="5340848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5" y="2057401"/>
            <a:ext cx="4188040" cy="3811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817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204"/>
            <a:ext cx="6172200" cy="5340848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5" y="2057401"/>
            <a:ext cx="4188040" cy="3811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35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6237"/>
            <a:ext cx="10515600" cy="1174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6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4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35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77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4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University of Pittsburgh logo">
            <a:extLst>
              <a:ext uri="{FF2B5EF4-FFF2-40B4-BE49-F238E27FC236}">
                <a16:creationId xmlns:a16="http://schemas.microsoft.com/office/drawing/2014/main" id="{FF4B40FC-E886-044C-8EFC-C43282F047F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858" y="6242978"/>
            <a:ext cx="1552269" cy="4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9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21DFE4-950E-4F4D-A62D-94A3D3F618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5440" y="6240282"/>
            <a:ext cx="1570597" cy="4667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418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34-019-0139-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squid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5" Type="http://schemas.openxmlformats.org/officeDocument/2006/relationships/image" Target="../media/image7.png"/><Relationship Id="rId4" Type="http://schemas.openxmlformats.org/officeDocument/2006/relationships/customXml" Target="../ink/ink6.xml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9.xml"/><Relationship Id="rId5" Type="http://schemas.openxmlformats.org/officeDocument/2006/relationships/image" Target="../media/image7.png"/><Relationship Id="rId4" Type="http://schemas.openxmlformats.org/officeDocument/2006/relationships/customXml" Target="../ink/ink8.xml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240"/>
            <a:ext cx="9144000" cy="1411397"/>
          </a:xfrm>
        </p:spPr>
        <p:txBody>
          <a:bodyPr/>
          <a:lstStyle/>
          <a:p>
            <a:r>
              <a:rPr lang="en-US" sz="1800" dirty="0"/>
              <a:t>Huzaifah Nadeem </a:t>
            </a:r>
          </a:p>
          <a:p>
            <a:r>
              <a:rPr lang="en-US" sz="1800" dirty="0"/>
              <a:t>Department of Computer Science</a:t>
            </a:r>
          </a:p>
          <a:p>
            <a:r>
              <a:rPr lang="en-US" sz="1800" dirty="0"/>
              <a:t>University of Pittsburgh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725"/>
            <a:ext cx="9144000" cy="2779630"/>
          </a:xfrm>
        </p:spPr>
        <p:txBody>
          <a:bodyPr/>
          <a:lstStyle/>
          <a:p>
            <a:r>
              <a:rPr lang="en-US" sz="3600" dirty="0"/>
              <a:t>PhD Forum:</a:t>
            </a:r>
            <a:br>
              <a:rPr lang="en-US" sz="3600" dirty="0"/>
            </a:br>
            <a:r>
              <a:rPr lang="en-US" sz="3600" dirty="0"/>
              <a:t>Evaluating and Designing Routing Protocols for Reliable Distributed Quantum Systems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40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CB386-6DDE-F8E1-AB36-5992DD3C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1DC7-707D-D570-870F-434F897D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Network Stack: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D7E0A-F2F6-710C-80D3-2AF8D08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Networking</a:t>
            </a:r>
          </a:p>
        </p:txBody>
      </p:sp>
      <p:pic>
        <p:nvPicPr>
          <p:cNvPr id="4" name="Picture 3" descr="A diagram of a computer application&#10;&#10;Description automatically generated with medium confidence">
            <a:extLst>
              <a:ext uri="{FF2B5EF4-FFF2-40B4-BE49-F238E27FC236}">
                <a16:creationId xmlns:a16="http://schemas.microsoft.com/office/drawing/2014/main" id="{8B85DAB9-58B4-EDEE-CBDC-82D9E876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82" y="2656907"/>
            <a:ext cx="6132056" cy="3096146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D267960-3B88-4034-9ECB-740EF8446984}"/>
              </a:ext>
            </a:extLst>
          </p:cNvPr>
          <p:cNvSpPr/>
          <p:nvPr/>
        </p:nvSpPr>
        <p:spPr>
          <a:xfrm>
            <a:off x="7847556" y="2962405"/>
            <a:ext cx="670142" cy="2818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3CD0-B795-AE30-5D20-DA31340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4158DA-B3D2-25AD-EC6A-31C058C53C0E}"/>
              </a:ext>
            </a:extLst>
          </p:cNvPr>
          <p:cNvSpPr/>
          <p:nvPr/>
        </p:nvSpPr>
        <p:spPr>
          <a:xfrm>
            <a:off x="7847556" y="3429000"/>
            <a:ext cx="670142" cy="2818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1B67A46E-5A20-6AFC-7815-1FC12AC46793}"/>
              </a:ext>
            </a:extLst>
          </p:cNvPr>
          <p:cNvSpPr/>
          <p:nvPr/>
        </p:nvSpPr>
        <p:spPr>
          <a:xfrm>
            <a:off x="7847556" y="3895595"/>
            <a:ext cx="670142" cy="2818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B0A0EE2D-E089-5A4C-081C-B61047A2A3F3}"/>
              </a:ext>
            </a:extLst>
          </p:cNvPr>
          <p:cNvSpPr/>
          <p:nvPr/>
        </p:nvSpPr>
        <p:spPr>
          <a:xfrm>
            <a:off x="7847556" y="4348669"/>
            <a:ext cx="670142" cy="2818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9EAA4D9-4BD7-7771-68EF-90EFCA541CAB}"/>
              </a:ext>
            </a:extLst>
          </p:cNvPr>
          <p:cNvSpPr/>
          <p:nvPr/>
        </p:nvSpPr>
        <p:spPr>
          <a:xfrm>
            <a:off x="7847556" y="4817973"/>
            <a:ext cx="670142" cy="2818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1D0E097-8C51-2DB4-42D0-017DB1F0DCD8}"/>
              </a:ext>
            </a:extLst>
          </p:cNvPr>
          <p:cNvSpPr/>
          <p:nvPr/>
        </p:nvSpPr>
        <p:spPr>
          <a:xfrm>
            <a:off x="7802329" y="3795236"/>
            <a:ext cx="344466" cy="31315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5-Point Star 12">
            <a:extLst>
              <a:ext uri="{FF2B5EF4-FFF2-40B4-BE49-F238E27FC236}">
                <a16:creationId xmlns:a16="http://schemas.microsoft.com/office/drawing/2014/main" id="{4945C51A-6A00-CD2E-2C3D-AB8C049AB6A2}"/>
              </a:ext>
            </a:extLst>
          </p:cNvPr>
          <p:cNvSpPr/>
          <p:nvPr/>
        </p:nvSpPr>
        <p:spPr>
          <a:xfrm>
            <a:off x="7819732" y="2912937"/>
            <a:ext cx="344466" cy="31315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5-Point Star 13">
            <a:extLst>
              <a:ext uri="{FF2B5EF4-FFF2-40B4-BE49-F238E27FC236}">
                <a16:creationId xmlns:a16="http://schemas.microsoft.com/office/drawing/2014/main" id="{48AB1EA6-CED6-0648-6436-0425C845AFB0}"/>
              </a:ext>
            </a:extLst>
          </p:cNvPr>
          <p:cNvSpPr/>
          <p:nvPr/>
        </p:nvSpPr>
        <p:spPr>
          <a:xfrm>
            <a:off x="7802329" y="4692785"/>
            <a:ext cx="344466" cy="31315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6D8B02-2502-EEC0-1816-96076472F809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EB838E-F66D-AFF5-2930-01AF56CFF1E3}"/>
              </a:ext>
            </a:extLst>
          </p:cNvPr>
          <p:cNvSpPr txBox="1"/>
          <p:nvPr/>
        </p:nvSpPr>
        <p:spPr>
          <a:xfrm>
            <a:off x="2190086" y="6229999"/>
            <a:ext cx="907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[ZQ2023] </a:t>
            </a:r>
            <a:r>
              <a:rPr lang="en-US" sz="1000" dirty="0" err="1">
                <a:solidFill>
                  <a:schemeClr val="bg1"/>
                </a:solidFill>
              </a:rPr>
              <a:t>Yangming</a:t>
            </a:r>
            <a:r>
              <a:rPr lang="en-US" sz="1000" dirty="0">
                <a:solidFill>
                  <a:schemeClr val="bg1"/>
                </a:solidFill>
              </a:rPr>
              <a:t> Zhao and </a:t>
            </a:r>
            <a:r>
              <a:rPr lang="en-US" sz="1000" dirty="0" err="1">
                <a:solidFill>
                  <a:schemeClr val="bg1"/>
                </a:solidFill>
              </a:rPr>
              <a:t>Chunming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Qiao</a:t>
            </a:r>
            <a:r>
              <a:rPr lang="en-US" sz="1000" dirty="0">
                <a:solidFill>
                  <a:schemeClr val="bg1"/>
                </a:solidFill>
              </a:rPr>
              <a:t>. “Distributed Transport Protocols for Quantum Data Networks”. In: IEEE/ACM Transactions on Networking 	31.6 (2023), pp. 2777–2792. DOI: 10.1109/TNET.2023.3262547.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A92EED-A0B2-8768-1E0A-F8C7FA13BD29}"/>
              </a:ext>
            </a:extLst>
          </p:cNvPr>
          <p:cNvSpPr/>
          <p:nvPr/>
        </p:nvSpPr>
        <p:spPr>
          <a:xfrm>
            <a:off x="2762054" y="5382705"/>
            <a:ext cx="5040275" cy="3703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D5498-7206-9583-CB2C-E7A8870F4D83}"/>
              </a:ext>
            </a:extLst>
          </p:cNvPr>
          <p:cNvSpPr txBox="1"/>
          <p:nvPr/>
        </p:nvSpPr>
        <p:spPr>
          <a:xfrm>
            <a:off x="4066842" y="522016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reproduced from [ZQ2023]</a:t>
            </a:r>
          </a:p>
        </p:txBody>
      </p:sp>
    </p:spTree>
    <p:extLst>
      <p:ext uri="{BB962C8B-B14F-4D97-AF65-F5344CB8AC3E}">
        <p14:creationId xmlns:p14="http://schemas.microsoft.com/office/powerpoint/2010/main" val="194601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94EB6-39FB-C9E2-5A1D-9AF61D4B1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B4D3-2685-A33D-8525-35F6370EF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Routing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268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8D9DFC-F51E-EDBD-062D-D42DA288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9D8B-F45E-36A8-B655-0721F0C9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9"/>
          </a:xfrm>
        </p:spPr>
        <p:txBody>
          <a:bodyPr/>
          <a:lstStyle/>
          <a:p>
            <a:r>
              <a:rPr lang="en-US" dirty="0"/>
              <a:t>Quite a few, but we will focus on (initially):</a:t>
            </a:r>
          </a:p>
          <a:p>
            <a:pPr lvl="1"/>
            <a:r>
              <a:rPr lang="en-US" dirty="0"/>
              <a:t>SLMP (and variants) </a:t>
            </a:r>
            <a:r>
              <a:rPr lang="en-US" sz="2000" dirty="0"/>
              <a:t>[Pant+2019]</a:t>
            </a:r>
          </a:p>
          <a:p>
            <a:pPr lvl="1"/>
            <a:r>
              <a:rPr lang="en-US" dirty="0"/>
              <a:t>QPASS </a:t>
            </a:r>
            <a:r>
              <a:rPr lang="en-US" sz="2000" dirty="0"/>
              <a:t>[SQ2020]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Heuristics</a:t>
            </a:r>
          </a:p>
          <a:p>
            <a:pPr lvl="1"/>
            <a:r>
              <a:rPr lang="en-US" dirty="0"/>
              <a:t>Calculating routes over the q. link subgraph or the overall network graph</a:t>
            </a:r>
          </a:p>
          <a:p>
            <a:pPr lvl="1"/>
            <a:r>
              <a:rPr lang="en-US" dirty="0"/>
              <a:t>Global link state knowledge, local link state knowledge,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8F2D9-A199-B652-A3ED-17A2DBA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Quantum Routing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3C94-0057-C1D2-D53F-CC433170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ED8A22-45F0-ED90-1804-4CC8D56CD777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A6C646-7538-464D-05C5-278C781B99F5}"/>
              </a:ext>
            </a:extLst>
          </p:cNvPr>
          <p:cNvSpPr txBox="1"/>
          <p:nvPr/>
        </p:nvSpPr>
        <p:spPr>
          <a:xfrm>
            <a:off x="2190086" y="6229999"/>
            <a:ext cx="907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</a:t>
            </a:r>
            <a:r>
              <a:rPr lang="en-US" sz="1000" dirty="0">
                <a:solidFill>
                  <a:schemeClr val="bg1"/>
                </a:solidFill>
                <a:hlinkClick r:id="rId3"/>
              </a:rPr>
              <a:t>https://doi.org/10.1038/s41534-019-0139-x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D3397-A395-0FB8-0F40-81A2684F5C72}"/>
              </a:ext>
            </a:extLst>
          </p:cNvPr>
          <p:cNvSpPr txBox="1"/>
          <p:nvPr/>
        </p:nvSpPr>
        <p:spPr>
          <a:xfrm>
            <a:off x="2190086" y="6552326"/>
            <a:ext cx="9071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[SQ2020] Shi, S., &amp; Qian, C. (2020). Concurrent Entanglement Routing for Quantum Networks. SIGCOMM ’20.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/10.1145/3387514.3405853</a:t>
            </a:r>
          </a:p>
        </p:txBody>
      </p:sp>
    </p:spTree>
    <p:extLst>
      <p:ext uri="{BB962C8B-B14F-4D97-AF65-F5344CB8AC3E}">
        <p14:creationId xmlns:p14="http://schemas.microsoft.com/office/powerpoint/2010/main" val="352928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2D7C5-3EC1-112E-F3F4-09B90F4F0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7C3F-8749-E16F-BFDD-B17F379B4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347020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10440-EB6B-990C-F726-2C119F876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4CFC-4994-78D1-48C5-385368C6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/>
          <a:lstStyle/>
          <a:p>
            <a:r>
              <a:rPr lang="en-US" dirty="0"/>
              <a:t>Each routing algorithm has its own</a:t>
            </a:r>
          </a:p>
          <a:p>
            <a:r>
              <a:rPr lang="en-US" dirty="0"/>
              <a:t>Problems &amp; challenges:</a:t>
            </a:r>
          </a:p>
          <a:p>
            <a:pPr lvl="1"/>
            <a:r>
              <a:rPr lang="en-US" dirty="0"/>
              <a:t>Tightly bound to the routing algorithms’ structure and working</a:t>
            </a:r>
          </a:p>
          <a:p>
            <a:pPr lvl="1"/>
            <a:r>
              <a:rPr lang="en-US" dirty="0"/>
              <a:t>Limited lower-level models and functionality</a:t>
            </a:r>
          </a:p>
          <a:p>
            <a:pPr lvl="1"/>
            <a:r>
              <a:rPr lang="en-US" dirty="0"/>
              <a:t>Unfair to compare algorithms using their own simulators</a:t>
            </a:r>
          </a:p>
          <a:p>
            <a:r>
              <a:rPr lang="en-US" dirty="0">
                <a:hlinkClick r:id="rId3"/>
              </a:rPr>
              <a:t>NetSquid</a:t>
            </a:r>
            <a:r>
              <a:rPr lang="en-US" dirty="0"/>
              <a:t> </a:t>
            </a:r>
            <a:r>
              <a:rPr lang="en-US" sz="2000" dirty="0"/>
              <a:t>[Coopmans+2021]</a:t>
            </a:r>
          </a:p>
          <a:p>
            <a:pPr lvl="1"/>
            <a:r>
              <a:rPr lang="en-US" dirty="0"/>
              <a:t>A quantum network simulator for physical and link layer protocols</a:t>
            </a:r>
          </a:p>
          <a:p>
            <a:pPr lvl="1"/>
            <a:r>
              <a:rPr lang="en-US" dirty="0"/>
              <a:t>Simulates quantum hardware operations on qubits (in detail)</a:t>
            </a:r>
          </a:p>
          <a:p>
            <a:pPr lvl="1"/>
            <a:r>
              <a:rPr lang="en-US" dirty="0"/>
              <a:t>Well-supported in the Physics community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60F4F-056C-318D-B03C-9294CCAB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Quantum Network Simulators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4175-D7AA-1931-2D0C-DDB73599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C8885-6574-4332-2A56-E5C1E83AF80B}"/>
              </a:ext>
            </a:extLst>
          </p:cNvPr>
          <p:cNvSpPr txBox="1"/>
          <p:nvPr/>
        </p:nvSpPr>
        <p:spPr>
          <a:xfrm>
            <a:off x="2161577" y="6297105"/>
            <a:ext cx="9070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[Coopmans+2021] Tim </a:t>
            </a:r>
            <a:r>
              <a:rPr lang="en-US" sz="1000" dirty="0" err="1">
                <a:solidFill>
                  <a:schemeClr val="bg1"/>
                </a:solidFill>
              </a:rPr>
              <a:t>Coopmans</a:t>
            </a:r>
            <a:r>
              <a:rPr lang="en-US" sz="1000" dirty="0">
                <a:solidFill>
                  <a:schemeClr val="bg1"/>
                </a:solidFill>
              </a:rPr>
              <a:t> et al. “</a:t>
            </a:r>
            <a:r>
              <a:rPr lang="en-US" sz="1000" dirty="0" err="1">
                <a:solidFill>
                  <a:schemeClr val="bg1"/>
                </a:solidFill>
              </a:rPr>
              <a:t>NetSquid</a:t>
            </a:r>
            <a:r>
              <a:rPr lang="en-US" sz="1000" dirty="0">
                <a:solidFill>
                  <a:schemeClr val="bg1"/>
                </a:solidFill>
              </a:rPr>
              <a:t>, a </a:t>
            </a:r>
            <a:r>
              <a:rPr lang="en-US" sz="1000" dirty="0" err="1">
                <a:solidFill>
                  <a:schemeClr val="bg1"/>
                </a:solidFill>
              </a:rPr>
              <a:t>NETwork</a:t>
            </a:r>
            <a:r>
              <a:rPr lang="en-US" sz="1000" dirty="0">
                <a:solidFill>
                  <a:schemeClr val="bg1"/>
                </a:solidFill>
              </a:rPr>
              <a:t> Simulator for </a:t>
            </a:r>
            <a:r>
              <a:rPr lang="en-US" sz="1000" dirty="0" err="1">
                <a:solidFill>
                  <a:schemeClr val="bg1"/>
                </a:solidFill>
              </a:rPr>
              <a:t>QUantum</a:t>
            </a:r>
            <a:r>
              <a:rPr lang="en-US" sz="1000" dirty="0">
                <a:solidFill>
                  <a:schemeClr val="bg1"/>
                </a:solidFill>
              </a:rPr>
              <a:t> Information using Discrete events”. In: Communications Physics 4.1 	(July 2021), p. 164. ISSN: 2399-3650. DOI: 10.1038/s42005-021-00647-8. 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857DF-4B92-0F7A-7ED9-C93EC22A7F28}"/>
              </a:ext>
            </a:extLst>
          </p:cNvPr>
          <p:cNvCxnSpPr>
            <a:cxnSpLocks/>
          </p:cNvCxnSpPr>
          <p:nvPr/>
        </p:nvCxnSpPr>
        <p:spPr>
          <a:xfrm>
            <a:off x="2039815" y="6297105"/>
            <a:ext cx="0" cy="56089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5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3B5B2-04A3-9CE9-9FE8-794E04B57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A2C3-7138-3FE8-CBA9-EA815D15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5" y="1825625"/>
            <a:ext cx="10515600" cy="4351339"/>
          </a:xfrm>
        </p:spPr>
        <p:txBody>
          <a:bodyPr/>
          <a:lstStyle/>
          <a:p>
            <a:r>
              <a:rPr lang="en-US" dirty="0" err="1"/>
              <a:t>NetSquid</a:t>
            </a:r>
            <a:r>
              <a:rPr lang="en-US" dirty="0"/>
              <a:t> as a base</a:t>
            </a:r>
          </a:p>
          <a:p>
            <a:r>
              <a:rPr lang="en-US" dirty="0"/>
              <a:t>Quantum Information package </a:t>
            </a:r>
            <a:r>
              <a:rPr lang="en-US" sz="2000" dirty="0">
                <a:solidFill>
                  <a:schemeClr val="bg1"/>
                </a:solidFill>
              </a:rPr>
              <a:t>[Cubitt2013]</a:t>
            </a:r>
            <a:endParaRPr lang="en-US" sz="2000" dirty="0"/>
          </a:p>
          <a:p>
            <a:r>
              <a:rPr lang="en-US" dirty="0"/>
              <a:t>Target: Higher level abstractions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C77E-2D58-06C0-AEFC-B4478B19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257A-0D79-6FC1-D861-AA9F86E8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AE8B3-0D0B-7ECD-8079-677C12200AF7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40E12-EE41-A67B-3AE1-84B41A0767F9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[Cubitt2013] </a:t>
            </a:r>
            <a:r>
              <a:rPr lang="en-US" sz="1000" dirty="0">
                <a:solidFill>
                  <a:schemeClr val="bg1"/>
                </a:solidFill>
                <a:effectLst/>
                <a:latin typeface="Helvetica" pitchFamily="2" charset="0"/>
              </a:rPr>
              <a:t>Toby Cubitt. Quantum Information Package. (28 December 2013). URL: https://</a:t>
            </a:r>
            <a:r>
              <a:rPr lang="en-US" sz="1000" dirty="0" err="1">
                <a:solidFill>
                  <a:schemeClr val="bg1"/>
                </a:solidFill>
                <a:effectLst/>
                <a:latin typeface="Helvetica" pitchFamily="2" charset="0"/>
              </a:rPr>
              <a:t>www.dr-qubit.org</a:t>
            </a:r>
            <a:r>
              <a:rPr lang="en-US" sz="1000" dirty="0">
                <a:solidFill>
                  <a:schemeClr val="bg1"/>
                </a:solidFill>
                <a:effectLst/>
                <a:latin typeface="Helvetica" pitchFamily="2" charset="0"/>
              </a:rPr>
              <a:t>/</a:t>
            </a:r>
            <a:r>
              <a:rPr lang="en-US" sz="1000" dirty="0" err="1">
                <a:solidFill>
                  <a:schemeClr val="bg1"/>
                </a:solidFill>
                <a:effectLst/>
                <a:latin typeface="Helvetica" pitchFamily="2" charset="0"/>
              </a:rPr>
              <a:t>matlab.html</a:t>
            </a:r>
            <a:endParaRPr lang="en-US" sz="10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3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4F96C-2F3D-698A-FB41-2CC5E5BF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8DC-3987-112E-B450-32CBCC75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5" y="1825625"/>
            <a:ext cx="10515600" cy="4351339"/>
          </a:xfrm>
        </p:spPr>
        <p:txBody>
          <a:bodyPr/>
          <a:lstStyle/>
          <a:p>
            <a:r>
              <a:rPr lang="en-US" dirty="0"/>
              <a:t>What we want: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A4B9E-7220-8E0F-2953-F3BE5BDC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Pseudocode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F918-3F99-09C2-3104-39617DAD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6425574E-3865-886C-1D49-42EA01EE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92" y="2385860"/>
            <a:ext cx="6658264" cy="34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8AC60-7742-5D2E-465D-24F1744C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6B6B-6517-D6B9-C586-0714EB98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5" y="1825625"/>
            <a:ext cx="10515600" cy="4351339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NetSquid</a:t>
            </a:r>
            <a:r>
              <a:rPr lang="en-US" dirty="0"/>
              <a:t> provides: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EE0B9-4A2C-43FB-5E43-ACCCBAEC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Pseudocode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B6EBF-487A-8D82-260B-18B99AA0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CC5B5D1-1D0E-6F86-2577-AA6E52FB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24" y="2533927"/>
            <a:ext cx="7772400" cy="31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22F3B-DF92-5BA7-392E-92A227B3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61EF-A7C5-3C7C-3F46-9CA1B5DA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/>
          <a:lstStyle/>
          <a:p>
            <a:r>
              <a:rPr lang="en-US" dirty="0"/>
              <a:t>Understand how different routing algorithms work on realistic quantum networks</a:t>
            </a:r>
          </a:p>
          <a:p>
            <a:pPr lvl="1"/>
            <a:r>
              <a:rPr lang="en-US" dirty="0"/>
              <a:t>Realistic network topologies</a:t>
            </a:r>
          </a:p>
          <a:p>
            <a:pPr lvl="1"/>
            <a:r>
              <a:rPr lang="en-US" dirty="0"/>
              <a:t>Realistic hardware modelling (e.g. quantum memories, channels)</a:t>
            </a:r>
          </a:p>
          <a:p>
            <a:r>
              <a:rPr lang="en-US" dirty="0"/>
              <a:t>Get insights into tradeoffs between routing algorithms</a:t>
            </a:r>
          </a:p>
          <a:p>
            <a:pPr lvl="1"/>
            <a:r>
              <a:rPr lang="en-US" dirty="0"/>
              <a:t>How do different design choices affect our performance (by various metrics: E2E pair generation rate, some cost metric, fidelity,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Basically, </a:t>
            </a:r>
          </a:p>
          <a:p>
            <a:pPr lvl="1"/>
            <a:r>
              <a:rPr lang="en-US" dirty="0"/>
              <a:t>Help us really understand, through experimentation, how they work</a:t>
            </a:r>
          </a:p>
          <a:p>
            <a:pPr lvl="1"/>
            <a:r>
              <a:rPr lang="en-US" dirty="0"/>
              <a:t>Help us better design and evaluate these algorithms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A812D-19AB-CD40-BB41-6CF0B6C2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How would such a tool help?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1D7C-9BB9-5AE4-782E-52ACE4B5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5047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5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0045B-CC7E-1730-0B4F-EBB34CA2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31DA-7E45-76E9-0755-D5BFF928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/>
          <a:lstStyle/>
          <a:p>
            <a:r>
              <a:rPr lang="en-US" dirty="0"/>
              <a:t>What is the effect of the average degree of a node for the QPASS algorithm?</a:t>
            </a:r>
          </a:p>
          <a:p>
            <a:pPr lvl="1"/>
            <a:r>
              <a:rPr lang="en-US" dirty="0"/>
              <a:t>The algorithm uses a heuristic based approach to route qubits</a:t>
            </a:r>
          </a:p>
          <a:p>
            <a:pPr lvl="2"/>
            <a:r>
              <a:rPr lang="en-US" dirty="0"/>
              <a:t>What if you have nodes with high degree but less reliable (in terms on noise introduced by them)</a:t>
            </a:r>
          </a:p>
          <a:p>
            <a:pPr lvl="1"/>
            <a:r>
              <a:rPr lang="en-US" dirty="0"/>
              <a:t>Might make the algorithm’s performance worse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2679E-05EB-4CDD-28BA-8AD36AE0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What we hope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02D7-9739-0FFE-C4C7-004A8D2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5047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9BDD770-AA87-B881-8FFE-6031D158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6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A4313-1191-625F-2E32-36423EF2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1C68-1EE1-84A6-B206-C0AE79D2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average consumption of EPR pairs for SLMP and QPASS?</a:t>
            </a:r>
          </a:p>
          <a:p>
            <a:pPr lvl="1"/>
            <a:r>
              <a:rPr lang="en-US" dirty="0"/>
              <a:t>There would likely be some ‘cost’ associated with generating an EPR pair</a:t>
            </a:r>
          </a:p>
          <a:p>
            <a:pPr lvl="2"/>
            <a:r>
              <a:rPr lang="en-US" dirty="0"/>
              <a:t>Cost can be time, processing, monetary, etc.</a:t>
            </a:r>
          </a:p>
          <a:p>
            <a:pPr lvl="1"/>
            <a:r>
              <a:rPr lang="en-US" dirty="0"/>
              <a:t>For certain cost-effective quantum networks and systems, this might be important.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9845-2619-C0B8-96DA-6AFE322F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What we hope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76347-A3EF-0D8F-5A17-89418B1C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4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4C36C-B054-C739-659A-90C27E66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1B58-C6FA-F6A4-AF55-0BFF24B2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fidelity of paths that SLMP and QPASS are routing over?</a:t>
            </a:r>
          </a:p>
          <a:p>
            <a:pPr lvl="1"/>
            <a:r>
              <a:rPr lang="en-US" dirty="0"/>
              <a:t>Fidelity requirements can vary for different applications, and they do not take that into account.</a:t>
            </a:r>
          </a:p>
          <a:p>
            <a:pPr lvl="1"/>
            <a:r>
              <a:rPr lang="en-US" dirty="0"/>
              <a:t>Should we be taking that into account? Or do these algorithms perform ‘good enough’ for most applications.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89E28-437B-0BDF-5689-0CAF2FC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What we hope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C721-BA72-B449-146E-43BDF8E1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521138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2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98A5A-8779-C6AE-DF76-5611717B4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437B-94CB-93BF-0D8A-99D906E3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SLMP work on non-grid topologies?</a:t>
            </a:r>
          </a:p>
          <a:p>
            <a:pPr lvl="1"/>
            <a:r>
              <a:rPr lang="en-US" dirty="0"/>
              <a:t>Their (numerical) analysis limited to grids</a:t>
            </a:r>
          </a:p>
          <a:p>
            <a:pPr lvl="1"/>
            <a:r>
              <a:rPr lang="en-US" dirty="0"/>
              <a:t>They claim that it works on all topologies</a:t>
            </a:r>
          </a:p>
          <a:p>
            <a:pPr lvl="1"/>
            <a:r>
              <a:rPr lang="en-US" dirty="0"/>
              <a:t>It ignores edge lengths</a:t>
            </a:r>
          </a:p>
          <a:p>
            <a:pPr lvl="2"/>
            <a:r>
              <a:rPr lang="en-US" dirty="0"/>
              <a:t>OK for a grid but not so much for others</a:t>
            </a:r>
          </a:p>
          <a:p>
            <a:pPr lvl="2"/>
            <a:r>
              <a:rPr lang="en-US" dirty="0"/>
              <a:t>Exponential loss over length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2F70E-3323-8BBB-E23A-8C4EE5A9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What we hope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AF7A-B803-CE4F-E628-442DE753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7388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38398-2709-36D5-F22C-13AF5B2F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3C1-A4BF-E561-2B19-86EF3D24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5A117-4B05-CAA2-7E79-38E47115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7388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2EA37-E6A0-26BE-BBFA-2B7A960E4A65}"/>
              </a:ext>
            </a:extLst>
          </p:cNvPr>
          <p:cNvSpPr txBox="1"/>
          <p:nvPr/>
        </p:nvSpPr>
        <p:spPr>
          <a:xfrm>
            <a:off x="6928990" y="533064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1(a) from </a:t>
            </a:r>
            <a:r>
              <a:rPr lang="en-US" sz="1400" dirty="0">
                <a:solidFill>
                  <a:schemeClr val="bg1"/>
                </a:solidFill>
              </a:rPr>
              <a:t>[Pant+2019] </a:t>
            </a:r>
            <a:endParaRPr lang="en-US" sz="14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CD72BD-7C28-5201-1301-BE7D4E87C86A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2EFC9F-89CD-1B39-AEF8-B546FFB79176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/10.1038/s41534-019-0139-x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08EFB-21A3-41DD-1BE8-D987D4D51C17}"/>
              </a:ext>
            </a:extLst>
          </p:cNvPr>
          <p:cNvSpPr txBox="1"/>
          <p:nvPr/>
        </p:nvSpPr>
        <p:spPr>
          <a:xfrm>
            <a:off x="1379980" y="533064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Results from an early version of the tool</a:t>
            </a:r>
          </a:p>
        </p:txBody>
      </p:sp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0D52B30-2545-736B-B1F8-EA272C2D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52" y="1192960"/>
            <a:ext cx="5139880" cy="38998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396F3C-7563-AE47-6A50-5B11BF49DBA0}"/>
              </a:ext>
            </a:extLst>
          </p:cNvPr>
          <p:cNvSpPr/>
          <p:nvPr/>
        </p:nvSpPr>
        <p:spPr>
          <a:xfrm>
            <a:off x="6184024" y="1121790"/>
            <a:ext cx="213728" cy="39709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7296B-C36D-31E8-ED9A-B6B92D58064D}"/>
              </a:ext>
            </a:extLst>
          </p:cNvPr>
          <p:cNvSpPr/>
          <p:nvPr/>
        </p:nvSpPr>
        <p:spPr>
          <a:xfrm rot="5400000">
            <a:off x="8970494" y="2401694"/>
            <a:ext cx="277976" cy="5637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1A382E2-7667-4565-36BD-A92D52833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647240"/>
              </p:ext>
            </p:extLst>
          </p:nvPr>
        </p:nvGraphicFramePr>
        <p:xfrm>
          <a:off x="542442" y="1121789"/>
          <a:ext cx="5633798" cy="3670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E76F6F-1CFC-ECC5-FA6D-76AE6DCFC8FE}"/>
              </a:ext>
            </a:extLst>
          </p:cNvPr>
          <p:cNvSpPr txBox="1"/>
          <p:nvPr/>
        </p:nvSpPr>
        <p:spPr>
          <a:xfrm>
            <a:off x="2190086" y="4792098"/>
            <a:ext cx="287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x-distance on the grid (# of hops)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F6C06-1A28-87F6-ABA3-D2C2D0BD1347}"/>
              </a:ext>
            </a:extLst>
          </p:cNvPr>
          <p:cNvSpPr txBox="1"/>
          <p:nvPr/>
        </p:nvSpPr>
        <p:spPr>
          <a:xfrm rot="16200000">
            <a:off x="-993148" y="2445542"/>
            <a:ext cx="2812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Log</a:t>
            </a:r>
            <a:r>
              <a:rPr lang="en-US" sz="1400" baseline="-25000" dirty="0">
                <a:solidFill>
                  <a:schemeClr val="accent4"/>
                </a:solidFill>
              </a:rPr>
              <a:t>10</a:t>
            </a:r>
            <a:r>
              <a:rPr lang="en-US" sz="1400" dirty="0">
                <a:solidFill>
                  <a:schemeClr val="accent4"/>
                </a:solidFill>
              </a:rPr>
              <a:t>(Rate(</a:t>
            </a:r>
            <a:r>
              <a:rPr lang="en-US" sz="1400" dirty="0" err="1">
                <a:solidFill>
                  <a:schemeClr val="accent4"/>
                </a:solidFill>
              </a:rPr>
              <a:t>ebits</a:t>
            </a:r>
            <a:r>
              <a:rPr lang="en-US" sz="1400" dirty="0">
                <a:solidFill>
                  <a:schemeClr val="accent4"/>
                </a:solidFill>
              </a:rPr>
              <a:t>/cycle))</a:t>
            </a:r>
          </a:p>
        </p:txBody>
      </p:sp>
    </p:spTree>
    <p:extLst>
      <p:ext uri="{BB962C8B-B14F-4D97-AF65-F5344CB8AC3E}">
        <p14:creationId xmlns:p14="http://schemas.microsoft.com/office/powerpoint/2010/main" val="4184773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7769-16CF-B55D-897F-52CF65CA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6E9B-353F-348E-0965-716D108F3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the various Distributed Quantum Systems Applications, we need reliable Quantum Networks and Routing Algorithms.</a:t>
            </a:r>
          </a:p>
          <a:p>
            <a:r>
              <a:rPr lang="en-US" dirty="0"/>
              <a:t>A high-level simulator, that supports abstractions for lower-level details, will help us really understand, through experimentation, how these algorithms work and help us better design and evaluate them on realistic networks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5687-B329-A18E-664D-E9B7F47C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BD9B-7B83-64D1-574C-3DD7B445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848" y="6497388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35B-397B-F97A-E722-0C5A62A2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BB74E3-F891-4D23-1245-DC5DED6E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6362"/>
            <a:ext cx="9144000" cy="1411397"/>
          </a:xfrm>
        </p:spPr>
        <p:txBody>
          <a:bodyPr/>
          <a:lstStyle/>
          <a:p>
            <a:r>
              <a:rPr lang="en-US" sz="1600" dirty="0" err="1"/>
              <a:t>h.nadeem@pitt.edu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sites.pitt.edu</a:t>
            </a:r>
            <a:r>
              <a:rPr lang="en-US" sz="1600" dirty="0"/>
              <a:t>/~hun13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246F2-982A-E31D-F8F3-C13B2FCB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5616"/>
            <a:ext cx="9144000" cy="2211543"/>
          </a:xfrm>
        </p:spPr>
        <p:txBody>
          <a:bodyPr/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558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BD162-8A63-1C6F-F9CB-43DAF73F50F4}"/>
              </a:ext>
            </a:extLst>
          </p:cNvPr>
          <p:cNvSpPr txBox="1"/>
          <p:nvPr/>
        </p:nvSpPr>
        <p:spPr>
          <a:xfrm>
            <a:off x="1729918" y="5433708"/>
            <a:ext cx="310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99573-D7F2-6CB0-4767-C80B4641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1105415"/>
            <a:ext cx="5257802" cy="3832271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7474C18-3B85-A81E-0713-C5BDFFF65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752" y="1192960"/>
            <a:ext cx="5139880" cy="3899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EA620-1CE0-30D5-58E9-66C76A136882}"/>
              </a:ext>
            </a:extLst>
          </p:cNvPr>
          <p:cNvSpPr txBox="1"/>
          <p:nvPr/>
        </p:nvSpPr>
        <p:spPr>
          <a:xfrm>
            <a:off x="8489992" y="5395566"/>
            <a:ext cx="26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From the paper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885CC7-5AB7-E28B-61F9-B1FE4FD089BC}"/>
              </a:ext>
            </a:extLst>
          </p:cNvPr>
          <p:cNvCxnSpPr/>
          <p:nvPr/>
        </p:nvCxnSpPr>
        <p:spPr>
          <a:xfrm>
            <a:off x="1102125" y="1719799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174F4-B2ED-E318-FE3F-96E786BDD730}"/>
              </a:ext>
            </a:extLst>
          </p:cNvPr>
          <p:cNvCxnSpPr/>
          <p:nvPr/>
        </p:nvCxnSpPr>
        <p:spPr>
          <a:xfrm>
            <a:off x="1102125" y="2644095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D376C9-F529-F3D6-AE71-626C3A79210A}"/>
              </a:ext>
            </a:extLst>
          </p:cNvPr>
          <p:cNvCxnSpPr/>
          <p:nvPr/>
        </p:nvCxnSpPr>
        <p:spPr>
          <a:xfrm>
            <a:off x="1102125" y="3576308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913610-830E-31D5-5806-E7E3DE5EFF82}"/>
              </a:ext>
            </a:extLst>
          </p:cNvPr>
          <p:cNvCxnSpPr>
            <a:cxnSpLocks/>
          </p:cNvCxnSpPr>
          <p:nvPr/>
        </p:nvCxnSpPr>
        <p:spPr>
          <a:xfrm flipV="1">
            <a:off x="1787236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C62CB-BFB4-983A-97B9-A8004C36BE1E}"/>
              </a:ext>
            </a:extLst>
          </p:cNvPr>
          <p:cNvCxnSpPr>
            <a:cxnSpLocks/>
          </p:cNvCxnSpPr>
          <p:nvPr/>
        </p:nvCxnSpPr>
        <p:spPr>
          <a:xfrm flipV="1">
            <a:off x="2711532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0E6B7D-F1CB-DFCE-C568-ED9A43B9A371}"/>
              </a:ext>
            </a:extLst>
          </p:cNvPr>
          <p:cNvCxnSpPr>
            <a:cxnSpLocks/>
          </p:cNvCxnSpPr>
          <p:nvPr/>
        </p:nvCxnSpPr>
        <p:spPr>
          <a:xfrm flipV="1">
            <a:off x="3637807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969596-095F-DE3B-C780-A19609717836}"/>
              </a:ext>
            </a:extLst>
          </p:cNvPr>
          <p:cNvCxnSpPr>
            <a:cxnSpLocks/>
          </p:cNvCxnSpPr>
          <p:nvPr/>
        </p:nvCxnSpPr>
        <p:spPr>
          <a:xfrm flipV="1">
            <a:off x="4570020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622A66-763B-1E6F-1CBF-EEBB503945A1}"/>
              </a:ext>
            </a:extLst>
          </p:cNvPr>
          <p:cNvCxnSpPr>
            <a:cxnSpLocks/>
          </p:cNvCxnSpPr>
          <p:nvPr/>
        </p:nvCxnSpPr>
        <p:spPr>
          <a:xfrm flipV="1">
            <a:off x="5502234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212B60-736A-8055-E1A6-B59C984A0A45}"/>
              </a:ext>
            </a:extLst>
          </p:cNvPr>
          <p:cNvCxnSpPr>
            <a:cxnSpLocks/>
          </p:cNvCxnSpPr>
          <p:nvPr/>
        </p:nvCxnSpPr>
        <p:spPr>
          <a:xfrm flipV="1">
            <a:off x="1302328" y="1246908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DDDBB-7A93-C85A-264D-34F2F488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747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8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2EFACB-EDC6-1605-0180-3A7F0B7A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DF104-3CED-E631-74C3-418EB9FD1B46}"/>
              </a:ext>
            </a:extLst>
          </p:cNvPr>
          <p:cNvSpPr txBox="1"/>
          <p:nvPr/>
        </p:nvSpPr>
        <p:spPr>
          <a:xfrm>
            <a:off x="1729918" y="5433708"/>
            <a:ext cx="310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mine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D84-3E36-F613-2886-597E4933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" y="1105415"/>
            <a:ext cx="5257802" cy="3832271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E019557-9226-C37C-AC49-9AEA4515B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752" y="1192960"/>
            <a:ext cx="5139880" cy="3899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E710C-711E-4992-E7DA-737F447CEC66}"/>
              </a:ext>
            </a:extLst>
          </p:cNvPr>
          <p:cNvSpPr txBox="1"/>
          <p:nvPr/>
        </p:nvSpPr>
        <p:spPr>
          <a:xfrm>
            <a:off x="8489992" y="5395566"/>
            <a:ext cx="26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From the paper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F67D6-D2F8-6E74-9639-1FF425487040}"/>
              </a:ext>
            </a:extLst>
          </p:cNvPr>
          <p:cNvCxnSpPr/>
          <p:nvPr/>
        </p:nvCxnSpPr>
        <p:spPr>
          <a:xfrm>
            <a:off x="1102125" y="1719799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120E0-5767-D639-FF52-5D623D79F0FD}"/>
              </a:ext>
            </a:extLst>
          </p:cNvPr>
          <p:cNvCxnSpPr/>
          <p:nvPr/>
        </p:nvCxnSpPr>
        <p:spPr>
          <a:xfrm>
            <a:off x="1102125" y="2644095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A40520-BA3A-C9DF-E2ED-51AC5D95522D}"/>
              </a:ext>
            </a:extLst>
          </p:cNvPr>
          <p:cNvCxnSpPr/>
          <p:nvPr/>
        </p:nvCxnSpPr>
        <p:spPr>
          <a:xfrm>
            <a:off x="1102125" y="3576308"/>
            <a:ext cx="457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70D92A-A381-1DA5-1182-7C2BB11078BA}"/>
              </a:ext>
            </a:extLst>
          </p:cNvPr>
          <p:cNvCxnSpPr>
            <a:cxnSpLocks/>
          </p:cNvCxnSpPr>
          <p:nvPr/>
        </p:nvCxnSpPr>
        <p:spPr>
          <a:xfrm flipV="1">
            <a:off x="1787236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CD14E5-DC4C-D1AA-8697-A35445023A6C}"/>
              </a:ext>
            </a:extLst>
          </p:cNvPr>
          <p:cNvCxnSpPr>
            <a:cxnSpLocks/>
          </p:cNvCxnSpPr>
          <p:nvPr/>
        </p:nvCxnSpPr>
        <p:spPr>
          <a:xfrm flipV="1">
            <a:off x="2711532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90684D-9E4A-DD8C-5205-2448739D701B}"/>
              </a:ext>
            </a:extLst>
          </p:cNvPr>
          <p:cNvCxnSpPr>
            <a:cxnSpLocks/>
          </p:cNvCxnSpPr>
          <p:nvPr/>
        </p:nvCxnSpPr>
        <p:spPr>
          <a:xfrm flipV="1">
            <a:off x="3637807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04B92-B82B-E587-9CC5-2614F7095E13}"/>
              </a:ext>
            </a:extLst>
          </p:cNvPr>
          <p:cNvCxnSpPr>
            <a:cxnSpLocks/>
          </p:cNvCxnSpPr>
          <p:nvPr/>
        </p:nvCxnSpPr>
        <p:spPr>
          <a:xfrm flipV="1">
            <a:off x="4570020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90CDCF-139A-8FFA-95F0-26D28D15750C}"/>
              </a:ext>
            </a:extLst>
          </p:cNvPr>
          <p:cNvCxnSpPr>
            <a:cxnSpLocks/>
          </p:cNvCxnSpPr>
          <p:nvPr/>
        </p:nvCxnSpPr>
        <p:spPr>
          <a:xfrm flipV="1">
            <a:off x="5502234" y="1246909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3651C0-3B3B-A88F-E744-43B919FB40FD}"/>
              </a:ext>
            </a:extLst>
          </p:cNvPr>
          <p:cNvCxnSpPr>
            <a:cxnSpLocks/>
          </p:cNvCxnSpPr>
          <p:nvPr/>
        </p:nvCxnSpPr>
        <p:spPr>
          <a:xfrm flipV="1">
            <a:off x="1302328" y="1246908"/>
            <a:ext cx="0" cy="33607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EEC20-F987-ADFA-91EF-A6844BD8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747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5FF5F7-1FF6-3D5C-AFA0-C75C8EB061AA}"/>
              </a:ext>
            </a:extLst>
          </p:cNvPr>
          <p:cNvCxnSpPr>
            <a:cxnSpLocks/>
          </p:cNvCxnSpPr>
          <p:nvPr/>
        </p:nvCxnSpPr>
        <p:spPr>
          <a:xfrm>
            <a:off x="179201" y="1246907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0B6588-B4A3-56FF-CF3F-880DE3EEF4EE}"/>
              </a:ext>
            </a:extLst>
          </p:cNvPr>
          <p:cNvCxnSpPr>
            <a:cxnSpLocks/>
          </p:cNvCxnSpPr>
          <p:nvPr/>
        </p:nvCxnSpPr>
        <p:spPr>
          <a:xfrm>
            <a:off x="179201" y="1723613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2A1684-5402-C589-E4A1-F851EBB5FED5}"/>
              </a:ext>
            </a:extLst>
          </p:cNvPr>
          <p:cNvCxnSpPr>
            <a:cxnSpLocks/>
          </p:cNvCxnSpPr>
          <p:nvPr/>
        </p:nvCxnSpPr>
        <p:spPr>
          <a:xfrm>
            <a:off x="179201" y="2180813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DB7568-7EB7-42D5-4A33-A33A4C2F328E}"/>
              </a:ext>
            </a:extLst>
          </p:cNvPr>
          <p:cNvCxnSpPr>
            <a:cxnSpLocks/>
          </p:cNvCxnSpPr>
          <p:nvPr/>
        </p:nvCxnSpPr>
        <p:spPr>
          <a:xfrm>
            <a:off x="179201" y="2644095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A5F6F0-7378-4672-006A-06075FF79BE8}"/>
              </a:ext>
            </a:extLst>
          </p:cNvPr>
          <p:cNvCxnSpPr>
            <a:cxnSpLocks/>
          </p:cNvCxnSpPr>
          <p:nvPr/>
        </p:nvCxnSpPr>
        <p:spPr>
          <a:xfrm>
            <a:off x="185138" y="1486107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A09D3-8820-3F09-6FAD-050B2C823F9B}"/>
              </a:ext>
            </a:extLst>
          </p:cNvPr>
          <p:cNvCxnSpPr>
            <a:cxnSpLocks/>
          </p:cNvCxnSpPr>
          <p:nvPr/>
        </p:nvCxnSpPr>
        <p:spPr>
          <a:xfrm>
            <a:off x="179201" y="1957077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14CE9D-4186-3436-AEA0-C7CC34FCF95E}"/>
              </a:ext>
            </a:extLst>
          </p:cNvPr>
          <p:cNvCxnSpPr>
            <a:cxnSpLocks/>
          </p:cNvCxnSpPr>
          <p:nvPr/>
        </p:nvCxnSpPr>
        <p:spPr>
          <a:xfrm>
            <a:off x="179201" y="2433732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26AF7-6772-543D-A86D-006FD8674EBE}"/>
              </a:ext>
            </a:extLst>
          </p:cNvPr>
          <p:cNvCxnSpPr>
            <a:cxnSpLocks/>
          </p:cNvCxnSpPr>
          <p:nvPr/>
        </p:nvCxnSpPr>
        <p:spPr>
          <a:xfrm>
            <a:off x="179201" y="3117507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716013-F3C9-C4AF-8A92-2808C060DB8B}"/>
              </a:ext>
            </a:extLst>
          </p:cNvPr>
          <p:cNvCxnSpPr>
            <a:cxnSpLocks/>
          </p:cNvCxnSpPr>
          <p:nvPr/>
        </p:nvCxnSpPr>
        <p:spPr>
          <a:xfrm>
            <a:off x="179201" y="3574479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5A9632-0D13-6852-3397-6A5BE3FCE103}"/>
              </a:ext>
            </a:extLst>
          </p:cNvPr>
          <p:cNvCxnSpPr>
            <a:cxnSpLocks/>
          </p:cNvCxnSpPr>
          <p:nvPr/>
        </p:nvCxnSpPr>
        <p:spPr>
          <a:xfrm>
            <a:off x="179201" y="4041407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713C32-44C6-FCA9-7C0B-282DC9CEDC62}"/>
              </a:ext>
            </a:extLst>
          </p:cNvPr>
          <p:cNvCxnSpPr>
            <a:cxnSpLocks/>
          </p:cNvCxnSpPr>
          <p:nvPr/>
        </p:nvCxnSpPr>
        <p:spPr>
          <a:xfrm>
            <a:off x="179201" y="4508334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36EDFA-F2BC-5DFB-3EEF-A425E8B98BD8}"/>
              </a:ext>
            </a:extLst>
          </p:cNvPr>
          <p:cNvCxnSpPr>
            <a:cxnSpLocks/>
          </p:cNvCxnSpPr>
          <p:nvPr/>
        </p:nvCxnSpPr>
        <p:spPr>
          <a:xfrm>
            <a:off x="179201" y="2884043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EAA740-9B29-73C6-5800-1C0FB5BD691A}"/>
              </a:ext>
            </a:extLst>
          </p:cNvPr>
          <p:cNvCxnSpPr>
            <a:cxnSpLocks/>
          </p:cNvCxnSpPr>
          <p:nvPr/>
        </p:nvCxnSpPr>
        <p:spPr>
          <a:xfrm>
            <a:off x="179201" y="3830869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77254-5CDA-4AAF-1D19-11BB937DFC6E}"/>
              </a:ext>
            </a:extLst>
          </p:cNvPr>
          <p:cNvCxnSpPr>
            <a:cxnSpLocks/>
          </p:cNvCxnSpPr>
          <p:nvPr/>
        </p:nvCxnSpPr>
        <p:spPr>
          <a:xfrm>
            <a:off x="179201" y="3350971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BCF974-C036-373F-CB42-8D53D8755609}"/>
              </a:ext>
            </a:extLst>
          </p:cNvPr>
          <p:cNvCxnSpPr>
            <a:cxnSpLocks/>
          </p:cNvCxnSpPr>
          <p:nvPr/>
        </p:nvCxnSpPr>
        <p:spPr>
          <a:xfrm>
            <a:off x="179201" y="4297796"/>
            <a:ext cx="561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3E210-04AF-06AC-859A-9D93BF51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BE53-FAD5-7092-D16F-BFEE70A8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Leadership elections without communication </a:t>
            </a:r>
            <a:r>
              <a:rPr lang="en-US" sz="2000" dirty="0"/>
              <a:t>[DP2008]</a:t>
            </a:r>
          </a:p>
          <a:p>
            <a:pPr lvl="1"/>
            <a:r>
              <a:rPr lang="en-US" dirty="0"/>
              <a:t>Clock Synchronization </a:t>
            </a:r>
            <a:r>
              <a:rPr lang="en-US" sz="2000" dirty="0"/>
              <a:t>[Kómár+2014] </a:t>
            </a:r>
          </a:p>
          <a:p>
            <a:pPr lvl="1"/>
            <a:r>
              <a:rPr lang="en-US" dirty="0"/>
              <a:t>Quantum Key Distribution (a cryptographic protocol) </a:t>
            </a:r>
            <a:r>
              <a:rPr lang="en-US" sz="2000" dirty="0"/>
              <a:t>[BB2014]</a:t>
            </a:r>
          </a:p>
          <a:p>
            <a:pPr lvl="1"/>
            <a:r>
              <a:rPr lang="en-US" dirty="0"/>
              <a:t>Distributed Quantum Algorithms </a:t>
            </a:r>
            <a:r>
              <a:rPr lang="en-US" sz="2000" dirty="0"/>
              <a:t>[DP2008]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Quantum Computers</a:t>
            </a:r>
          </a:p>
          <a:p>
            <a:pPr lvl="1"/>
            <a:r>
              <a:rPr lang="en-US" dirty="0"/>
              <a:t>Reliable Quantum Networks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871A5-F11B-0EF4-B470-F5374EAD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691648" cy="1178624"/>
          </a:xfrm>
        </p:spPr>
        <p:txBody>
          <a:bodyPr/>
          <a:lstStyle/>
          <a:p>
            <a:r>
              <a:rPr lang="en-US" sz="4400" dirty="0"/>
              <a:t>Distributed Quantum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5A91-A238-FB9C-66DC-CB337238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014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B6EC1-B260-1F00-0788-042BAACD216E}"/>
              </a:ext>
            </a:extLst>
          </p:cNvPr>
          <p:cNvSpPr txBox="1"/>
          <p:nvPr/>
        </p:nvSpPr>
        <p:spPr>
          <a:xfrm>
            <a:off x="2161197" y="5857287"/>
            <a:ext cx="96338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[DP2008] Vasil S. </a:t>
            </a:r>
            <a:r>
              <a:rPr lang="en-US" sz="1000" dirty="0" err="1">
                <a:solidFill>
                  <a:schemeClr val="bg1"/>
                </a:solidFill>
              </a:rPr>
              <a:t>Denchev</a:t>
            </a:r>
            <a:r>
              <a:rPr lang="en-US" sz="1000" dirty="0">
                <a:solidFill>
                  <a:schemeClr val="bg1"/>
                </a:solidFill>
              </a:rPr>
              <a:t> and Gopal </a:t>
            </a:r>
            <a:r>
              <a:rPr lang="en-US" sz="1000" dirty="0" err="1">
                <a:solidFill>
                  <a:schemeClr val="bg1"/>
                </a:solidFill>
              </a:rPr>
              <a:t>Pandurangan</a:t>
            </a:r>
            <a:r>
              <a:rPr lang="en-US" sz="1000" dirty="0">
                <a:solidFill>
                  <a:schemeClr val="bg1"/>
                </a:solidFill>
              </a:rPr>
              <a:t>. “Distributed quantum computing: a new frontier in distributed systems or science fiction?” In: SIGACT News 39.3 	(Sept. 2008), pp. 77–95.</a:t>
            </a:r>
          </a:p>
          <a:p>
            <a:r>
              <a:rPr lang="en-US" sz="1000" dirty="0">
                <a:solidFill>
                  <a:schemeClr val="bg1"/>
                </a:solidFill>
              </a:rPr>
              <a:t>[Kómár+2014] P. </a:t>
            </a:r>
            <a:r>
              <a:rPr lang="en-US" sz="1000" dirty="0" err="1">
                <a:solidFill>
                  <a:schemeClr val="bg1"/>
                </a:solidFill>
              </a:rPr>
              <a:t>Kómár</a:t>
            </a:r>
            <a:r>
              <a:rPr lang="en-US" sz="1000" dirty="0">
                <a:solidFill>
                  <a:schemeClr val="bg1"/>
                </a:solidFill>
              </a:rPr>
              <a:t>, E. M. Kessler, M. </a:t>
            </a:r>
            <a:r>
              <a:rPr lang="en-US" sz="1000" dirty="0" err="1">
                <a:solidFill>
                  <a:schemeClr val="bg1"/>
                </a:solidFill>
              </a:rPr>
              <a:t>Bishof</a:t>
            </a:r>
            <a:r>
              <a:rPr lang="en-US" sz="1000" dirty="0">
                <a:solidFill>
                  <a:schemeClr val="bg1"/>
                </a:solidFill>
              </a:rPr>
              <a:t>, L. Jiang, A. S. </a:t>
            </a:r>
            <a:r>
              <a:rPr lang="en-US" sz="1000" dirty="0" err="1">
                <a:solidFill>
                  <a:schemeClr val="bg1"/>
                </a:solidFill>
              </a:rPr>
              <a:t>Sørensen</a:t>
            </a:r>
            <a:r>
              <a:rPr lang="en-US" sz="1000" dirty="0">
                <a:solidFill>
                  <a:schemeClr val="bg1"/>
                </a:solidFill>
              </a:rPr>
              <a:t>, J. Ye and M. D. Lukin “A quantum network of clocks”. In: Nature Physics 10.8 (Aug. 2014), 	pp. 582–587</a:t>
            </a:r>
          </a:p>
          <a:p>
            <a:r>
              <a:rPr lang="en-US" sz="1000" dirty="0">
                <a:solidFill>
                  <a:schemeClr val="bg1"/>
                </a:solidFill>
              </a:rPr>
              <a:t>[BB2014] Charles H. Bennett and Gilles Brassard. “Quantum cryptography: Public key distribution and coin tossing”. In: Theoretical Computer Science 560 (2014). 	Theoretical Aspects of Quantum Cryptography – celebrating 30 years of BB84, pp. 7–11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9FA66-2936-4F40-05DC-AE3F332D183C}"/>
              </a:ext>
            </a:extLst>
          </p:cNvPr>
          <p:cNvCxnSpPr>
            <a:cxnSpLocks/>
          </p:cNvCxnSpPr>
          <p:nvPr/>
        </p:nvCxnSpPr>
        <p:spPr>
          <a:xfrm>
            <a:off x="2039815" y="5908431"/>
            <a:ext cx="0" cy="9495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Bits aka “Qubits”</a:t>
            </a:r>
          </a:p>
          <a:p>
            <a:pPr lvl="1"/>
            <a:r>
              <a:rPr lang="en-US" dirty="0"/>
              <a:t>vs. Digital Bits</a:t>
            </a:r>
          </a:p>
          <a:p>
            <a:pPr lvl="1"/>
            <a:r>
              <a:rPr lang="el-GR" dirty="0">
                <a:effectLst/>
                <a:latin typeface="CMSY10"/>
              </a:rPr>
              <a:t>|</a:t>
            </a:r>
            <a:r>
              <a:rPr lang="el-GR" dirty="0">
                <a:effectLst/>
                <a:latin typeface="CMMI10"/>
              </a:rPr>
              <a:t>ψ</a:t>
            </a:r>
            <a:r>
              <a:rPr lang="el-GR" dirty="0">
                <a:effectLst/>
                <a:latin typeface="CMSY10"/>
              </a:rPr>
              <a:t>⟩ </a:t>
            </a:r>
            <a:r>
              <a:rPr lang="el-GR" dirty="0">
                <a:effectLst/>
                <a:latin typeface="CMR10"/>
              </a:rPr>
              <a:t>= </a:t>
            </a:r>
            <a:r>
              <a:rPr lang="el-GR" dirty="0">
                <a:effectLst/>
                <a:latin typeface="CMMI10"/>
              </a:rPr>
              <a:t>α </a:t>
            </a:r>
            <a:r>
              <a:rPr lang="el-GR" dirty="0">
                <a:effectLst/>
                <a:latin typeface="CMSY10"/>
              </a:rPr>
              <a:t>|</a:t>
            </a:r>
            <a:r>
              <a:rPr lang="el-GR" dirty="0">
                <a:effectLst/>
                <a:latin typeface="CMR10"/>
              </a:rPr>
              <a:t>0</a:t>
            </a:r>
            <a:r>
              <a:rPr lang="el-GR" dirty="0">
                <a:effectLst/>
                <a:latin typeface="CMSY10"/>
              </a:rPr>
              <a:t>⟩ </a:t>
            </a:r>
            <a:r>
              <a:rPr lang="el-GR" dirty="0">
                <a:effectLst/>
                <a:latin typeface="CMR10"/>
              </a:rPr>
              <a:t>+ </a:t>
            </a:r>
            <a:r>
              <a:rPr lang="el-GR" dirty="0">
                <a:effectLst/>
                <a:latin typeface="CMMI10"/>
              </a:rPr>
              <a:t>β </a:t>
            </a:r>
            <a:r>
              <a:rPr lang="el-GR" dirty="0">
                <a:effectLst/>
                <a:latin typeface="CMSY10"/>
              </a:rPr>
              <a:t>|</a:t>
            </a:r>
            <a:r>
              <a:rPr lang="el-GR" dirty="0">
                <a:effectLst/>
                <a:latin typeface="CMR10"/>
              </a:rPr>
              <a:t>1</a:t>
            </a:r>
            <a:r>
              <a:rPr lang="el-GR" dirty="0">
                <a:effectLst/>
                <a:latin typeface="CMSY10"/>
              </a:rPr>
              <a:t>⟩ </a:t>
            </a:r>
            <a:endParaRPr lang="en-US" dirty="0">
              <a:effectLst/>
              <a:latin typeface="CMSY10"/>
            </a:endParaRPr>
          </a:p>
          <a:p>
            <a:pPr lvl="1"/>
            <a:r>
              <a:rPr lang="en-US" dirty="0">
                <a:latin typeface="CMSY10"/>
              </a:rPr>
              <a:t>Logical qubits and Physical Realization</a:t>
            </a:r>
          </a:p>
          <a:p>
            <a:r>
              <a:rPr lang="en-US" dirty="0">
                <a:latin typeface="CMSY10"/>
              </a:rPr>
              <a:t>Quantum Gates</a:t>
            </a:r>
          </a:p>
          <a:p>
            <a:pPr lvl="1"/>
            <a:r>
              <a:rPr lang="en-US" dirty="0">
                <a:latin typeface="CMSY10"/>
              </a:rPr>
              <a:t>Mathematically: Matrices with certain properties</a:t>
            </a:r>
          </a:p>
          <a:p>
            <a:pPr lvl="1"/>
            <a:r>
              <a:rPr lang="en-US" dirty="0">
                <a:latin typeface="CMSY10"/>
              </a:rPr>
              <a:t>Actual gates are noisy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pic>
        <p:nvPicPr>
          <p:cNvPr id="5" name="Picture 4" descr="A black line with a circle and a circle&#10;&#10;Description automatically generated">
            <a:extLst>
              <a:ext uri="{FF2B5EF4-FFF2-40B4-BE49-F238E27FC236}">
                <a16:creationId xmlns:a16="http://schemas.microsoft.com/office/drawing/2014/main" id="{0DBFC38C-B3C6-398B-CAD4-1D40BA133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70" y="4654462"/>
            <a:ext cx="3325090" cy="119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0C0E3-EE26-7591-8319-8AA1900413A7}"/>
              </a:ext>
            </a:extLst>
          </p:cNvPr>
          <p:cNvSpPr txBox="1"/>
          <p:nvPr/>
        </p:nvSpPr>
        <p:spPr>
          <a:xfrm>
            <a:off x="7362701" y="5988735"/>
            <a:ext cx="206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CNOT Gate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(Quantum Gate)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D7314-D258-945C-6591-8FA71EF1B44D}"/>
              </a:ext>
            </a:extLst>
          </p:cNvPr>
          <p:cNvSpPr txBox="1"/>
          <p:nvPr/>
        </p:nvSpPr>
        <p:spPr>
          <a:xfrm>
            <a:off x="2895598" y="5853798"/>
            <a:ext cx="235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NOT Gate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(Digital Gate)</a:t>
            </a:r>
          </a:p>
        </p:txBody>
      </p:sp>
      <p:pic>
        <p:nvPicPr>
          <p:cNvPr id="10" name="Picture 9" descr="A black triangle with a dot and a line&#10;&#10;Description automatically generated">
            <a:extLst>
              <a:ext uri="{FF2B5EF4-FFF2-40B4-BE49-F238E27FC236}">
                <a16:creationId xmlns:a16="http://schemas.microsoft.com/office/drawing/2014/main" id="{3622CBE7-4813-8F43-CF95-23439F78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80" y="4933405"/>
            <a:ext cx="1540099" cy="72879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1FBC57-6EE2-7939-16B1-B1ECD8B2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0673" y="6500129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FDF80-0CC4-E9B9-886D-DB18279C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895C-4F66-7347-9F69-344D4E82E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Transmitting Qubits:</a:t>
            </a:r>
          </a:p>
          <a:p>
            <a:pPr lvl="1"/>
            <a:r>
              <a:rPr lang="en-US" dirty="0"/>
              <a:t>“Tell-n-go” approach</a:t>
            </a:r>
          </a:p>
          <a:p>
            <a:pPr lvl="2"/>
            <a:r>
              <a:rPr lang="en-US" dirty="0"/>
              <a:t>Exponential loss over length</a:t>
            </a:r>
          </a:p>
          <a:p>
            <a:pPr lvl="1"/>
            <a:r>
              <a:rPr lang="en-US" dirty="0"/>
              <a:t>State Teleportation</a:t>
            </a:r>
          </a:p>
          <a:p>
            <a:pPr lvl="2"/>
            <a:r>
              <a:rPr lang="en-US" dirty="0"/>
              <a:t>EPR Pairs</a:t>
            </a:r>
          </a:p>
          <a:p>
            <a:pPr lvl="2"/>
            <a:r>
              <a:rPr lang="en-US" dirty="0"/>
              <a:t>Swap operation</a:t>
            </a:r>
          </a:p>
          <a:p>
            <a:pPr lvl="2"/>
            <a:r>
              <a:rPr lang="en-US" dirty="0"/>
              <a:t>End-to-end EPR pairs</a:t>
            </a:r>
          </a:p>
          <a:p>
            <a:pPr lvl="3"/>
            <a:r>
              <a:rPr lang="en-US" dirty="0"/>
              <a:t>Application will use them to teleport the data qubit</a:t>
            </a:r>
          </a:p>
          <a:p>
            <a:pPr lvl="3"/>
            <a:r>
              <a:rPr lang="en-US" dirty="0"/>
              <a:t>Some applications use them directly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D0940-C9AA-713D-7B41-BD5BA25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Networking</a:t>
            </a:r>
          </a:p>
        </p:txBody>
      </p:sp>
      <p:pic>
        <p:nvPicPr>
          <p:cNvPr id="7" name="Content Placeholder 4" descr="A diagram of a telephone conversation&#10;&#10;Description automatically generated">
            <a:extLst>
              <a:ext uri="{FF2B5EF4-FFF2-40B4-BE49-F238E27FC236}">
                <a16:creationId xmlns:a16="http://schemas.microsoft.com/office/drawing/2014/main" id="{02BE8DA9-4B78-43AF-2885-CE511435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74" y="1883439"/>
            <a:ext cx="5632457" cy="2273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636F2-A49D-B2A0-BE32-A66A12E22FBF}"/>
              </a:ext>
            </a:extLst>
          </p:cNvPr>
          <p:cNvSpPr txBox="1"/>
          <p:nvPr/>
        </p:nvSpPr>
        <p:spPr>
          <a:xfrm>
            <a:off x="2144551" y="6234746"/>
            <a:ext cx="9071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[SQ2020] Shi, S., &amp; Qian, C. (2020). Concurrent Entanglement Routing for Quantum Networks. SIGCOMM ’20.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/10.1145/3387514.3405853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0FF5-5581-AE4B-B69A-3E5928F9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56F48B-D13F-90E7-7452-C2EA1154933C}"/>
                  </a:ext>
                </a:extLst>
              </p14:cNvPr>
              <p14:cNvContentPartPr/>
              <p14:nvPr/>
            </p14:nvContentPartPr>
            <p14:xfrm>
              <a:off x="-3198114" y="302015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56F48B-D13F-90E7-7452-C2EA115493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261114" y="295751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1DDC72C-4D34-722B-80A3-E35F1BF8B6BF}"/>
              </a:ext>
            </a:extLst>
          </p:cNvPr>
          <p:cNvSpPr/>
          <p:nvPr/>
        </p:nvSpPr>
        <p:spPr>
          <a:xfrm>
            <a:off x="6407194" y="3798277"/>
            <a:ext cx="5352118" cy="3585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34D45-4CE6-3128-C246-9BD2B7B06869}"/>
              </a:ext>
            </a:extLst>
          </p:cNvPr>
          <p:cNvSpPr txBox="1"/>
          <p:nvPr/>
        </p:nvSpPr>
        <p:spPr>
          <a:xfrm>
            <a:off x="6854803" y="3676783"/>
            <a:ext cx="43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Example showing teleportation.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Reproduced from [SQ2020]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3FA5A9-D62E-228F-A80A-C3ED538DDCF8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9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528F0-06CB-2A6B-166C-0657F6AC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1219FF-BDB3-08FE-C036-07505268CFE4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/10.1038/s41534-019-0139-x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7B9F1E-61F3-E955-0237-F919E92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E0AF4CB2-23EB-8DE3-B958-6EB1D8FA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26" y="1714500"/>
            <a:ext cx="3197948" cy="3428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D6EDC1-C39F-4C6F-D7A8-312AC9528930}"/>
                  </a:ext>
                </a:extLst>
              </p14:cNvPr>
              <p14:cNvContentPartPr/>
              <p14:nvPr/>
            </p14:nvContentPartPr>
            <p14:xfrm>
              <a:off x="4655111" y="1637837"/>
              <a:ext cx="283680" cy="27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D6EDC1-C39F-4C6F-D7A8-312AC95289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7111" y="1620197"/>
                <a:ext cx="319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8E80D3-BE7A-9DB8-73E0-8912E685E78B}"/>
                  </a:ext>
                </a:extLst>
              </p14:cNvPr>
              <p14:cNvContentPartPr/>
              <p14:nvPr/>
            </p14:nvContentPartPr>
            <p14:xfrm>
              <a:off x="4704791" y="1748717"/>
              <a:ext cx="180720" cy="14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8E80D3-BE7A-9DB8-73E0-8912E685E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791" y="1731077"/>
                <a:ext cx="21636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1FC4F-C27A-47A2-CCAB-4C7FABA4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6FF754-D018-6F57-E22C-BA897A11A500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BF5B87-3B7C-4E4E-CD33-BE6DD19A6FD4}"/>
              </a:ext>
            </a:extLst>
          </p:cNvPr>
          <p:cNvSpPr txBox="1"/>
          <p:nvPr/>
        </p:nvSpPr>
        <p:spPr>
          <a:xfrm>
            <a:off x="4066842" y="522016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adapted from [Pant+2019]</a:t>
            </a:r>
          </a:p>
        </p:txBody>
      </p:sp>
    </p:spTree>
    <p:extLst>
      <p:ext uri="{BB962C8B-B14F-4D97-AF65-F5344CB8AC3E}">
        <p14:creationId xmlns:p14="http://schemas.microsoft.com/office/powerpoint/2010/main" val="328948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2C7C6-B7E5-94DF-D478-AAF969E68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CF19B9-57AE-EF40-76EB-6CB13B3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C055DF84-9E98-E445-BC7D-C6C7B35C9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26" y="1714500"/>
            <a:ext cx="3197948" cy="3428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B8CC38-5E1A-F553-B57F-7D17E47BCF2E}"/>
                  </a:ext>
                </a:extLst>
              </p14:cNvPr>
              <p14:cNvContentPartPr/>
              <p14:nvPr/>
            </p14:nvContentPartPr>
            <p14:xfrm>
              <a:off x="4655111" y="1637837"/>
              <a:ext cx="283680" cy="27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B8CC38-5E1A-F553-B57F-7D17E47BCF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7134" y="1619837"/>
                <a:ext cx="319275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8A3AF1-A643-FE24-C154-5114842C8923}"/>
                  </a:ext>
                </a:extLst>
              </p14:cNvPr>
              <p14:cNvContentPartPr/>
              <p14:nvPr/>
            </p14:nvContentPartPr>
            <p14:xfrm>
              <a:off x="4704791" y="1748717"/>
              <a:ext cx="180720" cy="14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8A3AF1-A643-FE24-C154-5114842C89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791" y="1730671"/>
                <a:ext cx="216360" cy="17649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29BCE-C004-E253-22FC-6E86DDD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EFEE7C-348E-4E85-0305-027729CFAACA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BAA74-F42E-9C43-8369-262FE765CAA5}"/>
              </a:ext>
            </a:extLst>
          </p:cNvPr>
          <p:cNvCxnSpPr/>
          <p:nvPr/>
        </p:nvCxnSpPr>
        <p:spPr>
          <a:xfrm>
            <a:off x="4789410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BE7E3-5287-AAAD-4426-E1700197DFEA}"/>
              </a:ext>
            </a:extLst>
          </p:cNvPr>
          <p:cNvCxnSpPr/>
          <p:nvPr/>
        </p:nvCxnSpPr>
        <p:spPr>
          <a:xfrm>
            <a:off x="4789410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BA721B-7BBC-EA2F-8E13-A8EAD42D67F1}"/>
              </a:ext>
            </a:extLst>
          </p:cNvPr>
          <p:cNvCxnSpPr/>
          <p:nvPr/>
        </p:nvCxnSpPr>
        <p:spPr>
          <a:xfrm>
            <a:off x="4789410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60AF53-54D3-1C72-3FEA-6E6730C69B16}"/>
              </a:ext>
            </a:extLst>
          </p:cNvPr>
          <p:cNvCxnSpPr/>
          <p:nvPr/>
        </p:nvCxnSpPr>
        <p:spPr>
          <a:xfrm>
            <a:off x="5664378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8F109-2EE2-DB37-FA31-602E2D930EEE}"/>
              </a:ext>
            </a:extLst>
          </p:cNvPr>
          <p:cNvCxnSpPr/>
          <p:nvPr/>
        </p:nvCxnSpPr>
        <p:spPr>
          <a:xfrm>
            <a:off x="5663312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57430-CF62-609F-9BF3-876DC78B3081}"/>
              </a:ext>
            </a:extLst>
          </p:cNvPr>
          <p:cNvCxnSpPr/>
          <p:nvPr/>
        </p:nvCxnSpPr>
        <p:spPr>
          <a:xfrm>
            <a:off x="5663312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B22421-7DF2-0267-EF6B-C0BED3B594FD}"/>
              </a:ext>
            </a:extLst>
          </p:cNvPr>
          <p:cNvCxnSpPr/>
          <p:nvPr/>
        </p:nvCxnSpPr>
        <p:spPr>
          <a:xfrm>
            <a:off x="6540411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F1E9C9-1051-DD84-9CE3-3207BBFFA48F}"/>
              </a:ext>
            </a:extLst>
          </p:cNvPr>
          <p:cNvCxnSpPr/>
          <p:nvPr/>
        </p:nvCxnSpPr>
        <p:spPr>
          <a:xfrm>
            <a:off x="6540411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7B6F3-CCD3-BBA6-F693-0369709FBF86}"/>
              </a:ext>
            </a:extLst>
          </p:cNvPr>
          <p:cNvCxnSpPr/>
          <p:nvPr/>
        </p:nvCxnSpPr>
        <p:spPr>
          <a:xfrm>
            <a:off x="6540411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6B2F73-ECF7-5FBA-0730-754FBCCA5D53}"/>
              </a:ext>
            </a:extLst>
          </p:cNvPr>
          <p:cNvCxnSpPr/>
          <p:nvPr/>
        </p:nvCxnSpPr>
        <p:spPr>
          <a:xfrm>
            <a:off x="7416445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0D75B8-5F13-B16E-B665-1B81C739C07F}"/>
              </a:ext>
            </a:extLst>
          </p:cNvPr>
          <p:cNvCxnSpPr/>
          <p:nvPr/>
        </p:nvCxnSpPr>
        <p:spPr>
          <a:xfrm>
            <a:off x="7416445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7A377D-594A-FEDB-D2A6-5947C16021F0}"/>
              </a:ext>
            </a:extLst>
          </p:cNvPr>
          <p:cNvCxnSpPr/>
          <p:nvPr/>
        </p:nvCxnSpPr>
        <p:spPr>
          <a:xfrm>
            <a:off x="7416445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74B333-55D1-F948-8EAA-80486C74E41B}"/>
              </a:ext>
            </a:extLst>
          </p:cNvPr>
          <p:cNvCxnSpPr>
            <a:cxnSpLocks/>
          </p:cNvCxnSpPr>
          <p:nvPr/>
        </p:nvCxnSpPr>
        <p:spPr>
          <a:xfrm flipH="1">
            <a:off x="5018543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922D45-5325-C263-C32B-B11E2732C840}"/>
              </a:ext>
            </a:extLst>
          </p:cNvPr>
          <p:cNvCxnSpPr>
            <a:cxnSpLocks/>
          </p:cNvCxnSpPr>
          <p:nvPr/>
        </p:nvCxnSpPr>
        <p:spPr>
          <a:xfrm flipH="1">
            <a:off x="5890846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35290D-324C-D723-19B8-6D8E53C2A80E}"/>
              </a:ext>
            </a:extLst>
          </p:cNvPr>
          <p:cNvCxnSpPr>
            <a:cxnSpLocks/>
          </p:cNvCxnSpPr>
          <p:nvPr/>
        </p:nvCxnSpPr>
        <p:spPr>
          <a:xfrm flipH="1">
            <a:off x="6775939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7415E-7708-CB47-2783-B78D25BF2C9E}"/>
              </a:ext>
            </a:extLst>
          </p:cNvPr>
          <p:cNvCxnSpPr>
            <a:cxnSpLocks/>
          </p:cNvCxnSpPr>
          <p:nvPr/>
        </p:nvCxnSpPr>
        <p:spPr>
          <a:xfrm flipH="1">
            <a:off x="5024937" y="483843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ACB473-68F7-A4D3-B01D-DB97AB37EFEB}"/>
              </a:ext>
            </a:extLst>
          </p:cNvPr>
          <p:cNvCxnSpPr>
            <a:cxnSpLocks/>
          </p:cNvCxnSpPr>
          <p:nvPr/>
        </p:nvCxnSpPr>
        <p:spPr>
          <a:xfrm flipH="1">
            <a:off x="5890845" y="483843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3FDB0-A9B0-CE9C-6896-B756DF4C944D}"/>
              </a:ext>
            </a:extLst>
          </p:cNvPr>
          <p:cNvCxnSpPr>
            <a:cxnSpLocks/>
          </p:cNvCxnSpPr>
          <p:nvPr/>
        </p:nvCxnSpPr>
        <p:spPr>
          <a:xfrm flipH="1">
            <a:off x="6763150" y="483843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CAAE5C-8ADD-8193-9877-9CC138708256}"/>
              </a:ext>
            </a:extLst>
          </p:cNvPr>
          <p:cNvCxnSpPr>
            <a:cxnSpLocks/>
          </p:cNvCxnSpPr>
          <p:nvPr/>
        </p:nvCxnSpPr>
        <p:spPr>
          <a:xfrm flipH="1">
            <a:off x="5016943" y="3954941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DAF573-ABA8-13D8-EF6D-D0D5C21B668A}"/>
              </a:ext>
            </a:extLst>
          </p:cNvPr>
          <p:cNvCxnSpPr>
            <a:cxnSpLocks/>
          </p:cNvCxnSpPr>
          <p:nvPr/>
        </p:nvCxnSpPr>
        <p:spPr>
          <a:xfrm flipH="1">
            <a:off x="5890844" y="3963469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9AAD9E-0B33-CFBC-C372-906C84A41DD0}"/>
              </a:ext>
            </a:extLst>
          </p:cNvPr>
          <p:cNvCxnSpPr>
            <a:cxnSpLocks/>
          </p:cNvCxnSpPr>
          <p:nvPr/>
        </p:nvCxnSpPr>
        <p:spPr>
          <a:xfrm flipH="1">
            <a:off x="6763150" y="3963469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637593-322C-9D19-5D2F-E36D5425F02A}"/>
              </a:ext>
            </a:extLst>
          </p:cNvPr>
          <p:cNvCxnSpPr>
            <a:cxnSpLocks/>
          </p:cNvCxnSpPr>
          <p:nvPr/>
        </p:nvCxnSpPr>
        <p:spPr>
          <a:xfrm flipH="1">
            <a:off x="6775938" y="3090632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847ADB-0C8D-B7C5-C3B3-AB57D9AB9D87}"/>
              </a:ext>
            </a:extLst>
          </p:cNvPr>
          <p:cNvCxnSpPr>
            <a:cxnSpLocks/>
          </p:cNvCxnSpPr>
          <p:nvPr/>
        </p:nvCxnSpPr>
        <p:spPr>
          <a:xfrm flipH="1">
            <a:off x="5890844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B83D7A-C0CF-F55A-E124-FC7D3195C001}"/>
              </a:ext>
            </a:extLst>
          </p:cNvPr>
          <p:cNvCxnSpPr>
            <a:cxnSpLocks/>
          </p:cNvCxnSpPr>
          <p:nvPr/>
        </p:nvCxnSpPr>
        <p:spPr>
          <a:xfrm flipH="1">
            <a:off x="5024937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3" name="Graphic 52" descr="Close outline">
            <a:extLst>
              <a:ext uri="{FF2B5EF4-FFF2-40B4-BE49-F238E27FC236}">
                <a16:creationId xmlns:a16="http://schemas.microsoft.com/office/drawing/2014/main" id="{DC9F8B74-E74B-BF23-4FAE-147592732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0844" y="2032385"/>
            <a:ext cx="365120" cy="365120"/>
          </a:xfrm>
          <a:prstGeom prst="rect">
            <a:avLst/>
          </a:prstGeom>
        </p:spPr>
      </p:pic>
      <p:pic>
        <p:nvPicPr>
          <p:cNvPr id="54" name="Graphic 53" descr="Close outline">
            <a:extLst>
              <a:ext uri="{FF2B5EF4-FFF2-40B4-BE49-F238E27FC236}">
                <a16:creationId xmlns:a16="http://schemas.microsoft.com/office/drawing/2014/main" id="{57EF1F97-EB2C-1AE2-9AA6-C04E6B85F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0752" y="2448700"/>
            <a:ext cx="365120" cy="365120"/>
          </a:xfrm>
          <a:prstGeom prst="rect">
            <a:avLst/>
          </a:prstGeom>
        </p:spPr>
      </p:pic>
      <p:pic>
        <p:nvPicPr>
          <p:cNvPr id="56" name="Graphic 55" descr="Close outline">
            <a:extLst>
              <a:ext uri="{FF2B5EF4-FFF2-40B4-BE49-F238E27FC236}">
                <a16:creationId xmlns:a16="http://schemas.microsoft.com/office/drawing/2014/main" id="{5A6720E9-A3C8-B1AC-E8E8-617C0C7E3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2089" y="2896290"/>
            <a:ext cx="365120" cy="365120"/>
          </a:xfrm>
          <a:prstGeom prst="rect">
            <a:avLst/>
          </a:prstGeom>
        </p:spPr>
      </p:pic>
      <p:pic>
        <p:nvPicPr>
          <p:cNvPr id="57" name="Graphic 56" descr="Close outline">
            <a:extLst>
              <a:ext uri="{FF2B5EF4-FFF2-40B4-BE49-F238E27FC236}">
                <a16:creationId xmlns:a16="http://schemas.microsoft.com/office/drawing/2014/main" id="{3783DE58-0BC4-1740-0996-B5B819112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5938" y="2907745"/>
            <a:ext cx="365120" cy="365120"/>
          </a:xfrm>
          <a:prstGeom prst="rect">
            <a:avLst/>
          </a:prstGeom>
        </p:spPr>
      </p:pic>
      <p:pic>
        <p:nvPicPr>
          <p:cNvPr id="58" name="Graphic 57" descr="Close outline">
            <a:extLst>
              <a:ext uri="{FF2B5EF4-FFF2-40B4-BE49-F238E27FC236}">
                <a16:creationId xmlns:a16="http://schemas.microsoft.com/office/drawing/2014/main" id="{93F743F8-CE66-4CE6-3C5E-831BB28F3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531" y="3777783"/>
            <a:ext cx="365120" cy="365120"/>
          </a:xfrm>
          <a:prstGeom prst="rect">
            <a:avLst/>
          </a:prstGeom>
        </p:spPr>
      </p:pic>
      <p:pic>
        <p:nvPicPr>
          <p:cNvPr id="59" name="Graphic 58" descr="Close outline">
            <a:extLst>
              <a:ext uri="{FF2B5EF4-FFF2-40B4-BE49-F238E27FC236}">
                <a16:creationId xmlns:a16="http://schemas.microsoft.com/office/drawing/2014/main" id="{EB9DC381-DAB0-76A6-5F54-A5023125AF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197" y="4202937"/>
            <a:ext cx="365120" cy="365120"/>
          </a:xfrm>
          <a:prstGeom prst="rect">
            <a:avLst/>
          </a:prstGeom>
        </p:spPr>
      </p:pic>
      <p:pic>
        <p:nvPicPr>
          <p:cNvPr id="60" name="Graphic 59" descr="Close outline">
            <a:extLst>
              <a:ext uri="{FF2B5EF4-FFF2-40B4-BE49-F238E27FC236}">
                <a16:creationId xmlns:a16="http://schemas.microsoft.com/office/drawing/2014/main" id="{BD576CC7-80DE-9AF1-469E-8A18F351F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9536" y="3771256"/>
            <a:ext cx="365120" cy="365120"/>
          </a:xfrm>
          <a:prstGeom prst="rect">
            <a:avLst/>
          </a:prstGeom>
        </p:spPr>
      </p:pic>
      <p:pic>
        <p:nvPicPr>
          <p:cNvPr id="61" name="Graphic 60" descr="Close outline">
            <a:extLst>
              <a:ext uri="{FF2B5EF4-FFF2-40B4-BE49-F238E27FC236}">
                <a16:creationId xmlns:a16="http://schemas.microsoft.com/office/drawing/2014/main" id="{9D6C4B2B-BE50-9700-86AF-BDD8396BA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2591" y="3374375"/>
            <a:ext cx="365120" cy="3651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BCB56AB-431E-7200-214A-D15D4028FCF3}"/>
              </a:ext>
            </a:extLst>
          </p:cNvPr>
          <p:cNvSpPr/>
          <p:nvPr/>
        </p:nvSpPr>
        <p:spPr>
          <a:xfrm>
            <a:off x="5996726" y="3759582"/>
            <a:ext cx="185438" cy="183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4A242-7421-AE03-8643-98B415D8DBB4}"/>
              </a:ext>
            </a:extLst>
          </p:cNvPr>
          <p:cNvSpPr txBox="1"/>
          <p:nvPr/>
        </p:nvSpPr>
        <p:spPr>
          <a:xfrm>
            <a:off x="4066842" y="522016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adapted from [Pant+2019]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86DB1-15CF-E6D7-AE03-91F6D269F2FA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/10.1038/s41534-019-0139-x</a:t>
            </a:r>
          </a:p>
        </p:txBody>
      </p:sp>
    </p:spTree>
    <p:extLst>
      <p:ext uri="{BB962C8B-B14F-4D97-AF65-F5344CB8AC3E}">
        <p14:creationId xmlns:p14="http://schemas.microsoft.com/office/powerpoint/2010/main" val="9983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05ABD-7DA3-BB59-C82A-F5DCFCE6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EA689E-FE20-24CC-A275-75161F29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72793E05-18E7-7646-5FDC-D0763729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26" y="1714500"/>
            <a:ext cx="3197948" cy="3428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CB2986-4738-0867-8E4C-D50103E8E3C2}"/>
                  </a:ext>
                </a:extLst>
              </p14:cNvPr>
              <p14:cNvContentPartPr/>
              <p14:nvPr/>
            </p14:nvContentPartPr>
            <p14:xfrm>
              <a:off x="4655111" y="1637837"/>
              <a:ext cx="283680" cy="27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CB2986-4738-0867-8E4C-D50103E8E3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7134" y="1619837"/>
                <a:ext cx="319275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5151C5-C15B-E98A-D51F-802386C893F2}"/>
                  </a:ext>
                </a:extLst>
              </p14:cNvPr>
              <p14:cNvContentPartPr/>
              <p14:nvPr/>
            </p14:nvContentPartPr>
            <p14:xfrm>
              <a:off x="4704791" y="1748717"/>
              <a:ext cx="180720" cy="14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5151C5-C15B-E98A-D51F-802386C893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791" y="1730671"/>
                <a:ext cx="216360" cy="17649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3F092-83B0-3E89-9B25-E924701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57086B-C093-15A4-17BB-4EECFDF231D5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F14CDF-BD99-FF0D-9A45-9184C74F78F1}"/>
              </a:ext>
            </a:extLst>
          </p:cNvPr>
          <p:cNvCxnSpPr/>
          <p:nvPr/>
        </p:nvCxnSpPr>
        <p:spPr>
          <a:xfrm>
            <a:off x="4789410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45A520-FC94-BF3F-6B87-0A136BD4D55B}"/>
              </a:ext>
            </a:extLst>
          </p:cNvPr>
          <p:cNvCxnSpPr/>
          <p:nvPr/>
        </p:nvCxnSpPr>
        <p:spPr>
          <a:xfrm>
            <a:off x="4789410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37D85-85E2-8D69-2852-5B1870C4B402}"/>
              </a:ext>
            </a:extLst>
          </p:cNvPr>
          <p:cNvCxnSpPr/>
          <p:nvPr/>
        </p:nvCxnSpPr>
        <p:spPr>
          <a:xfrm>
            <a:off x="4789410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EF4FB5-3381-7B6D-CFD5-ABDE2C471E27}"/>
              </a:ext>
            </a:extLst>
          </p:cNvPr>
          <p:cNvCxnSpPr/>
          <p:nvPr/>
        </p:nvCxnSpPr>
        <p:spPr>
          <a:xfrm>
            <a:off x="5664378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375460-5056-66B8-C0AC-388D776146B1}"/>
              </a:ext>
            </a:extLst>
          </p:cNvPr>
          <p:cNvCxnSpPr/>
          <p:nvPr/>
        </p:nvCxnSpPr>
        <p:spPr>
          <a:xfrm>
            <a:off x="5663312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28640-DC53-9601-9BB2-A9C0A0403950}"/>
              </a:ext>
            </a:extLst>
          </p:cNvPr>
          <p:cNvCxnSpPr/>
          <p:nvPr/>
        </p:nvCxnSpPr>
        <p:spPr>
          <a:xfrm>
            <a:off x="5663312" y="4180876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E70DB4-66C2-3AFF-7C81-74A68154DE89}"/>
              </a:ext>
            </a:extLst>
          </p:cNvPr>
          <p:cNvCxnSpPr/>
          <p:nvPr/>
        </p:nvCxnSpPr>
        <p:spPr>
          <a:xfrm>
            <a:off x="6540411" y="2449058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2C47E-804A-D5FD-3779-4BD1038D683F}"/>
              </a:ext>
            </a:extLst>
          </p:cNvPr>
          <p:cNvCxnSpPr/>
          <p:nvPr/>
        </p:nvCxnSpPr>
        <p:spPr>
          <a:xfrm>
            <a:off x="6540411" y="3306441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45AF01-AC2D-8724-C438-504F443828E8}"/>
              </a:ext>
            </a:extLst>
          </p:cNvPr>
          <p:cNvCxnSpPr/>
          <p:nvPr/>
        </p:nvCxnSpPr>
        <p:spPr>
          <a:xfrm>
            <a:off x="6540411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4DD02-AD83-5E31-3E45-213AEBEC3BE9}"/>
              </a:ext>
            </a:extLst>
          </p:cNvPr>
          <p:cNvCxnSpPr/>
          <p:nvPr/>
        </p:nvCxnSpPr>
        <p:spPr>
          <a:xfrm>
            <a:off x="7416445" y="2449058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15522-4806-0A6C-8F03-1CACEC911A9B}"/>
              </a:ext>
            </a:extLst>
          </p:cNvPr>
          <p:cNvCxnSpPr/>
          <p:nvPr/>
        </p:nvCxnSpPr>
        <p:spPr>
          <a:xfrm>
            <a:off x="7416445" y="3306441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2BD2BE-911E-A4DB-22BA-ECAA573B7EA4}"/>
              </a:ext>
            </a:extLst>
          </p:cNvPr>
          <p:cNvCxnSpPr/>
          <p:nvPr/>
        </p:nvCxnSpPr>
        <p:spPr>
          <a:xfrm>
            <a:off x="7416445" y="4180876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AD7467-578A-6FE1-1A4A-461FCCD8E000}"/>
              </a:ext>
            </a:extLst>
          </p:cNvPr>
          <p:cNvCxnSpPr>
            <a:cxnSpLocks/>
          </p:cNvCxnSpPr>
          <p:nvPr/>
        </p:nvCxnSpPr>
        <p:spPr>
          <a:xfrm flipH="1">
            <a:off x="5018543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5D5D2-E025-5820-D9F5-CA74F9B8F6E8}"/>
              </a:ext>
            </a:extLst>
          </p:cNvPr>
          <p:cNvCxnSpPr>
            <a:cxnSpLocks/>
          </p:cNvCxnSpPr>
          <p:nvPr/>
        </p:nvCxnSpPr>
        <p:spPr>
          <a:xfrm flipH="1">
            <a:off x="5890846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F447A-CE91-6B97-88AD-FA450CBAE8CD}"/>
              </a:ext>
            </a:extLst>
          </p:cNvPr>
          <p:cNvCxnSpPr>
            <a:cxnSpLocks/>
          </p:cNvCxnSpPr>
          <p:nvPr/>
        </p:nvCxnSpPr>
        <p:spPr>
          <a:xfrm flipH="1">
            <a:off x="6775939" y="220500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CE8E0CF-B773-2CD2-F4CD-C62B2767C156}"/>
              </a:ext>
            </a:extLst>
          </p:cNvPr>
          <p:cNvCxnSpPr>
            <a:cxnSpLocks/>
          </p:cNvCxnSpPr>
          <p:nvPr/>
        </p:nvCxnSpPr>
        <p:spPr>
          <a:xfrm flipH="1">
            <a:off x="5024937" y="483843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3284FC-449C-8C32-D6BA-1FE4BD7C2BBD}"/>
              </a:ext>
            </a:extLst>
          </p:cNvPr>
          <p:cNvCxnSpPr>
            <a:cxnSpLocks/>
          </p:cNvCxnSpPr>
          <p:nvPr/>
        </p:nvCxnSpPr>
        <p:spPr>
          <a:xfrm flipH="1">
            <a:off x="5890845" y="483843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B03DF6-7322-9900-9391-8D5C782A8D5A}"/>
              </a:ext>
            </a:extLst>
          </p:cNvPr>
          <p:cNvCxnSpPr>
            <a:cxnSpLocks/>
          </p:cNvCxnSpPr>
          <p:nvPr/>
        </p:nvCxnSpPr>
        <p:spPr>
          <a:xfrm flipH="1">
            <a:off x="6763150" y="483843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D7A7A8-F29B-39AB-BC81-E2CC3FA55D39}"/>
              </a:ext>
            </a:extLst>
          </p:cNvPr>
          <p:cNvCxnSpPr>
            <a:cxnSpLocks/>
          </p:cNvCxnSpPr>
          <p:nvPr/>
        </p:nvCxnSpPr>
        <p:spPr>
          <a:xfrm flipH="1">
            <a:off x="5016943" y="3954941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6A7060-DBA4-9BB5-82C8-A700126A5D5D}"/>
              </a:ext>
            </a:extLst>
          </p:cNvPr>
          <p:cNvCxnSpPr>
            <a:cxnSpLocks/>
          </p:cNvCxnSpPr>
          <p:nvPr/>
        </p:nvCxnSpPr>
        <p:spPr>
          <a:xfrm flipH="1">
            <a:off x="5890844" y="3963469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2260B1-1C6E-02D1-67F3-8AE9130F2D8E}"/>
              </a:ext>
            </a:extLst>
          </p:cNvPr>
          <p:cNvCxnSpPr>
            <a:cxnSpLocks/>
          </p:cNvCxnSpPr>
          <p:nvPr/>
        </p:nvCxnSpPr>
        <p:spPr>
          <a:xfrm flipH="1">
            <a:off x="6763150" y="3963469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15921F-21EF-CCF7-9C1C-5DBF1576E56E}"/>
              </a:ext>
            </a:extLst>
          </p:cNvPr>
          <p:cNvCxnSpPr>
            <a:cxnSpLocks/>
          </p:cNvCxnSpPr>
          <p:nvPr/>
        </p:nvCxnSpPr>
        <p:spPr>
          <a:xfrm flipH="1">
            <a:off x="6775938" y="3090632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EC003A-500F-09A4-7B83-6268020BD7FE}"/>
              </a:ext>
            </a:extLst>
          </p:cNvPr>
          <p:cNvCxnSpPr>
            <a:cxnSpLocks/>
          </p:cNvCxnSpPr>
          <p:nvPr/>
        </p:nvCxnSpPr>
        <p:spPr>
          <a:xfrm flipH="1">
            <a:off x="5890844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E23365-5078-8280-7727-E6152D14988E}"/>
              </a:ext>
            </a:extLst>
          </p:cNvPr>
          <p:cNvCxnSpPr>
            <a:cxnSpLocks/>
          </p:cNvCxnSpPr>
          <p:nvPr/>
        </p:nvCxnSpPr>
        <p:spPr>
          <a:xfrm flipH="1">
            <a:off x="5024937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3" name="Graphic 52" descr="Close outline">
            <a:extLst>
              <a:ext uri="{FF2B5EF4-FFF2-40B4-BE49-F238E27FC236}">
                <a16:creationId xmlns:a16="http://schemas.microsoft.com/office/drawing/2014/main" id="{58114BFF-B045-F73F-5874-94488095F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0844" y="2032385"/>
            <a:ext cx="365120" cy="365120"/>
          </a:xfrm>
          <a:prstGeom prst="rect">
            <a:avLst/>
          </a:prstGeom>
        </p:spPr>
      </p:pic>
      <p:pic>
        <p:nvPicPr>
          <p:cNvPr id="54" name="Graphic 53" descr="Close outline">
            <a:extLst>
              <a:ext uri="{FF2B5EF4-FFF2-40B4-BE49-F238E27FC236}">
                <a16:creationId xmlns:a16="http://schemas.microsoft.com/office/drawing/2014/main" id="{306A98D3-0CDA-2D36-B33F-E0524E793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0752" y="2448700"/>
            <a:ext cx="365120" cy="365120"/>
          </a:xfrm>
          <a:prstGeom prst="rect">
            <a:avLst/>
          </a:prstGeom>
        </p:spPr>
      </p:pic>
      <p:pic>
        <p:nvPicPr>
          <p:cNvPr id="56" name="Graphic 55" descr="Close outline">
            <a:extLst>
              <a:ext uri="{FF2B5EF4-FFF2-40B4-BE49-F238E27FC236}">
                <a16:creationId xmlns:a16="http://schemas.microsoft.com/office/drawing/2014/main" id="{C6ABE570-515E-8598-20BD-153BE4B9B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2089" y="2896290"/>
            <a:ext cx="365120" cy="365120"/>
          </a:xfrm>
          <a:prstGeom prst="rect">
            <a:avLst/>
          </a:prstGeom>
        </p:spPr>
      </p:pic>
      <p:pic>
        <p:nvPicPr>
          <p:cNvPr id="57" name="Graphic 56" descr="Close outline">
            <a:extLst>
              <a:ext uri="{FF2B5EF4-FFF2-40B4-BE49-F238E27FC236}">
                <a16:creationId xmlns:a16="http://schemas.microsoft.com/office/drawing/2014/main" id="{96FFF296-6B5D-EC9B-A9BC-C9B5691FC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5938" y="2907745"/>
            <a:ext cx="365120" cy="365120"/>
          </a:xfrm>
          <a:prstGeom prst="rect">
            <a:avLst/>
          </a:prstGeom>
        </p:spPr>
      </p:pic>
      <p:pic>
        <p:nvPicPr>
          <p:cNvPr id="58" name="Graphic 57" descr="Close outline">
            <a:extLst>
              <a:ext uri="{FF2B5EF4-FFF2-40B4-BE49-F238E27FC236}">
                <a16:creationId xmlns:a16="http://schemas.microsoft.com/office/drawing/2014/main" id="{4AD0E86A-2AA4-FB27-9292-65F280226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531" y="3777783"/>
            <a:ext cx="365120" cy="365120"/>
          </a:xfrm>
          <a:prstGeom prst="rect">
            <a:avLst/>
          </a:prstGeom>
        </p:spPr>
      </p:pic>
      <p:pic>
        <p:nvPicPr>
          <p:cNvPr id="59" name="Graphic 58" descr="Close outline">
            <a:extLst>
              <a:ext uri="{FF2B5EF4-FFF2-40B4-BE49-F238E27FC236}">
                <a16:creationId xmlns:a16="http://schemas.microsoft.com/office/drawing/2014/main" id="{B2F1C4F2-86A3-097F-97FF-AFD59721D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197" y="4202937"/>
            <a:ext cx="365120" cy="365120"/>
          </a:xfrm>
          <a:prstGeom prst="rect">
            <a:avLst/>
          </a:prstGeom>
        </p:spPr>
      </p:pic>
      <p:pic>
        <p:nvPicPr>
          <p:cNvPr id="60" name="Graphic 59" descr="Close outline">
            <a:extLst>
              <a:ext uri="{FF2B5EF4-FFF2-40B4-BE49-F238E27FC236}">
                <a16:creationId xmlns:a16="http://schemas.microsoft.com/office/drawing/2014/main" id="{4FF27A02-E5FA-D92D-BDA5-C5A2CC651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9536" y="3771256"/>
            <a:ext cx="365120" cy="365120"/>
          </a:xfrm>
          <a:prstGeom prst="rect">
            <a:avLst/>
          </a:prstGeom>
        </p:spPr>
      </p:pic>
      <p:pic>
        <p:nvPicPr>
          <p:cNvPr id="61" name="Graphic 60" descr="Close outline">
            <a:extLst>
              <a:ext uri="{FF2B5EF4-FFF2-40B4-BE49-F238E27FC236}">
                <a16:creationId xmlns:a16="http://schemas.microsoft.com/office/drawing/2014/main" id="{99C6C9DA-EDBC-23FB-78B8-7F69B3D1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2591" y="3374375"/>
            <a:ext cx="365120" cy="3651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C48B7B5-CB84-3C17-F734-8C25264AC321}"/>
              </a:ext>
            </a:extLst>
          </p:cNvPr>
          <p:cNvSpPr/>
          <p:nvPr/>
        </p:nvSpPr>
        <p:spPr>
          <a:xfrm>
            <a:off x="5996726" y="3759582"/>
            <a:ext cx="185438" cy="183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41A32A-9CD6-A1D2-8947-0FD3084E1F9A}"/>
              </a:ext>
            </a:extLst>
          </p:cNvPr>
          <p:cNvCxnSpPr>
            <a:cxnSpLocks/>
          </p:cNvCxnSpPr>
          <p:nvPr/>
        </p:nvCxnSpPr>
        <p:spPr>
          <a:xfrm flipH="1">
            <a:off x="6540411" y="2205005"/>
            <a:ext cx="122560" cy="135347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CD3237-0022-B0CA-43DF-ECC03815A9F0}"/>
              </a:ext>
            </a:extLst>
          </p:cNvPr>
          <p:cNvCxnSpPr>
            <a:cxnSpLocks/>
          </p:cNvCxnSpPr>
          <p:nvPr/>
        </p:nvCxnSpPr>
        <p:spPr>
          <a:xfrm>
            <a:off x="6534017" y="2936102"/>
            <a:ext cx="6394" cy="27389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C45B88-E0D2-16DD-0AB4-4F6876FCCE6D}"/>
              </a:ext>
            </a:extLst>
          </p:cNvPr>
          <p:cNvCxnSpPr>
            <a:cxnSpLocks/>
          </p:cNvCxnSpPr>
          <p:nvPr/>
        </p:nvCxnSpPr>
        <p:spPr>
          <a:xfrm>
            <a:off x="7416445" y="2948890"/>
            <a:ext cx="6394" cy="27389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B41ADA-5BFA-64A7-3D41-22751A86D126}"/>
              </a:ext>
            </a:extLst>
          </p:cNvPr>
          <p:cNvCxnSpPr>
            <a:cxnSpLocks/>
          </p:cNvCxnSpPr>
          <p:nvPr/>
        </p:nvCxnSpPr>
        <p:spPr>
          <a:xfrm>
            <a:off x="7416445" y="3831318"/>
            <a:ext cx="6394" cy="27389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B729AC-AB54-59DE-848F-4DCC7F53342E}"/>
              </a:ext>
            </a:extLst>
          </p:cNvPr>
          <p:cNvCxnSpPr>
            <a:cxnSpLocks/>
          </p:cNvCxnSpPr>
          <p:nvPr/>
        </p:nvCxnSpPr>
        <p:spPr>
          <a:xfrm flipH="1">
            <a:off x="6393340" y="3810001"/>
            <a:ext cx="122560" cy="135347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4F398B-C033-B2A6-04D9-D868662DDB49}"/>
              </a:ext>
            </a:extLst>
          </p:cNvPr>
          <p:cNvCxnSpPr>
            <a:cxnSpLocks/>
          </p:cNvCxnSpPr>
          <p:nvPr/>
        </p:nvCxnSpPr>
        <p:spPr>
          <a:xfrm flipH="1">
            <a:off x="7256585" y="4686034"/>
            <a:ext cx="122560" cy="135347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74D435-D9E3-586D-9095-7A1238856018}"/>
              </a:ext>
            </a:extLst>
          </p:cNvPr>
          <p:cNvCxnSpPr>
            <a:cxnSpLocks/>
          </p:cNvCxnSpPr>
          <p:nvPr/>
        </p:nvCxnSpPr>
        <p:spPr>
          <a:xfrm>
            <a:off x="5670945" y="4689552"/>
            <a:ext cx="144569" cy="12831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0417F6-0EC8-4C54-9587-FC6FCE1B6087}"/>
              </a:ext>
            </a:extLst>
          </p:cNvPr>
          <p:cNvCxnSpPr>
            <a:cxnSpLocks/>
          </p:cNvCxnSpPr>
          <p:nvPr/>
        </p:nvCxnSpPr>
        <p:spPr>
          <a:xfrm flipH="1">
            <a:off x="6402398" y="4838435"/>
            <a:ext cx="276025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F62709-ADF9-7DCD-65A8-71070D06A9A8}"/>
              </a:ext>
            </a:extLst>
          </p:cNvPr>
          <p:cNvSpPr txBox="1"/>
          <p:nvPr/>
        </p:nvSpPr>
        <p:spPr>
          <a:xfrm>
            <a:off x="4066842" y="522016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adapted from [Pant+2019]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023D40-B3C2-A932-FE7B-50AE78F08DB3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/10.1038/s41534-019-0139-x</a:t>
            </a:r>
          </a:p>
        </p:txBody>
      </p:sp>
    </p:spTree>
    <p:extLst>
      <p:ext uri="{BB962C8B-B14F-4D97-AF65-F5344CB8AC3E}">
        <p14:creationId xmlns:p14="http://schemas.microsoft.com/office/powerpoint/2010/main" val="32353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17A03-A6C7-35B0-FF85-8A114A0BD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F3ED29-6304-24AE-3398-FAD70C4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 descr="A diagram of a molecule&#10;&#10;Description automatically generated">
            <a:extLst>
              <a:ext uri="{FF2B5EF4-FFF2-40B4-BE49-F238E27FC236}">
                <a16:creationId xmlns:a16="http://schemas.microsoft.com/office/drawing/2014/main" id="{6C821DF3-3CDF-7C6E-38F7-60858DC4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026" y="1714500"/>
            <a:ext cx="3197948" cy="3428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159CDA-61EC-10D4-6F2F-F3BAB03F3078}"/>
                  </a:ext>
                </a:extLst>
              </p14:cNvPr>
              <p14:cNvContentPartPr/>
              <p14:nvPr/>
            </p14:nvContentPartPr>
            <p14:xfrm>
              <a:off x="4655111" y="1637837"/>
              <a:ext cx="283680" cy="27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159CDA-61EC-10D4-6F2F-F3BAB03F30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7134" y="1619837"/>
                <a:ext cx="319275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862E4D-D642-C046-26FD-2191DB6F805C}"/>
                  </a:ext>
                </a:extLst>
              </p14:cNvPr>
              <p14:cNvContentPartPr/>
              <p14:nvPr/>
            </p14:nvContentPartPr>
            <p14:xfrm>
              <a:off x="4704791" y="1748717"/>
              <a:ext cx="180720" cy="140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862E4D-D642-C046-26FD-2191DB6F80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791" y="1730671"/>
                <a:ext cx="216360" cy="17649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C220-83F7-2FB5-8535-5ABF720A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2743200" cy="365125"/>
          </a:xfrm>
        </p:spPr>
        <p:txBody>
          <a:bodyPr/>
          <a:lstStyle/>
          <a:p>
            <a:fld id="{0B8F101A-5762-A94D-B26B-936FC3619C3C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C082FB-C212-6CD4-8425-824D7261A3C6}"/>
              </a:ext>
            </a:extLst>
          </p:cNvPr>
          <p:cNvCxnSpPr>
            <a:cxnSpLocks/>
          </p:cNvCxnSpPr>
          <p:nvPr/>
        </p:nvCxnSpPr>
        <p:spPr>
          <a:xfrm>
            <a:off x="2039815" y="6176964"/>
            <a:ext cx="0" cy="6810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565BF8-2D65-A872-E4A0-8E323BF18975}"/>
              </a:ext>
            </a:extLst>
          </p:cNvPr>
          <p:cNvCxnSpPr/>
          <p:nvPr/>
        </p:nvCxnSpPr>
        <p:spPr>
          <a:xfrm>
            <a:off x="4789410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244949-BBC3-1A01-9F97-A0A425103459}"/>
              </a:ext>
            </a:extLst>
          </p:cNvPr>
          <p:cNvCxnSpPr/>
          <p:nvPr/>
        </p:nvCxnSpPr>
        <p:spPr>
          <a:xfrm>
            <a:off x="4789410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B2A4C0-74AF-067C-8F57-72779E172484}"/>
              </a:ext>
            </a:extLst>
          </p:cNvPr>
          <p:cNvCxnSpPr/>
          <p:nvPr/>
        </p:nvCxnSpPr>
        <p:spPr>
          <a:xfrm>
            <a:off x="4789410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14E559-70EF-AE38-5AD3-10DD97BA7098}"/>
              </a:ext>
            </a:extLst>
          </p:cNvPr>
          <p:cNvCxnSpPr/>
          <p:nvPr/>
        </p:nvCxnSpPr>
        <p:spPr>
          <a:xfrm>
            <a:off x="5664378" y="2449058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53B00-2223-E62B-B3DA-A124ABFA795B}"/>
              </a:ext>
            </a:extLst>
          </p:cNvPr>
          <p:cNvCxnSpPr/>
          <p:nvPr/>
        </p:nvCxnSpPr>
        <p:spPr>
          <a:xfrm>
            <a:off x="5663312" y="3306441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6AAFA-E142-AB63-736C-2361EF565F94}"/>
              </a:ext>
            </a:extLst>
          </p:cNvPr>
          <p:cNvCxnSpPr/>
          <p:nvPr/>
        </p:nvCxnSpPr>
        <p:spPr>
          <a:xfrm>
            <a:off x="5663312" y="4180876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DFFF42-8BA3-4B46-1869-DCFFCEE41051}"/>
              </a:ext>
            </a:extLst>
          </p:cNvPr>
          <p:cNvCxnSpPr/>
          <p:nvPr/>
        </p:nvCxnSpPr>
        <p:spPr>
          <a:xfrm>
            <a:off x="6540411" y="2449058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88C72-31C0-2F43-4E11-56E9B7E2FB6D}"/>
              </a:ext>
            </a:extLst>
          </p:cNvPr>
          <p:cNvCxnSpPr/>
          <p:nvPr/>
        </p:nvCxnSpPr>
        <p:spPr>
          <a:xfrm>
            <a:off x="6540411" y="3306441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CA9B89-7E58-39A1-E62E-ECE481B2E750}"/>
              </a:ext>
            </a:extLst>
          </p:cNvPr>
          <p:cNvCxnSpPr/>
          <p:nvPr/>
        </p:nvCxnSpPr>
        <p:spPr>
          <a:xfrm>
            <a:off x="6540411" y="4180876"/>
            <a:ext cx="0" cy="4092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57741-39A3-9911-A633-94C100A545BC}"/>
              </a:ext>
            </a:extLst>
          </p:cNvPr>
          <p:cNvCxnSpPr/>
          <p:nvPr/>
        </p:nvCxnSpPr>
        <p:spPr>
          <a:xfrm>
            <a:off x="7416445" y="2449058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4BC64-3AAF-9E49-EC0F-DE8F3F912918}"/>
              </a:ext>
            </a:extLst>
          </p:cNvPr>
          <p:cNvCxnSpPr/>
          <p:nvPr/>
        </p:nvCxnSpPr>
        <p:spPr>
          <a:xfrm>
            <a:off x="7416445" y="3306441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6E5E6D-F0D2-C947-53D7-E696BFAE8E0E}"/>
              </a:ext>
            </a:extLst>
          </p:cNvPr>
          <p:cNvCxnSpPr/>
          <p:nvPr/>
        </p:nvCxnSpPr>
        <p:spPr>
          <a:xfrm>
            <a:off x="7416445" y="4180876"/>
            <a:ext cx="0" cy="4092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04393B-6C0D-0F70-1FC1-21094FF33F4E}"/>
              </a:ext>
            </a:extLst>
          </p:cNvPr>
          <p:cNvCxnSpPr>
            <a:cxnSpLocks/>
          </p:cNvCxnSpPr>
          <p:nvPr/>
        </p:nvCxnSpPr>
        <p:spPr>
          <a:xfrm flipH="1">
            <a:off x="5018543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360F80-2086-D299-538F-BB8C9CF9D583}"/>
              </a:ext>
            </a:extLst>
          </p:cNvPr>
          <p:cNvCxnSpPr>
            <a:cxnSpLocks/>
          </p:cNvCxnSpPr>
          <p:nvPr/>
        </p:nvCxnSpPr>
        <p:spPr>
          <a:xfrm flipH="1">
            <a:off x="5890846" y="220500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96F191-3E66-CCCC-9FD1-A97D62E28065}"/>
              </a:ext>
            </a:extLst>
          </p:cNvPr>
          <p:cNvCxnSpPr>
            <a:cxnSpLocks/>
          </p:cNvCxnSpPr>
          <p:nvPr/>
        </p:nvCxnSpPr>
        <p:spPr>
          <a:xfrm flipH="1">
            <a:off x="6775939" y="220500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30F48B-6112-B0E7-3D2C-0055AEE2C8D9}"/>
              </a:ext>
            </a:extLst>
          </p:cNvPr>
          <p:cNvCxnSpPr>
            <a:cxnSpLocks/>
          </p:cNvCxnSpPr>
          <p:nvPr/>
        </p:nvCxnSpPr>
        <p:spPr>
          <a:xfrm flipH="1">
            <a:off x="5024937" y="4838435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277DE6-4698-D761-D28C-6AB8662D3016}"/>
              </a:ext>
            </a:extLst>
          </p:cNvPr>
          <p:cNvCxnSpPr>
            <a:cxnSpLocks/>
          </p:cNvCxnSpPr>
          <p:nvPr/>
        </p:nvCxnSpPr>
        <p:spPr>
          <a:xfrm flipH="1">
            <a:off x="5890845" y="483843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E82BE6-C024-3CB7-D4E5-ECB4A7C9E6E8}"/>
              </a:ext>
            </a:extLst>
          </p:cNvPr>
          <p:cNvCxnSpPr>
            <a:cxnSpLocks/>
          </p:cNvCxnSpPr>
          <p:nvPr/>
        </p:nvCxnSpPr>
        <p:spPr>
          <a:xfrm flipH="1">
            <a:off x="6763150" y="4838435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D72175-7EBD-4E2A-D005-687AE95149C1}"/>
              </a:ext>
            </a:extLst>
          </p:cNvPr>
          <p:cNvCxnSpPr>
            <a:cxnSpLocks/>
          </p:cNvCxnSpPr>
          <p:nvPr/>
        </p:nvCxnSpPr>
        <p:spPr>
          <a:xfrm flipH="1">
            <a:off x="5016943" y="3954941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529623-0525-5597-D76C-98BDB2F0E48F}"/>
              </a:ext>
            </a:extLst>
          </p:cNvPr>
          <p:cNvCxnSpPr>
            <a:cxnSpLocks/>
          </p:cNvCxnSpPr>
          <p:nvPr/>
        </p:nvCxnSpPr>
        <p:spPr>
          <a:xfrm flipH="1">
            <a:off x="5890844" y="3963469"/>
            <a:ext cx="410307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DD7D4B-10CE-4E92-8B12-7DC4FDD795A9}"/>
              </a:ext>
            </a:extLst>
          </p:cNvPr>
          <p:cNvCxnSpPr>
            <a:cxnSpLocks/>
          </p:cNvCxnSpPr>
          <p:nvPr/>
        </p:nvCxnSpPr>
        <p:spPr>
          <a:xfrm flipH="1">
            <a:off x="6763150" y="3963469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54F93C-38F1-010C-9C7C-0132554AE7DD}"/>
              </a:ext>
            </a:extLst>
          </p:cNvPr>
          <p:cNvCxnSpPr>
            <a:cxnSpLocks/>
          </p:cNvCxnSpPr>
          <p:nvPr/>
        </p:nvCxnSpPr>
        <p:spPr>
          <a:xfrm flipH="1">
            <a:off x="6775938" y="3090632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30A900-A5FC-DF44-DA9A-7101E9427663}"/>
              </a:ext>
            </a:extLst>
          </p:cNvPr>
          <p:cNvCxnSpPr>
            <a:cxnSpLocks/>
          </p:cNvCxnSpPr>
          <p:nvPr/>
        </p:nvCxnSpPr>
        <p:spPr>
          <a:xfrm flipH="1">
            <a:off x="5890844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98A4DE-FE97-13F2-9189-8A0055243D28}"/>
              </a:ext>
            </a:extLst>
          </p:cNvPr>
          <p:cNvCxnSpPr>
            <a:cxnSpLocks/>
          </p:cNvCxnSpPr>
          <p:nvPr/>
        </p:nvCxnSpPr>
        <p:spPr>
          <a:xfrm flipH="1">
            <a:off x="5024937" y="3080510"/>
            <a:ext cx="410307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3" name="Graphic 52" descr="Close outline">
            <a:extLst>
              <a:ext uri="{FF2B5EF4-FFF2-40B4-BE49-F238E27FC236}">
                <a16:creationId xmlns:a16="http://schemas.microsoft.com/office/drawing/2014/main" id="{24568B60-3AF7-1253-BE48-09C3938405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0844" y="2032385"/>
            <a:ext cx="365120" cy="365120"/>
          </a:xfrm>
          <a:prstGeom prst="rect">
            <a:avLst/>
          </a:prstGeom>
        </p:spPr>
      </p:pic>
      <p:pic>
        <p:nvPicPr>
          <p:cNvPr id="54" name="Graphic 53" descr="Close outline">
            <a:extLst>
              <a:ext uri="{FF2B5EF4-FFF2-40B4-BE49-F238E27FC236}">
                <a16:creationId xmlns:a16="http://schemas.microsoft.com/office/drawing/2014/main" id="{5DB85C8F-3CB5-B11A-2C33-7B457623D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0752" y="2448700"/>
            <a:ext cx="365120" cy="365120"/>
          </a:xfrm>
          <a:prstGeom prst="rect">
            <a:avLst/>
          </a:prstGeom>
        </p:spPr>
      </p:pic>
      <p:pic>
        <p:nvPicPr>
          <p:cNvPr id="56" name="Graphic 55" descr="Close outline">
            <a:extLst>
              <a:ext uri="{FF2B5EF4-FFF2-40B4-BE49-F238E27FC236}">
                <a16:creationId xmlns:a16="http://schemas.microsoft.com/office/drawing/2014/main" id="{BF411A38-6486-DA19-FB27-2A19FB8AD6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02089" y="2896290"/>
            <a:ext cx="365120" cy="365120"/>
          </a:xfrm>
          <a:prstGeom prst="rect">
            <a:avLst/>
          </a:prstGeom>
        </p:spPr>
      </p:pic>
      <p:pic>
        <p:nvPicPr>
          <p:cNvPr id="57" name="Graphic 56" descr="Close outline">
            <a:extLst>
              <a:ext uri="{FF2B5EF4-FFF2-40B4-BE49-F238E27FC236}">
                <a16:creationId xmlns:a16="http://schemas.microsoft.com/office/drawing/2014/main" id="{7F0DA90B-D12B-7808-7BF6-954C7B455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5938" y="2907745"/>
            <a:ext cx="365120" cy="365120"/>
          </a:xfrm>
          <a:prstGeom prst="rect">
            <a:avLst/>
          </a:prstGeom>
        </p:spPr>
      </p:pic>
      <p:pic>
        <p:nvPicPr>
          <p:cNvPr id="58" name="Graphic 57" descr="Close outline">
            <a:extLst>
              <a:ext uri="{FF2B5EF4-FFF2-40B4-BE49-F238E27FC236}">
                <a16:creationId xmlns:a16="http://schemas.microsoft.com/office/drawing/2014/main" id="{EB280DE2-A0F6-2CF7-39FC-463AAEAF0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531" y="3777783"/>
            <a:ext cx="365120" cy="365120"/>
          </a:xfrm>
          <a:prstGeom prst="rect">
            <a:avLst/>
          </a:prstGeom>
        </p:spPr>
      </p:pic>
      <p:pic>
        <p:nvPicPr>
          <p:cNvPr id="59" name="Graphic 58" descr="Close outline">
            <a:extLst>
              <a:ext uri="{FF2B5EF4-FFF2-40B4-BE49-F238E27FC236}">
                <a16:creationId xmlns:a16="http://schemas.microsoft.com/office/drawing/2014/main" id="{E636E4C7-7FEA-04B6-0F7F-2B34011E5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0197" y="4202937"/>
            <a:ext cx="365120" cy="365120"/>
          </a:xfrm>
          <a:prstGeom prst="rect">
            <a:avLst/>
          </a:prstGeom>
        </p:spPr>
      </p:pic>
      <p:pic>
        <p:nvPicPr>
          <p:cNvPr id="60" name="Graphic 59" descr="Close outline">
            <a:extLst>
              <a:ext uri="{FF2B5EF4-FFF2-40B4-BE49-F238E27FC236}">
                <a16:creationId xmlns:a16="http://schemas.microsoft.com/office/drawing/2014/main" id="{BE7846F4-1C8F-C9E0-8A5B-7F3230E7A8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9536" y="3771256"/>
            <a:ext cx="365120" cy="365120"/>
          </a:xfrm>
          <a:prstGeom prst="rect">
            <a:avLst/>
          </a:prstGeom>
        </p:spPr>
      </p:pic>
      <p:pic>
        <p:nvPicPr>
          <p:cNvPr id="61" name="Graphic 60" descr="Close outline">
            <a:extLst>
              <a:ext uri="{FF2B5EF4-FFF2-40B4-BE49-F238E27FC236}">
                <a16:creationId xmlns:a16="http://schemas.microsoft.com/office/drawing/2014/main" id="{FB8E2101-3B2A-D06F-A564-84CB0D0D0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2591" y="3374375"/>
            <a:ext cx="365120" cy="3651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7D997A4-2C44-9482-A908-5AFB6D881E5D}"/>
              </a:ext>
            </a:extLst>
          </p:cNvPr>
          <p:cNvSpPr/>
          <p:nvPr/>
        </p:nvSpPr>
        <p:spPr>
          <a:xfrm>
            <a:off x="5996726" y="3759582"/>
            <a:ext cx="185438" cy="1836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77049D-463B-83B5-8B97-E9A52C24BC96}"/>
              </a:ext>
            </a:extLst>
          </p:cNvPr>
          <p:cNvSpPr/>
          <p:nvPr/>
        </p:nvSpPr>
        <p:spPr>
          <a:xfrm>
            <a:off x="5614288" y="4079631"/>
            <a:ext cx="115099" cy="123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C17D62-6D86-40FF-D679-C48C42999824}"/>
              </a:ext>
            </a:extLst>
          </p:cNvPr>
          <p:cNvSpPr/>
          <p:nvPr/>
        </p:nvSpPr>
        <p:spPr>
          <a:xfrm>
            <a:off x="7358894" y="2325394"/>
            <a:ext cx="115099" cy="123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A8ECB7-5E76-1DFC-B78D-2D87F99B0E65}"/>
              </a:ext>
            </a:extLst>
          </p:cNvPr>
          <p:cNvSpPr/>
          <p:nvPr/>
        </p:nvSpPr>
        <p:spPr>
          <a:xfrm>
            <a:off x="5780651" y="3906822"/>
            <a:ext cx="115099" cy="12330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E40757-DEF1-C34C-8CDC-CEE989CC426F}"/>
              </a:ext>
            </a:extLst>
          </p:cNvPr>
          <p:cNvSpPr/>
          <p:nvPr/>
        </p:nvSpPr>
        <p:spPr>
          <a:xfrm>
            <a:off x="7187630" y="2143352"/>
            <a:ext cx="115099" cy="12330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74C8A4-4D85-D7DC-6295-659DFB532FE2}"/>
              </a:ext>
            </a:extLst>
          </p:cNvPr>
          <p:cNvCxnSpPr>
            <a:cxnSpLocks/>
          </p:cNvCxnSpPr>
          <p:nvPr/>
        </p:nvCxnSpPr>
        <p:spPr>
          <a:xfrm flipH="1" flipV="1">
            <a:off x="5663312" y="4618491"/>
            <a:ext cx="227532" cy="23794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216F95-8CA9-B1CB-7AD0-E46B7D106466}"/>
              </a:ext>
            </a:extLst>
          </p:cNvPr>
          <p:cNvCxnSpPr>
            <a:cxnSpLocks/>
          </p:cNvCxnSpPr>
          <p:nvPr/>
        </p:nvCxnSpPr>
        <p:spPr>
          <a:xfrm flipH="1" flipV="1">
            <a:off x="6278558" y="4841633"/>
            <a:ext cx="497380" cy="95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E366EF-A2D9-D6B4-342B-8230E93DCB8C}"/>
              </a:ext>
            </a:extLst>
          </p:cNvPr>
          <p:cNvCxnSpPr>
            <a:cxnSpLocks/>
          </p:cNvCxnSpPr>
          <p:nvPr/>
        </p:nvCxnSpPr>
        <p:spPr>
          <a:xfrm flipV="1">
            <a:off x="7186245" y="4619882"/>
            <a:ext cx="247970" cy="23655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072684-8E98-1F7D-11CA-1487AD41147E}"/>
              </a:ext>
            </a:extLst>
          </p:cNvPr>
          <p:cNvCxnSpPr>
            <a:cxnSpLocks/>
          </p:cNvCxnSpPr>
          <p:nvPr/>
        </p:nvCxnSpPr>
        <p:spPr>
          <a:xfrm>
            <a:off x="7416443" y="3727134"/>
            <a:ext cx="0" cy="4537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3F083F-9FA0-49B6-8303-AFC5E2CFBE51}"/>
              </a:ext>
            </a:extLst>
          </p:cNvPr>
          <p:cNvCxnSpPr>
            <a:cxnSpLocks/>
          </p:cNvCxnSpPr>
          <p:nvPr/>
        </p:nvCxnSpPr>
        <p:spPr>
          <a:xfrm>
            <a:off x="7416443" y="2863434"/>
            <a:ext cx="0" cy="4537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D82C32-76CE-EAE7-6658-5A1C64F964A0}"/>
              </a:ext>
            </a:extLst>
          </p:cNvPr>
          <p:cNvCxnSpPr>
            <a:cxnSpLocks/>
          </p:cNvCxnSpPr>
          <p:nvPr/>
        </p:nvCxnSpPr>
        <p:spPr>
          <a:xfrm>
            <a:off x="6540411" y="2840387"/>
            <a:ext cx="0" cy="4537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B14AEF-FDC1-C685-8693-704F3B20F1A2}"/>
              </a:ext>
            </a:extLst>
          </p:cNvPr>
          <p:cNvCxnSpPr>
            <a:cxnSpLocks/>
          </p:cNvCxnSpPr>
          <p:nvPr/>
        </p:nvCxnSpPr>
        <p:spPr>
          <a:xfrm flipH="1">
            <a:off x="6344021" y="3777783"/>
            <a:ext cx="196390" cy="20581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285D5A-6F85-F2E9-B452-1E15D8F7001D}"/>
              </a:ext>
            </a:extLst>
          </p:cNvPr>
          <p:cNvCxnSpPr>
            <a:cxnSpLocks/>
          </p:cNvCxnSpPr>
          <p:nvPr/>
        </p:nvCxnSpPr>
        <p:spPr>
          <a:xfrm flipH="1">
            <a:off x="6537967" y="2197543"/>
            <a:ext cx="196390" cy="20581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59F9B3-855A-14FD-CD90-492284422D1E}"/>
              </a:ext>
            </a:extLst>
          </p:cNvPr>
          <p:cNvSpPr txBox="1"/>
          <p:nvPr/>
        </p:nvSpPr>
        <p:spPr>
          <a:xfrm>
            <a:off x="4066842" y="5220163"/>
            <a:ext cx="4360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Helvetica" pitchFamily="2" charset="0"/>
              </a:rPr>
              <a:t>Figure adapted from [Pant+2019]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6DA71F-303D-E988-26B6-701BC53C1AD0}"/>
              </a:ext>
            </a:extLst>
          </p:cNvPr>
          <p:cNvSpPr txBox="1"/>
          <p:nvPr/>
        </p:nvSpPr>
        <p:spPr>
          <a:xfrm>
            <a:off x="2190086" y="6229999"/>
            <a:ext cx="907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[Pant+2019] Pant, M., </a:t>
            </a:r>
            <a:r>
              <a:rPr lang="en-US" sz="1000" dirty="0" err="1">
                <a:solidFill>
                  <a:schemeClr val="bg1"/>
                </a:solidFill>
              </a:rPr>
              <a:t>Krovi</a:t>
            </a:r>
            <a:r>
              <a:rPr lang="en-US" sz="1000" dirty="0">
                <a:solidFill>
                  <a:schemeClr val="bg1"/>
                </a:solidFill>
              </a:rPr>
              <a:t>, H., </a:t>
            </a:r>
            <a:r>
              <a:rPr lang="en-US" sz="1000" dirty="0" err="1">
                <a:solidFill>
                  <a:schemeClr val="bg1"/>
                </a:solidFill>
              </a:rPr>
              <a:t>Towsley</a:t>
            </a:r>
            <a:r>
              <a:rPr lang="en-US" sz="1000" dirty="0">
                <a:solidFill>
                  <a:schemeClr val="bg1"/>
                </a:solidFill>
              </a:rPr>
              <a:t>, D., </a:t>
            </a:r>
            <a:r>
              <a:rPr lang="en-US" sz="1000" dirty="0" err="1">
                <a:solidFill>
                  <a:schemeClr val="bg1"/>
                </a:solidFill>
              </a:rPr>
              <a:t>Tassiulas</a:t>
            </a:r>
            <a:r>
              <a:rPr lang="en-US" sz="1000" dirty="0">
                <a:solidFill>
                  <a:schemeClr val="bg1"/>
                </a:solidFill>
              </a:rPr>
              <a:t>, L., Jiang, L., Basu, P., Englund, D., &amp; Guha, S. (2019). Routing entanglement in the quantum 	internet. </a:t>
            </a:r>
            <a:r>
              <a:rPr lang="en-US" sz="1000" dirty="0" err="1">
                <a:solidFill>
                  <a:schemeClr val="bg1"/>
                </a:solidFill>
              </a:rPr>
              <a:t>Npj</a:t>
            </a:r>
            <a:r>
              <a:rPr lang="en-US" sz="1000" dirty="0">
                <a:solidFill>
                  <a:schemeClr val="bg1"/>
                </a:solidFill>
              </a:rPr>
              <a:t> Quantum Information, 5(1). https://</a:t>
            </a:r>
            <a:r>
              <a:rPr lang="en-US" sz="1000" dirty="0" err="1">
                <a:solidFill>
                  <a:schemeClr val="bg1"/>
                </a:solidFill>
              </a:rPr>
              <a:t>doi.org</a:t>
            </a:r>
            <a:r>
              <a:rPr lang="en-US" sz="1000" dirty="0">
                <a:solidFill>
                  <a:schemeClr val="bg1"/>
                </a:solidFill>
              </a:rPr>
              <a:t>/10.1038/s41534-019-0139-x</a:t>
            </a:r>
          </a:p>
        </p:txBody>
      </p:sp>
    </p:spTree>
    <p:extLst>
      <p:ext uri="{BB962C8B-B14F-4D97-AF65-F5344CB8AC3E}">
        <p14:creationId xmlns:p14="http://schemas.microsoft.com/office/powerpoint/2010/main" val="3228937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4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4D2"/>
      </a:hlink>
      <a:folHlink>
        <a:srgbClr val="0064B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1867</Words>
  <Application>Microsoft Macintosh PowerPoint</Application>
  <PresentationFormat>Widescreen</PresentationFormat>
  <Paragraphs>221</Paragraphs>
  <Slides>27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Arial</vt:lpstr>
      <vt:lpstr>Arial Black</vt:lpstr>
      <vt:lpstr>Calibri</vt:lpstr>
      <vt:lpstr>CMMI10</vt:lpstr>
      <vt:lpstr>CMR10</vt:lpstr>
      <vt:lpstr>CMSY10</vt:lpstr>
      <vt:lpstr>Helvetica</vt:lpstr>
      <vt:lpstr>1_Office Theme</vt:lpstr>
      <vt:lpstr>2_Office Theme</vt:lpstr>
      <vt:lpstr>PhD Forum: Evaluating and Designing Routing Protocols for Reliable Distributed Quantum Systems  </vt:lpstr>
      <vt:lpstr>Background &amp; Motivation</vt:lpstr>
      <vt:lpstr>Distributed Quantum Systems</vt:lpstr>
      <vt:lpstr>Quantum Computing</vt:lpstr>
      <vt:lpstr>Quantum Networking</vt:lpstr>
      <vt:lpstr>Example</vt:lpstr>
      <vt:lpstr>Example</vt:lpstr>
      <vt:lpstr>Example</vt:lpstr>
      <vt:lpstr>Example</vt:lpstr>
      <vt:lpstr>Quantum Networking</vt:lpstr>
      <vt:lpstr>Quantum Routing Algorithms</vt:lpstr>
      <vt:lpstr>Quantum Routing Algorithms</vt:lpstr>
      <vt:lpstr>This Work</vt:lpstr>
      <vt:lpstr>Quantum Network Simulators</vt:lpstr>
      <vt:lpstr>Plan</vt:lpstr>
      <vt:lpstr>Pseudocode Example</vt:lpstr>
      <vt:lpstr>Pseudocode Example</vt:lpstr>
      <vt:lpstr>How would such a tool help?</vt:lpstr>
      <vt:lpstr>What we hope to answer</vt:lpstr>
      <vt:lpstr>What we hope to answer</vt:lpstr>
      <vt:lpstr>What we hope to answer</vt:lpstr>
      <vt:lpstr>What we hope to answer</vt:lpstr>
      <vt:lpstr>Preliminary Results</vt:lpstr>
      <vt:lpstr>Conclusion</vt:lpstr>
      <vt:lpstr>Questions?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Nadeem, Huzaifah</dc:creator>
  <cp:lastModifiedBy>Nadeem, Huzaifah</cp:lastModifiedBy>
  <cp:revision>106</cp:revision>
  <dcterms:created xsi:type="dcterms:W3CDTF">2024-08-29T14:51:35Z</dcterms:created>
  <dcterms:modified xsi:type="dcterms:W3CDTF">2024-10-01T18:52:13Z</dcterms:modified>
</cp:coreProperties>
</file>