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9" r:id="rId3"/>
    <p:sldId id="260" r:id="rId4"/>
    <p:sldId id="261" r:id="rId5"/>
    <p:sldId id="273" r:id="rId6"/>
    <p:sldId id="264" r:id="rId7"/>
    <p:sldId id="270" r:id="rId8"/>
    <p:sldId id="271" r:id="rId9"/>
    <p:sldId id="272" r:id="rId10"/>
    <p:sldId id="265" r:id="rId11"/>
    <p:sldId id="266" r:id="rId12"/>
    <p:sldId id="267" r:id="rId13"/>
    <p:sldId id="268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52" autoAdjust="0"/>
    <p:restoredTop sz="94660"/>
  </p:normalViewPr>
  <p:slideViewPr>
    <p:cSldViewPr>
      <p:cViewPr varScale="1">
        <p:scale>
          <a:sx n="49" d="100"/>
          <a:sy n="49" d="100"/>
        </p:scale>
        <p:origin x="54" y="56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5317460317460318E-2"/>
          <c:y val="2.1606060606060604E-2"/>
          <c:w val="0.95351851851851854"/>
          <c:h val="0.701250298258172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2-3 Tree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Insertion</c:v>
                </c:pt>
                <c:pt idx="1">
                  <c:v>Deletion</c:v>
                </c:pt>
                <c:pt idx="2">
                  <c:v>Searching</c:v>
                </c:pt>
                <c:pt idx="3">
                  <c:v>Traversals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0.90308998698999998</c:v>
                </c:pt>
                <c:pt idx="1">
                  <c:v>0.90308998698999998</c:v>
                </c:pt>
                <c:pt idx="2">
                  <c:v>0.90308998698999998</c:v>
                </c:pt>
                <c:pt idx="3">
                  <c:v>0.90308998698999998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20-408F-83ED-15E89D83AD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37167312"/>
        <c:axId val="-316870864"/>
      </c:barChart>
      <c:catAx>
        <c:axId val="-23716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16870864"/>
        <c:crosses val="autoZero"/>
        <c:auto val="1"/>
        <c:lblAlgn val="ctr"/>
        <c:lblOffset val="100"/>
        <c:noMultiLvlLbl val="0"/>
      </c:catAx>
      <c:valAx>
        <c:axId val="-31687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3716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COMPARITVE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Insertion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2-3 Tree</c:v>
                </c:pt>
                <c:pt idx="1">
                  <c:v>AVL Tree</c:v>
                </c:pt>
                <c:pt idx="2">
                  <c:v>Binary Search Tree</c:v>
                </c:pt>
                <c:pt idx="3">
                  <c:v>Red Black Tree</c:v>
                </c:pt>
                <c:pt idx="4">
                  <c:v>B-Tree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0.90308998698999998</c:v>
                </c:pt>
                <c:pt idx="1">
                  <c:v>0.90308998698999998</c:v>
                </c:pt>
                <c:pt idx="2">
                  <c:v>8</c:v>
                </c:pt>
                <c:pt idx="3">
                  <c:v>0.90308998698999998</c:v>
                </c:pt>
                <c:pt idx="4">
                  <c:v>0.90308998698999998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0B-45CE-A6E2-E0647989C2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Traversals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2-3 Tree</c:v>
                </c:pt>
                <c:pt idx="1">
                  <c:v>AVL Tree</c:v>
                </c:pt>
                <c:pt idx="2">
                  <c:v>Binary Search Tree</c:v>
                </c:pt>
                <c:pt idx="3">
                  <c:v>Red Black Tree</c:v>
                </c:pt>
                <c:pt idx="4">
                  <c:v>B-Tree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0.90308998698999998</c:v>
                </c:pt>
                <c:pt idx="1">
                  <c:v>0.90308998698999998</c:v>
                </c:pt>
                <c:pt idx="2">
                  <c:v>8</c:v>
                </c:pt>
                <c:pt idx="3">
                  <c:v>0.90308998698999998</c:v>
                </c:pt>
                <c:pt idx="4">
                  <c:v>0.90308998698999998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0B-45CE-A6E2-E0647989C2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Deletion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2-3 Tree</c:v>
                </c:pt>
                <c:pt idx="1">
                  <c:v>AVL Tree</c:v>
                </c:pt>
                <c:pt idx="2">
                  <c:v>Binary Search Tree</c:v>
                </c:pt>
                <c:pt idx="3">
                  <c:v>Red Black Tree</c:v>
                </c:pt>
                <c:pt idx="4">
                  <c:v>B-Tree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0.90308998698999998</c:v>
                </c:pt>
                <c:pt idx="1">
                  <c:v>0.90308998698999998</c:v>
                </c:pt>
                <c:pt idx="2">
                  <c:v>8</c:v>
                </c:pt>
                <c:pt idx="3">
                  <c:v>0.90308998698999998</c:v>
                </c:pt>
                <c:pt idx="4">
                  <c:v>0.90308998698999998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0B-45CE-A6E2-E0647989C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59497632"/>
        <c:axId val="-59511776"/>
      </c:barChart>
      <c:catAx>
        <c:axId val="-5949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9511776"/>
        <c:crosses val="autoZero"/>
        <c:auto val="1"/>
        <c:lblAlgn val="ctr"/>
        <c:lblOffset val="100"/>
        <c:noMultiLvlLbl val="0"/>
      </c:catAx>
      <c:valAx>
        <c:axId val="-5951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5949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12/3/2017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12/3/2017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2099733"/>
            <a:ext cx="8823360" cy="2677648"/>
          </a:xfrm>
        </p:spPr>
        <p:txBody>
          <a:bodyPr anchor="b"/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6210" y="1792264"/>
            <a:ext cx="990599" cy="304720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49143" y="3227872"/>
            <a:ext cx="3859795" cy="30472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9844" y="295730"/>
            <a:ext cx="837981" cy="767687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0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4969927"/>
            <a:ext cx="8823361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1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5536665"/>
            <a:ext cx="882336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4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499" y="1063417"/>
            <a:ext cx="8829516" cy="1372986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543300"/>
            <a:ext cx="8823361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337" y="607336"/>
            <a:ext cx="80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1884" y="2613787"/>
            <a:ext cx="652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597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466" y="982134"/>
            <a:ext cx="8451704" cy="2696632"/>
          </a:xfrm>
        </p:spPr>
        <p:txBody>
          <a:bodyPr/>
          <a:lstStyle>
            <a:lvl1pPr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439" y="3678766"/>
            <a:ext cx="7729206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5029200"/>
            <a:ext cx="9242489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10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2370667"/>
            <a:ext cx="8823362" cy="1822514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5024967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53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2603502"/>
            <a:ext cx="31410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653" y="3179765"/>
            <a:ext cx="3141061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1547" y="2603500"/>
            <a:ext cx="314618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1547" y="3179764"/>
            <a:ext cx="314618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081" y="2603501"/>
            <a:ext cx="3144911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275" y="3179763"/>
            <a:ext cx="3144717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282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0377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62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3" y="4532844"/>
            <a:ext cx="304964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206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653" y="5109106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675" y="4532845"/>
            <a:ext cx="3049644" cy="576263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7226" y="2603500"/>
            <a:ext cx="26905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982" y="5109105"/>
            <a:ext cx="3049644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0697" y="4532845"/>
            <a:ext cx="30503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0905" y="2603500"/>
            <a:ext cx="26905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0696" y="5109104"/>
            <a:ext cx="3050301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4684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5771" y="2569634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0965" y="6391839"/>
            <a:ext cx="3643333" cy="30480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7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823361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2603500"/>
            <a:ext cx="8823361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2654" y="6391839"/>
            <a:ext cx="990341" cy="304799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8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3000" y="1278467"/>
            <a:ext cx="1409598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654" y="1278467"/>
            <a:ext cx="625439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0330" y="6391839"/>
            <a:ext cx="991877" cy="304799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603500"/>
            <a:ext cx="8823361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3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2677645"/>
            <a:ext cx="4349892" cy="2283824"/>
          </a:xfrm>
        </p:spPr>
        <p:txBody>
          <a:bodyPr anchor="ctr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3764" y="2677644"/>
            <a:ext cx="3756566" cy="2283824"/>
          </a:xfrm>
        </p:spPr>
        <p:txBody>
          <a:bodyPr anchor="ctr"/>
          <a:lstStyle>
            <a:lvl1pPr marL="0" indent="0" algn="l">
              <a:buNone/>
              <a:defRPr sz="1999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8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653" y="2603501"/>
            <a:ext cx="4823901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96" y="2603500"/>
            <a:ext cx="482390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0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482390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653" y="3179763"/>
            <a:ext cx="4823901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7096" y="2603500"/>
            <a:ext cx="482390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7096" y="3179763"/>
            <a:ext cx="4823902" cy="2840039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2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654" y="973668"/>
            <a:ext cx="8759131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295400"/>
            <a:ext cx="2792431" cy="16002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641" y="1447800"/>
            <a:ext cx="5188714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129281"/>
            <a:ext cx="2792431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693334"/>
            <a:ext cx="3864127" cy="1735667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6165" y="1143000"/>
            <a:ext cx="322635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653" y="3657600"/>
            <a:ext cx="3858207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3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654" y="973668"/>
            <a:ext cx="8759131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2603500"/>
            <a:ext cx="8759131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330" y="6391839"/>
            <a:ext cx="990341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0964" y="6391839"/>
            <a:ext cx="3858790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bg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1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2-3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DATA STRUCTURES CS 201</a:t>
            </a:r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340768"/>
            <a:ext cx="4465712" cy="1924050"/>
          </a:xfrm>
        </p:spPr>
        <p:txBody>
          <a:bodyPr/>
          <a:lstStyle/>
          <a:p>
            <a:r>
              <a:rPr lang="en-US" sz="3200" b="1" dirty="0"/>
              <a:t>ANALYSIS OF TIME COMPLEXITY</a:t>
            </a:r>
          </a:p>
        </p:txBody>
      </p:sp>
      <p:graphicFrame>
        <p:nvGraphicFramePr>
          <p:cNvPr id="29" name="Content Placeholder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410186"/>
              </p:ext>
            </p:extLst>
          </p:nvPr>
        </p:nvGraphicFramePr>
        <p:xfrm>
          <a:off x="5014293" y="838200"/>
          <a:ext cx="6192688" cy="5615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Text Placeholder 29"/>
          <p:cNvSpPr>
            <a:spLocks noGrp="1"/>
          </p:cNvSpPr>
          <p:nvPr>
            <p:ph type="body" sz="half" idx="2"/>
          </p:nvPr>
        </p:nvSpPr>
        <p:spPr>
          <a:xfrm>
            <a:off x="836612" y="3429000"/>
            <a:ext cx="3817640" cy="288032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Here, the time complexity is calculated for all the operations performed in 2-3 tree by taking 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n=8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and by applying  formula of </a:t>
            </a: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log(n)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for all operations.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0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COMPARISION ANALYSIS WITH DIFFERENT DATA STRUCTURES: 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775548"/>
              </p:ext>
            </p:extLst>
          </p:nvPr>
        </p:nvGraphicFramePr>
        <p:xfrm>
          <a:off x="1154113" y="2603500"/>
          <a:ext cx="8823325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309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Small organizations which uses small data structures.</a:t>
            </a:r>
          </a:p>
          <a:p>
            <a:r>
              <a:rPr lang="en-US" sz="2400" dirty="0"/>
              <a:t>Systems that requires lower update cost on average as compared to BST.</a:t>
            </a:r>
          </a:p>
          <a:p>
            <a:r>
              <a:rPr lang="en-US" sz="2400" dirty="0"/>
              <a:t>For example:</a:t>
            </a:r>
          </a:p>
          <a:p>
            <a:pPr marL="0" indent="0">
              <a:buNone/>
            </a:pPr>
            <a:r>
              <a:rPr lang="en-US" sz="2400" dirty="0"/>
              <a:t>		For storing the Billing IDs with their respective Customer Names in a Departmental Store.</a:t>
            </a:r>
          </a:p>
        </p:txBody>
      </p:sp>
    </p:spTree>
    <p:extLst>
      <p:ext uri="{BB962C8B-B14F-4D97-AF65-F5344CB8AC3E}">
        <p14:creationId xmlns:p14="http://schemas.microsoft.com/office/powerpoint/2010/main" val="314530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can be used for special purposes.</a:t>
            </a:r>
          </a:p>
          <a:p>
            <a:r>
              <a:rPr lang="en-US" sz="2000" dirty="0"/>
              <a:t>It provides a good insight in the field of multi way trees.</a:t>
            </a:r>
          </a:p>
          <a:p>
            <a:r>
              <a:rPr lang="en-US" sz="2000" dirty="0"/>
              <a:t>Lesser practical applications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81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Fareeha Sattar Shaikh (16k-3934)</a:t>
            </a:r>
          </a:p>
          <a:p>
            <a:r>
              <a:rPr lang="en-US" sz="2400" dirty="0" err="1"/>
              <a:t>Taban</a:t>
            </a:r>
            <a:r>
              <a:rPr lang="en-US" sz="2400" dirty="0"/>
              <a:t> </a:t>
            </a:r>
            <a:r>
              <a:rPr lang="en-US" sz="2400" dirty="0" err="1"/>
              <a:t>Shaukat</a:t>
            </a:r>
            <a:r>
              <a:rPr lang="en-US" sz="2400" dirty="0"/>
              <a:t> (16k-3937)</a:t>
            </a:r>
          </a:p>
          <a:p>
            <a:r>
              <a:rPr lang="en-US" sz="2400"/>
              <a:t>Huzaifah</a:t>
            </a:r>
            <a:r>
              <a:rPr lang="en-US" sz="2400" dirty="0"/>
              <a:t> </a:t>
            </a:r>
            <a:r>
              <a:rPr lang="en-US" sz="2400" dirty="0" err="1"/>
              <a:t>Punjani</a:t>
            </a:r>
            <a:r>
              <a:rPr lang="en-US" sz="2400" dirty="0"/>
              <a:t> (16k-3924)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TO BE DISCUSSED: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/>
              <a:t>Introduction</a:t>
            </a:r>
          </a:p>
          <a:p>
            <a:pPr lvl="0"/>
            <a:r>
              <a:rPr lang="en-US" sz="2000" dirty="0"/>
              <a:t>Motivation</a:t>
            </a:r>
          </a:p>
          <a:p>
            <a:pPr lvl="0"/>
            <a:r>
              <a:rPr lang="en-US" sz="2000" dirty="0"/>
              <a:t>Analysis of Time Complexity</a:t>
            </a:r>
          </a:p>
          <a:p>
            <a:pPr lvl="0"/>
            <a:r>
              <a:rPr lang="en-US" sz="2000" dirty="0"/>
              <a:t>Comparison analysis with different data structures</a:t>
            </a:r>
          </a:p>
          <a:p>
            <a:pPr lvl="0"/>
            <a:r>
              <a:rPr lang="en-US" sz="2000" dirty="0"/>
              <a:t>Applications</a:t>
            </a:r>
          </a:p>
          <a:p>
            <a:pPr lvl="0"/>
            <a:r>
              <a:rPr lang="en-US" sz="2000" dirty="0"/>
              <a:t>Conclusion</a:t>
            </a:r>
          </a:p>
          <a:p>
            <a:pPr lv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type of multi way data structure</a:t>
            </a:r>
          </a:p>
          <a:p>
            <a:r>
              <a:rPr lang="en-US" sz="2400" dirty="0"/>
              <a:t>All leaf nodes must be at same level</a:t>
            </a:r>
          </a:p>
          <a:p>
            <a:r>
              <a:rPr lang="en-US" sz="2400" dirty="0"/>
              <a:t>It contains two types of nodes:</a:t>
            </a:r>
          </a:p>
          <a:p>
            <a:pPr lvl="1"/>
            <a:r>
              <a:rPr lang="en-US" sz="2400" dirty="0"/>
              <a:t>2 Node, which contain one data element and have two children</a:t>
            </a:r>
          </a:p>
          <a:p>
            <a:pPr lvl="1"/>
            <a:r>
              <a:rPr lang="en-US" sz="2400" dirty="0"/>
              <a:t>3 Node, which contain two data element and have three children</a:t>
            </a:r>
          </a:p>
          <a:p>
            <a:pPr marL="279082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00" y="2204864"/>
            <a:ext cx="3096344" cy="189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8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812" y="3845344"/>
            <a:ext cx="5184576" cy="2232248"/>
          </a:xfrm>
        </p:spPr>
        <p:txBody>
          <a:bodyPr/>
          <a:lstStyle/>
          <a:p>
            <a:r>
              <a:rPr lang="en-US" dirty="0"/>
              <a:t>Why care about advanced implementations?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454452" y="1556792"/>
            <a:ext cx="5410200" cy="418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7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shed light on a type of balanced search trees</a:t>
            </a:r>
          </a:p>
          <a:p>
            <a:r>
              <a:rPr lang="en-US" sz="2400" dirty="0"/>
              <a:t>To understand the special type of multi way trees</a:t>
            </a:r>
          </a:p>
          <a:p>
            <a:r>
              <a:rPr lang="en-US" sz="2400" dirty="0"/>
              <a:t>To know a specialized type of B trees, of maximum order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654" y="2603500"/>
            <a:ext cx="10340358" cy="3489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entury Gothic (Body)"/>
              </a:rPr>
              <a:t>ALGORITHM</a:t>
            </a:r>
          </a:p>
          <a:p>
            <a:r>
              <a:rPr lang="en-US" sz="2000" dirty="0"/>
              <a:t>If the tree is empty, create a node and insert the value.</a:t>
            </a:r>
          </a:p>
          <a:p>
            <a:r>
              <a:rPr lang="en-US" sz="2000" dirty="0"/>
              <a:t>Otherwise find the leaf node where the value belongs.</a:t>
            </a:r>
          </a:p>
          <a:p>
            <a:r>
              <a:rPr lang="en-US" sz="2000" dirty="0"/>
              <a:t>If the leaf node has only one value, put the new value into the node</a:t>
            </a:r>
          </a:p>
          <a:p>
            <a:r>
              <a:rPr lang="en-US" sz="2000" dirty="0"/>
              <a:t>If the leaf node has more than two values, split the node and promote the median of the three values to parent recursively.</a:t>
            </a:r>
          </a:p>
        </p:txBody>
      </p:sp>
    </p:spTree>
    <p:extLst>
      <p:ext uri="{BB962C8B-B14F-4D97-AF65-F5344CB8AC3E}">
        <p14:creationId xmlns:p14="http://schemas.microsoft.com/office/powerpoint/2010/main" val="297714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&amp;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08" y="2348880"/>
            <a:ext cx="9217024" cy="47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Algorithm:</a:t>
            </a:r>
          </a:p>
          <a:p>
            <a:r>
              <a:rPr lang="en-US" sz="2000" dirty="0"/>
              <a:t>If N is  a Root Node and its Null return</a:t>
            </a:r>
          </a:p>
          <a:p>
            <a:r>
              <a:rPr lang="en-US" sz="2000" dirty="0"/>
              <a:t>Case 1: If N is leaf node match value if matched return</a:t>
            </a:r>
          </a:p>
          <a:p>
            <a:r>
              <a:rPr lang="en-US" sz="2000" dirty="0"/>
              <a:t>Case 2:If N is a 2 Node</a:t>
            </a:r>
          </a:p>
          <a:p>
            <a:pPr lvl="1"/>
            <a:r>
              <a:rPr lang="en-US" sz="2000" dirty="0"/>
              <a:t> if value &lt;current value repeat search function with </a:t>
            </a:r>
            <a:r>
              <a:rPr lang="en-US" sz="2000" dirty="0" err="1"/>
              <a:t>root.left</a:t>
            </a:r>
            <a:endParaRPr lang="en-US" sz="2000" dirty="0"/>
          </a:p>
          <a:p>
            <a:pPr lvl="1"/>
            <a:r>
              <a:rPr lang="en-US" sz="2000" dirty="0"/>
              <a:t>Else repeat search function with </a:t>
            </a:r>
            <a:r>
              <a:rPr lang="en-US" sz="2000" dirty="0" err="1"/>
              <a:t>root.right</a:t>
            </a:r>
            <a:endParaRPr lang="en-US" sz="2000" dirty="0"/>
          </a:p>
          <a:p>
            <a:pPr marL="342883" indent="-285750"/>
            <a:r>
              <a:rPr lang="en-US" sz="2000" dirty="0"/>
              <a:t>Case 3: If N is 3 Node </a:t>
            </a:r>
          </a:p>
          <a:p>
            <a:pPr marL="742813" lvl="1" indent="-285750"/>
            <a:r>
              <a:rPr lang="en-US" sz="2000" dirty="0"/>
              <a:t>If value &lt;current repeat search function with </a:t>
            </a:r>
            <a:r>
              <a:rPr lang="en-US" sz="2000" dirty="0" err="1"/>
              <a:t>root.left</a:t>
            </a:r>
            <a:endParaRPr lang="en-US" sz="2000" dirty="0"/>
          </a:p>
          <a:p>
            <a:pPr marL="742813" lvl="1" indent="-285750"/>
            <a:r>
              <a:rPr lang="en-US" sz="2000" dirty="0"/>
              <a:t>If value&gt;current repeat search function with </a:t>
            </a:r>
            <a:r>
              <a:rPr lang="en-US" sz="2000" dirty="0" err="1"/>
              <a:t>root.right</a:t>
            </a:r>
            <a:endParaRPr lang="en-US" sz="2000" dirty="0"/>
          </a:p>
          <a:p>
            <a:pPr marL="742813" lvl="1" indent="-285750"/>
            <a:r>
              <a:rPr lang="en-US" sz="2000" dirty="0"/>
              <a:t>Else repeat search function with </a:t>
            </a:r>
            <a:r>
              <a:rPr lang="en-US" sz="2000" dirty="0" err="1"/>
              <a:t>root.middle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88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ALGORITHM</a:t>
            </a:r>
          </a:p>
          <a:p>
            <a:pPr lvl="1"/>
            <a:r>
              <a:rPr lang="en-US" sz="2000" dirty="0"/>
              <a:t>Find Parent node(P) of the node that needs to be deleted.</a:t>
            </a:r>
          </a:p>
          <a:p>
            <a:pPr lvl="1"/>
            <a:r>
              <a:rPr lang="en-US" sz="2000" dirty="0"/>
              <a:t>Case 1:  P has 3 children</a:t>
            </a:r>
          </a:p>
          <a:p>
            <a:pPr lvl="1"/>
            <a:r>
              <a:rPr lang="en-US" sz="2000" dirty="0"/>
              <a:t>Case 2: P has 2 children only</a:t>
            </a:r>
          </a:p>
          <a:p>
            <a:pPr marL="1314176" lvl="2" indent="-400050">
              <a:buFont typeface="+mj-lt"/>
              <a:buAutoNum type="alphaLcParenR"/>
            </a:pPr>
            <a:r>
              <a:rPr lang="en-US" sz="1800" dirty="0"/>
              <a:t>P is ROOT of the tree</a:t>
            </a:r>
          </a:p>
          <a:p>
            <a:pPr marL="1314176" lvl="2" indent="-400050">
              <a:buFont typeface="+mj-lt"/>
              <a:buAutoNum type="alphaLcParenR"/>
            </a:pPr>
            <a:r>
              <a:rPr lang="en-US" sz="1800" dirty="0"/>
              <a:t>P has LEFT OR RIGHT SIBLING with 3 children</a:t>
            </a:r>
          </a:p>
          <a:p>
            <a:pPr marL="1314176" lvl="2" indent="-400050">
              <a:buFont typeface="+mj-lt"/>
              <a:buAutoNum type="alphaLcParenR"/>
            </a:pPr>
            <a:r>
              <a:rPr lang="en-US" sz="1800" dirty="0"/>
              <a:t>P’s SIBLING(s) has 2 children only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9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246</TotalTime>
  <Words>426</Words>
  <Application>Microsoft Office PowerPoint</Application>
  <PresentationFormat>Custom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Century Gothic (Body)</vt:lpstr>
      <vt:lpstr>Wingdings 3</vt:lpstr>
      <vt:lpstr>Ion Boardroom</vt:lpstr>
      <vt:lpstr>2-3 TREES</vt:lpstr>
      <vt:lpstr>TEAM MEMBERS </vt:lpstr>
      <vt:lpstr>CONTENT TO BE DISCUSSED:</vt:lpstr>
      <vt:lpstr>INTRODUCTION</vt:lpstr>
      <vt:lpstr>Why care about advanced implementations?</vt:lpstr>
      <vt:lpstr>MOTIVATION </vt:lpstr>
      <vt:lpstr>INSERTION</vt:lpstr>
      <vt:lpstr>SEARCHING &amp; TRAVERSALS</vt:lpstr>
      <vt:lpstr>DELETION</vt:lpstr>
      <vt:lpstr>ANALYSIS OF TIME COMPLEXITY</vt:lpstr>
      <vt:lpstr>COMPARISION ANALYSIS WITH DIFFERENT DATA STRUCTURES: </vt:lpstr>
      <vt:lpstr>APPLICATIONS: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2-3 TREES</dc:title>
  <dc:creator>Fareeha Sattar</dc:creator>
  <cp:lastModifiedBy>ahmer</cp:lastModifiedBy>
  <cp:revision>25</cp:revision>
  <dcterms:created xsi:type="dcterms:W3CDTF">2017-12-03T10:32:07Z</dcterms:created>
  <dcterms:modified xsi:type="dcterms:W3CDTF">2017-12-03T17:23:09Z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