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5" r:id="rId5"/>
    <p:sldId id="286" r:id="rId6"/>
    <p:sldId id="287" r:id="rId7"/>
    <p:sldId id="260" r:id="rId8"/>
    <p:sldId id="261" r:id="rId9"/>
    <p:sldId id="258" r:id="rId10"/>
    <p:sldId id="259"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82" r:id="rId25"/>
    <p:sldId id="283" r:id="rId26"/>
    <p:sldId id="284" r:id="rId27"/>
    <p:sldId id="275" r:id="rId28"/>
    <p:sldId id="276" r:id="rId29"/>
    <p:sldId id="277" r:id="rId30"/>
    <p:sldId id="278" r:id="rId31"/>
    <p:sldId id="279" r:id="rId32"/>
    <p:sldId id="280"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27" autoAdjust="0"/>
  </p:normalViewPr>
  <p:slideViewPr>
    <p:cSldViewPr snapToGrid="0">
      <p:cViewPr varScale="1">
        <p:scale>
          <a:sx n="58" d="100"/>
          <a:sy n="58" d="100"/>
        </p:scale>
        <p:origin x="16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CADC95-6F7E-4CE6-8E2B-6911AAAFFE0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 SQL and embedded SQL are some of the well-known examples of declarative programming languages. Tools are provided to programmers in declarative programming to allow abstraction of the implementation and to help in the concentration of the issue.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1CADC95-6F7E-4CE6-8E2B-6911AAAFFE0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CADC95-6F7E-4CE6-8E2B-6911AAAFFE0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Lisp is favorable for AI related work.</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1CADC95-6F7E-4CE6-8E2B-6911AAAFFE0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B4DF7C-003E-4103-A963-B98401D8916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endParaRPr lang="en-US" dirty="0"/>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8" name="Footer Placeholder 4"/>
          <p:cNvSpPr txBox="1"/>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US" sz="1600" kern="1200" dirty="0">
              <a:solidFill>
                <a:schemeClr val="tx2">
                  <a:lumMod val="10000"/>
                </a:schemeClr>
              </a:solidFill>
              <a:latin typeface="+mn-lt"/>
              <a:ea typeface="+mn-ea"/>
              <a:cs typeface="+mn-cs"/>
            </a:endParaRPr>
          </a:p>
        </p:txBody>
      </p:sp>
      <p:sp>
        <p:nvSpPr>
          <p:cNvPr id="9" name="Footer Placeholder 4"/>
          <p:cNvSpPr txBox="1"/>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US" sz="1600" kern="1200" dirty="0">
              <a:solidFill>
                <a:schemeClr val="tx2">
                  <a:lumMod val="10000"/>
                </a:schemeClr>
              </a:solidFill>
              <a:latin typeface="+mn-lt"/>
              <a:ea typeface="+mn-ea"/>
              <a:cs typeface="+mn-cs"/>
            </a:endParaRPr>
          </a:p>
        </p:txBody>
      </p:sp>
      <p:sp>
        <p:nvSpPr>
          <p:cNvPr id="4" name="Rectangle 3"/>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US" smtClean="0"/>
            </a:fld>
            <a:endParaRPr lang="en-US"/>
          </a:p>
        </p:txBody>
      </p:sp>
      <p:pic>
        <p:nvPicPr>
          <p:cNvPr id="10" name="Picture 9"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US" smtClean="0"/>
            </a:fld>
            <a:endParaRPr lang="en-US"/>
          </a:p>
        </p:txBody>
      </p:sp>
      <p:sp>
        <p:nvSpPr>
          <p:cNvPr id="8" name="Footer Placeholder 7"/>
          <p:cNvSpPr>
            <a:spLocks noGrp="1"/>
          </p:cNvSpPr>
          <p:nvPr>
            <p:ph type="ftr" sz="quarter" idx="11"/>
          </p:nvPr>
        </p:nvSpPr>
        <p:spPr/>
        <p:txBody>
          <a:bodyPr/>
          <a:lstStyle/>
          <a:p>
            <a:r>
              <a:rPr lang="en-US" dirty="0"/>
              <a:t>CUI, Abbottabad Campus</a:t>
            </a:r>
            <a:endParaRPr lang="en-US" dirty="0"/>
          </a:p>
        </p:txBody>
      </p:sp>
      <p:sp>
        <p:nvSpPr>
          <p:cNvPr id="9" name="Slide Number Placeholder 8"/>
          <p:cNvSpPr>
            <a:spLocks noGrp="1"/>
          </p:cNvSpPr>
          <p:nvPr>
            <p:ph type="sldNum" sz="quarter" idx="12"/>
          </p:nvPr>
        </p:nvSpPr>
        <p:spPr/>
        <p:txBody>
          <a:bodyPr/>
          <a:lstStyle/>
          <a:p>
            <a:fld id="{70D5803A-B1B4-41C5-8C1D-30F371E67DAE}" type="slidenum">
              <a:rPr lang="en-US" smtClean="0"/>
            </a:fld>
            <a:endParaRPr lang="en-US"/>
          </a:p>
        </p:txBody>
      </p:sp>
      <p:pic>
        <p:nvPicPr>
          <p:cNvPr id="11" name="Picture 10"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US" smtClean="0"/>
            </a:fld>
            <a:endParaRPr lang="en-US"/>
          </a:p>
        </p:txBody>
      </p:sp>
      <p:sp>
        <p:nvSpPr>
          <p:cNvPr id="4" name="Footer Placeholder 3"/>
          <p:cNvSpPr>
            <a:spLocks noGrp="1"/>
          </p:cNvSpPr>
          <p:nvPr>
            <p:ph type="ftr" sz="quarter" idx="11"/>
          </p:nvPr>
        </p:nvSpPr>
        <p:spPr/>
        <p:txBody>
          <a:bodyPr/>
          <a:lstStyle/>
          <a:p>
            <a:r>
              <a:rPr lang="en-US" dirty="0"/>
              <a:t>CUI, Abbottabad Campus</a:t>
            </a:r>
            <a:endParaRPr lang="en-US" dirty="0"/>
          </a:p>
        </p:txBody>
      </p:sp>
      <p:sp>
        <p:nvSpPr>
          <p:cNvPr id="5" name="Slide Number Placeholder 4"/>
          <p:cNvSpPr>
            <a:spLocks noGrp="1"/>
          </p:cNvSpPr>
          <p:nvPr>
            <p:ph type="sldNum" sz="quarter" idx="12"/>
          </p:nvPr>
        </p:nvSpPr>
        <p:spPr/>
        <p:txBody>
          <a:bodyPr/>
          <a:lstStyle/>
          <a:p>
            <a:fld id="{70D5803A-B1B4-41C5-8C1D-30F371E67DAE}" type="slidenum">
              <a:rPr lang="en-US" smtClean="0"/>
            </a:fld>
            <a:endParaRPr lang="en-US"/>
          </a:p>
        </p:txBody>
      </p:sp>
      <p:pic>
        <p:nvPicPr>
          <p:cNvPr id="8" name="Picture 7"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US" smtClean="0"/>
            </a:fld>
            <a:endParaRPr lang="en-US"/>
          </a:p>
        </p:txBody>
      </p:sp>
      <p:sp>
        <p:nvSpPr>
          <p:cNvPr id="3" name="Footer Placeholder 2"/>
          <p:cNvSpPr>
            <a:spLocks noGrp="1"/>
          </p:cNvSpPr>
          <p:nvPr>
            <p:ph type="ftr" sz="quarter" idx="11"/>
          </p:nvPr>
        </p:nvSpPr>
        <p:spPr/>
        <p:txBody>
          <a:bodyPr/>
          <a:lstStyle/>
          <a:p>
            <a:r>
              <a:rPr lang="en-US" dirty="0"/>
              <a:t>CUI, Abbottabad Campus</a:t>
            </a:r>
            <a:endParaRPr lang="en-US" dirty="0"/>
          </a:p>
        </p:txBody>
      </p:sp>
      <p:sp>
        <p:nvSpPr>
          <p:cNvPr id="4" name="Slide Number Placeholder 3"/>
          <p:cNvSpPr>
            <a:spLocks noGrp="1"/>
          </p:cNvSpPr>
          <p:nvPr>
            <p:ph type="sldNum" sz="quarter" idx="12"/>
          </p:nvPr>
        </p:nvSpPr>
        <p:spPr/>
        <p:txBody>
          <a:bodyPr/>
          <a:lstStyle/>
          <a:p>
            <a:fld id="{70D5803A-B1B4-41C5-8C1D-30F371E67DAE}" type="slidenum">
              <a:rPr lang="en-US" smtClean="0"/>
            </a:fld>
            <a:endParaRPr lang="en-US"/>
          </a:p>
        </p:txBody>
      </p:sp>
      <p:pic>
        <p:nvPicPr>
          <p:cNvPr id="7" name="Picture 6"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US" smtClean="0"/>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webopedia.com/definitions/sq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59623" y="2561742"/>
            <a:ext cx="8345884" cy="1143000"/>
          </a:xfrm>
        </p:spPr>
        <p:txBody>
          <a:bodyPr>
            <a:normAutofit fontScale="90000"/>
          </a:bodyPr>
          <a:lstStyle/>
          <a:p>
            <a:br>
              <a:rPr lang="en-US" altLang="en-US" dirty="0"/>
            </a:br>
            <a:r>
              <a:rPr lang="en-US" altLang="en-US" dirty="0"/>
              <a:t>Introduction to Object-Oriented</a:t>
            </a:r>
            <a:br>
              <a:rPr lang="en-US" altLang="en-US" dirty="0"/>
            </a:br>
            <a:r>
              <a:rPr lang="en-US" altLang="en-US" dirty="0"/>
              <a:t>Programming</a:t>
            </a:r>
            <a:endParaRPr lang="en-US"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b="1"/>
              <a:t>Unrestricted Access</a:t>
            </a:r>
            <a:endParaRPr lang="en-US" altLang="en-US"/>
          </a:p>
        </p:txBody>
      </p:sp>
      <p:sp>
        <p:nvSpPr>
          <p:cNvPr id="10244" name="Rectangle 3"/>
          <p:cNvSpPr>
            <a:spLocks noGrp="1" noChangeArrowheads="1"/>
          </p:cNvSpPr>
          <p:nvPr>
            <p:ph idx="1"/>
          </p:nvPr>
        </p:nvSpPr>
        <p:spPr/>
        <p:txBody>
          <a:bodyPr>
            <a:normAutofit/>
          </a:bodyPr>
          <a:lstStyle/>
          <a:p>
            <a:pPr>
              <a:lnSpc>
                <a:spcPct val="80000"/>
              </a:lnSpc>
            </a:pPr>
            <a:r>
              <a:rPr lang="en-US" altLang="en-US" sz="2400" dirty="0"/>
              <a:t>In a procedural program, one written in C for example, there are two kinds of data.</a:t>
            </a:r>
            <a:endParaRPr lang="en-US" altLang="en-US" sz="2400" dirty="0"/>
          </a:p>
          <a:p>
            <a:pPr lvl="1">
              <a:lnSpc>
                <a:spcPct val="80000"/>
              </a:lnSpc>
            </a:pPr>
            <a:r>
              <a:rPr lang="en-US" altLang="en-US" sz="2000" b="1" i="1" dirty="0"/>
              <a:t>Local Data</a:t>
            </a:r>
            <a:r>
              <a:rPr lang="en-US" altLang="en-US" sz="2000" i="1" dirty="0"/>
              <a:t> </a:t>
            </a:r>
            <a:endParaRPr lang="en-US" altLang="en-US" sz="2000" i="1" dirty="0"/>
          </a:p>
          <a:p>
            <a:pPr lvl="2">
              <a:lnSpc>
                <a:spcPct val="80000"/>
              </a:lnSpc>
            </a:pPr>
            <a:r>
              <a:rPr lang="en-US" altLang="en-US" sz="1800" dirty="0"/>
              <a:t>Local data is hidden inside a function, and is used exclusively by the function. </a:t>
            </a:r>
            <a:endParaRPr lang="en-US" altLang="en-US" sz="1800" dirty="0"/>
          </a:p>
          <a:p>
            <a:pPr lvl="2">
              <a:lnSpc>
                <a:spcPct val="80000"/>
              </a:lnSpc>
            </a:pPr>
            <a:r>
              <a:rPr lang="en-US" altLang="en-US" sz="1800" dirty="0"/>
              <a:t>In the library program, a display function might use local data to remember which item it was displaying. </a:t>
            </a:r>
            <a:endParaRPr lang="en-US" altLang="en-US" sz="1800" dirty="0"/>
          </a:p>
          <a:p>
            <a:pPr lvl="2">
              <a:lnSpc>
                <a:spcPct val="80000"/>
              </a:lnSpc>
            </a:pPr>
            <a:r>
              <a:rPr lang="en-US" altLang="en-US" sz="1800" dirty="0"/>
              <a:t>Local data is closely related to its function and is safe from modification by other functions.</a:t>
            </a:r>
            <a:endParaRPr lang="en-US" altLang="en-US" sz="1800" i="1" dirty="0"/>
          </a:p>
          <a:p>
            <a:pPr lvl="1">
              <a:lnSpc>
                <a:spcPct val="80000"/>
              </a:lnSpc>
            </a:pPr>
            <a:r>
              <a:rPr lang="en-US" altLang="en-US" sz="2000" b="1" i="1" dirty="0"/>
              <a:t>Global Data</a:t>
            </a:r>
            <a:endParaRPr lang="en-US" altLang="en-US" sz="2000" b="1" i="1" dirty="0"/>
          </a:p>
          <a:p>
            <a:pPr lvl="2" algn="just">
              <a:lnSpc>
                <a:spcPct val="80000"/>
              </a:lnSpc>
            </a:pPr>
            <a:r>
              <a:rPr lang="en-US" altLang="en-US" sz="1800" dirty="0"/>
              <a:t>However, when two or more functions must access the same data—and this is true of the most important data in a program—then the data must be made </a:t>
            </a:r>
            <a:r>
              <a:rPr lang="en-US" altLang="en-US" sz="1800" i="1" dirty="0"/>
              <a:t>global</a:t>
            </a:r>
            <a:r>
              <a:rPr lang="en-US" altLang="en-US" sz="1800" dirty="0"/>
              <a:t>, As our collection of library items. </a:t>
            </a:r>
            <a:endParaRPr lang="en-US" altLang="en-US" sz="1800" dirty="0"/>
          </a:p>
          <a:p>
            <a:pPr lvl="2" algn="just">
              <a:lnSpc>
                <a:spcPct val="80000"/>
              </a:lnSpc>
            </a:pPr>
            <a:r>
              <a:rPr lang="en-US" altLang="en-US" sz="1800" dirty="0"/>
              <a:t>Global data can be accessed by </a:t>
            </a:r>
            <a:r>
              <a:rPr lang="en-US" altLang="en-US" sz="1800" i="1" dirty="0"/>
              <a:t>any </a:t>
            </a:r>
            <a:r>
              <a:rPr lang="en-US" altLang="en-US" sz="1800" dirty="0"/>
              <a:t>function in the program.</a:t>
            </a:r>
            <a:endParaRPr lang="en-US" altLang="en-US" sz="1800" dirty="0"/>
          </a:p>
          <a:p>
            <a:pPr lvl="2">
              <a:lnSpc>
                <a:spcPct val="80000"/>
              </a:lnSpc>
            </a:pPr>
            <a:endParaRPr lang="en-US" altLang="en-US" sz="1800" dirty="0"/>
          </a:p>
          <a:p>
            <a:pPr>
              <a:lnSpc>
                <a:spcPct val="80000"/>
              </a:lnSpc>
            </a:pPr>
            <a:endParaRPr lang="en-US" altLang="en-US" sz="2400" dirty="0"/>
          </a:p>
        </p:txBody>
      </p:sp>
      <p:sp>
        <p:nvSpPr>
          <p:cNvPr id="1024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Global And Local Variable</a:t>
            </a:r>
            <a:endParaRPr lang="en-US" altLang="en-US"/>
          </a:p>
        </p:txBody>
      </p:sp>
      <p:pic>
        <p:nvPicPr>
          <p:cNvPr id="11268"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2933700" y="2588655"/>
            <a:ext cx="8425466" cy="3850782"/>
          </a:xfrm>
        </p:spPr>
      </p:pic>
      <p:sp>
        <p:nvSpPr>
          <p:cNvPr id="1126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Procedural Paradigm</a:t>
            </a:r>
            <a:endParaRPr lang="en-US" altLang="en-US"/>
          </a:p>
        </p:txBody>
      </p:sp>
      <p:pic>
        <p:nvPicPr>
          <p:cNvPr id="12292"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1369944" y="2327345"/>
            <a:ext cx="8670165" cy="3836750"/>
          </a:xfrm>
        </p:spPr>
      </p:pic>
      <p:sp>
        <p:nvSpPr>
          <p:cNvPr id="1229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en-US" altLang="en-US" sz="4000"/>
              <a:t>Large Number of Connections Causes Problems </a:t>
            </a:r>
            <a:endParaRPr lang="en-US" altLang="en-US" sz="4000"/>
          </a:p>
        </p:txBody>
      </p:sp>
      <p:sp>
        <p:nvSpPr>
          <p:cNvPr id="13316" name="Rectangle 3"/>
          <p:cNvSpPr>
            <a:spLocks noGrp="1" noChangeArrowheads="1"/>
          </p:cNvSpPr>
          <p:nvPr>
            <p:ph idx="1"/>
          </p:nvPr>
        </p:nvSpPr>
        <p:spPr/>
        <p:txBody>
          <a:bodyPr>
            <a:normAutofit/>
          </a:bodyPr>
          <a:lstStyle/>
          <a:p>
            <a:pPr algn="just">
              <a:lnSpc>
                <a:spcPct val="80000"/>
              </a:lnSpc>
            </a:pPr>
            <a:r>
              <a:rPr lang="en-US" altLang="en-US" sz="2000" dirty="0"/>
              <a:t>First, it makes a program’s structure </a:t>
            </a:r>
            <a:r>
              <a:rPr lang="en-US" altLang="en-US" sz="2000" b="1" dirty="0"/>
              <a:t>difficult to conceptualize</a:t>
            </a:r>
            <a:r>
              <a:rPr lang="en-US" altLang="en-US" sz="2000" dirty="0"/>
              <a:t>. </a:t>
            </a:r>
            <a:endParaRPr lang="en-US" altLang="en-US" sz="2000" dirty="0"/>
          </a:p>
          <a:p>
            <a:pPr algn="just">
              <a:lnSpc>
                <a:spcPct val="80000"/>
              </a:lnSpc>
            </a:pPr>
            <a:r>
              <a:rPr lang="en-US" altLang="en-US" sz="2000" dirty="0"/>
              <a:t>Second, it makes the program </a:t>
            </a:r>
            <a:r>
              <a:rPr lang="en-US" altLang="en-US" sz="2000" b="1" dirty="0"/>
              <a:t>difficult to modify</a:t>
            </a:r>
            <a:r>
              <a:rPr lang="en-US" altLang="en-US" sz="2000" dirty="0"/>
              <a:t>. A change made in a global data item may necessitate rewriting all the functions that access that item.</a:t>
            </a:r>
            <a:endParaRPr lang="en-US" altLang="en-US" sz="2000" dirty="0"/>
          </a:p>
          <a:p>
            <a:pPr algn="just">
              <a:lnSpc>
                <a:spcPct val="80000"/>
              </a:lnSpc>
            </a:pPr>
            <a:r>
              <a:rPr lang="en-US" altLang="en-US" sz="2000" dirty="0"/>
              <a:t>For example, in our library program, someone may decide that the Accession Number for the library items should be changed from 5 digits to 12 digits. This may necessitate a change from a short to a long data type.</a:t>
            </a:r>
            <a:endParaRPr lang="en-US" altLang="en-US" sz="2000" dirty="0"/>
          </a:p>
          <a:p>
            <a:pPr algn="just">
              <a:lnSpc>
                <a:spcPct val="80000"/>
              </a:lnSpc>
            </a:pPr>
            <a:r>
              <a:rPr lang="en-US" altLang="en-US" sz="2000" dirty="0"/>
              <a:t>When data items are modified in a large program it may not be easy to tell which functions access the data, and even when you figure this out, modifications to the functions may cause them to work incorrectly with other global data items. Everything is related to everything else, so a modification anywhere has far-reaching, and often unintended, consequences.</a:t>
            </a:r>
            <a:endParaRPr lang="en-US" altLang="en-US" sz="2000" dirty="0"/>
          </a:p>
          <a:p>
            <a:pPr>
              <a:lnSpc>
                <a:spcPct val="80000"/>
              </a:lnSpc>
            </a:pPr>
            <a:endParaRPr lang="en-US" altLang="en-US" sz="2000" dirty="0"/>
          </a:p>
          <a:p>
            <a:pPr>
              <a:lnSpc>
                <a:spcPct val="80000"/>
              </a:lnSpc>
            </a:pPr>
            <a:endParaRPr lang="en-US" altLang="en-US" sz="2000" dirty="0"/>
          </a:p>
        </p:txBody>
      </p:sp>
      <p:sp>
        <p:nvSpPr>
          <p:cNvPr id="1331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b="1"/>
              <a:t>Real-World Modeling</a:t>
            </a:r>
            <a:endParaRPr lang="en-US" altLang="en-US"/>
          </a:p>
        </p:txBody>
      </p:sp>
      <p:sp>
        <p:nvSpPr>
          <p:cNvPr id="14340" name="Rectangle 3"/>
          <p:cNvSpPr>
            <a:spLocks noGrp="1" noChangeArrowheads="1"/>
          </p:cNvSpPr>
          <p:nvPr>
            <p:ph idx="1"/>
          </p:nvPr>
        </p:nvSpPr>
        <p:spPr/>
        <p:txBody>
          <a:bodyPr>
            <a:normAutofit/>
          </a:bodyPr>
          <a:lstStyle/>
          <a:p>
            <a:pPr algn="just">
              <a:lnSpc>
                <a:spcPct val="90000"/>
              </a:lnSpc>
            </a:pPr>
            <a:r>
              <a:rPr lang="en-US" altLang="en-US" sz="2400"/>
              <a:t>The second—and more important—problem with the procedural paradigm is that its arrangement of separate data and functions does a poor job of modeling things in the real world. </a:t>
            </a:r>
            <a:endParaRPr lang="en-US" altLang="en-US" sz="2400"/>
          </a:p>
          <a:p>
            <a:pPr algn="just">
              <a:lnSpc>
                <a:spcPct val="90000"/>
              </a:lnSpc>
            </a:pPr>
            <a:r>
              <a:rPr lang="en-US" altLang="en-US" sz="2400"/>
              <a:t>In the physical world we deal with objects such as people and cars. </a:t>
            </a:r>
            <a:endParaRPr lang="en-US" altLang="en-US" sz="2400"/>
          </a:p>
          <a:p>
            <a:pPr algn="just">
              <a:lnSpc>
                <a:spcPct val="90000"/>
              </a:lnSpc>
            </a:pPr>
            <a:r>
              <a:rPr lang="en-US" altLang="en-US" sz="2400"/>
              <a:t>Such objects aren’t like data and they aren’t like functions. </a:t>
            </a:r>
            <a:endParaRPr lang="en-US" altLang="en-US" sz="2400"/>
          </a:p>
          <a:p>
            <a:pPr algn="just">
              <a:lnSpc>
                <a:spcPct val="90000"/>
              </a:lnSpc>
            </a:pPr>
            <a:r>
              <a:rPr lang="en-US" altLang="en-US" sz="2400"/>
              <a:t>Complex real-world objects have both </a:t>
            </a:r>
            <a:endParaRPr lang="en-US" altLang="en-US" sz="2400"/>
          </a:p>
          <a:p>
            <a:pPr lvl="1" algn="just">
              <a:lnSpc>
                <a:spcPct val="90000"/>
              </a:lnSpc>
            </a:pPr>
            <a:r>
              <a:rPr lang="en-US" altLang="en-US" sz="2000" i="1"/>
              <a:t>attributes </a:t>
            </a:r>
            <a:r>
              <a:rPr lang="en-US" altLang="en-US" sz="2000"/>
              <a:t>and </a:t>
            </a:r>
            <a:endParaRPr lang="en-US" altLang="en-US" sz="2000"/>
          </a:p>
          <a:p>
            <a:pPr lvl="1" algn="just">
              <a:lnSpc>
                <a:spcPct val="90000"/>
              </a:lnSpc>
            </a:pPr>
            <a:r>
              <a:rPr lang="en-US" altLang="en-US" sz="2000" i="1"/>
              <a:t>behavior</a:t>
            </a:r>
            <a:endParaRPr lang="en-US" altLang="en-US" sz="2000"/>
          </a:p>
          <a:p>
            <a:pPr>
              <a:lnSpc>
                <a:spcPct val="90000"/>
              </a:lnSpc>
            </a:pPr>
            <a:endParaRPr lang="en-US" altLang="en-US" sz="2400"/>
          </a:p>
        </p:txBody>
      </p:sp>
      <p:sp>
        <p:nvSpPr>
          <p:cNvPr id="1433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Attributes</a:t>
            </a:r>
            <a:endParaRPr lang="en-US" altLang="en-US"/>
          </a:p>
        </p:txBody>
      </p:sp>
      <p:sp>
        <p:nvSpPr>
          <p:cNvPr id="15364" name="Rectangle 3"/>
          <p:cNvSpPr>
            <a:spLocks noGrp="1" noChangeArrowheads="1"/>
          </p:cNvSpPr>
          <p:nvPr>
            <p:ph idx="1"/>
          </p:nvPr>
        </p:nvSpPr>
        <p:spPr/>
        <p:txBody>
          <a:bodyPr/>
          <a:lstStyle/>
          <a:p>
            <a:pPr algn="just"/>
            <a:r>
              <a:rPr lang="en-US" altLang="en-US"/>
              <a:t>Examples of attributes (sometimes called </a:t>
            </a:r>
            <a:r>
              <a:rPr lang="en-US" altLang="en-US" i="1"/>
              <a:t>characteristics</a:t>
            </a:r>
            <a:r>
              <a:rPr lang="en-US" altLang="en-US"/>
              <a:t>) are, for people, eye color and job title; and, for cars, horsepower and number of doors. </a:t>
            </a:r>
            <a:endParaRPr lang="en-US" altLang="en-US"/>
          </a:p>
          <a:p>
            <a:pPr algn="just"/>
            <a:r>
              <a:rPr lang="en-US" altLang="en-US"/>
              <a:t>As it turns out, attributes in the real world are equivalent to data in a program: they have a certain specific values, such as blue (for eye color) or four (for the number of doors).</a:t>
            </a:r>
            <a:endParaRPr lang="en-US" altLang="en-US"/>
          </a:p>
          <a:p>
            <a:endParaRPr lang="en-US" altLang="en-US"/>
          </a:p>
        </p:txBody>
      </p:sp>
      <p:sp>
        <p:nvSpPr>
          <p:cNvPr id="1536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a:t>Behavior</a:t>
            </a:r>
            <a:endParaRPr lang="en-US" altLang="en-US"/>
          </a:p>
        </p:txBody>
      </p:sp>
      <p:sp>
        <p:nvSpPr>
          <p:cNvPr id="16388" name="Rectangle 3"/>
          <p:cNvSpPr>
            <a:spLocks noGrp="1" noChangeArrowheads="1"/>
          </p:cNvSpPr>
          <p:nvPr>
            <p:ph idx="1"/>
          </p:nvPr>
        </p:nvSpPr>
        <p:spPr/>
        <p:txBody>
          <a:bodyPr>
            <a:normAutofit/>
          </a:bodyPr>
          <a:lstStyle/>
          <a:p>
            <a:pPr algn="just">
              <a:lnSpc>
                <a:spcPct val="90000"/>
              </a:lnSpc>
            </a:pPr>
            <a:r>
              <a:rPr lang="en-US" altLang="en-US" sz="2400" dirty="0"/>
              <a:t>Behavior is something a real-world object does in response to some stimulus/event. </a:t>
            </a:r>
            <a:endParaRPr lang="en-US" altLang="en-US" sz="2400" dirty="0"/>
          </a:p>
          <a:p>
            <a:pPr algn="just">
              <a:lnSpc>
                <a:spcPct val="90000"/>
              </a:lnSpc>
            </a:pPr>
            <a:r>
              <a:rPr lang="en-US" altLang="en-US" sz="2400" dirty="0"/>
              <a:t>If you ask your boss for a raise, she will generally say yes or no. </a:t>
            </a:r>
            <a:endParaRPr lang="en-US" altLang="en-US" sz="2400" dirty="0"/>
          </a:p>
          <a:p>
            <a:pPr algn="just">
              <a:lnSpc>
                <a:spcPct val="90000"/>
              </a:lnSpc>
            </a:pPr>
            <a:r>
              <a:rPr lang="en-US" altLang="en-US" sz="2400" dirty="0"/>
              <a:t>If you apply the brakes in a car, it will generally stop. Saying something and stopping are examples of behavior.</a:t>
            </a:r>
            <a:endParaRPr lang="en-US" altLang="en-US" sz="2400" dirty="0"/>
          </a:p>
          <a:p>
            <a:pPr algn="just">
              <a:lnSpc>
                <a:spcPct val="90000"/>
              </a:lnSpc>
            </a:pPr>
            <a:r>
              <a:rPr lang="en-US" altLang="en-US" sz="2400" dirty="0"/>
              <a:t>Behavior is like a function: you call a function to do something (display the inventory, for example) and it does it.</a:t>
            </a:r>
            <a:endParaRPr lang="en-US" altLang="en-US" sz="2400" dirty="0"/>
          </a:p>
          <a:p>
            <a:pPr algn="ctr">
              <a:lnSpc>
                <a:spcPct val="90000"/>
              </a:lnSpc>
              <a:buFont typeface="Monotype Sorts" pitchFamily="2" charset="2"/>
              <a:buNone/>
            </a:pPr>
            <a:r>
              <a:rPr lang="en-US" altLang="en-US" sz="3600" b="1" dirty="0">
                <a:solidFill>
                  <a:schemeClr val="accent2"/>
                </a:solidFill>
              </a:rPr>
              <a:t>So, neither data nor functions, by themselves, model real-world objects effectively.</a:t>
            </a:r>
            <a:endParaRPr lang="en-US" altLang="en-US" sz="3600" b="1" dirty="0">
              <a:solidFill>
                <a:schemeClr val="accent2"/>
              </a:solidFill>
            </a:endParaRPr>
          </a:p>
          <a:p>
            <a:pPr>
              <a:lnSpc>
                <a:spcPct val="90000"/>
              </a:lnSpc>
            </a:pPr>
            <a:endParaRPr lang="en-US" altLang="en-US" sz="2400" dirty="0"/>
          </a:p>
        </p:txBody>
      </p:sp>
      <p:sp>
        <p:nvSpPr>
          <p:cNvPr id="1638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b="1"/>
              <a:t>The Object-Oriented Approach</a:t>
            </a:r>
            <a:endParaRPr lang="en-US" altLang="en-US"/>
          </a:p>
        </p:txBody>
      </p:sp>
      <p:sp>
        <p:nvSpPr>
          <p:cNvPr id="17412" name="Rectangle 3"/>
          <p:cNvSpPr>
            <a:spLocks noGrp="1" noChangeArrowheads="1"/>
          </p:cNvSpPr>
          <p:nvPr>
            <p:ph idx="1"/>
          </p:nvPr>
        </p:nvSpPr>
        <p:spPr/>
        <p:txBody>
          <a:bodyPr>
            <a:normAutofit fontScale="92500" lnSpcReduction="20000"/>
          </a:bodyPr>
          <a:lstStyle/>
          <a:p>
            <a:pPr algn="just">
              <a:lnSpc>
                <a:spcPct val="80000"/>
              </a:lnSpc>
            </a:pPr>
            <a:r>
              <a:rPr lang="en-US" altLang="en-US" sz="2400" dirty="0"/>
              <a:t>The fundamental idea behind object-oriented languages is to combine into a single unit both </a:t>
            </a:r>
            <a:r>
              <a:rPr lang="en-US" altLang="en-US" sz="2400" i="1" dirty="0"/>
              <a:t>data </a:t>
            </a:r>
            <a:r>
              <a:rPr lang="en-US" altLang="en-US" sz="2400" dirty="0"/>
              <a:t>and the </a:t>
            </a:r>
            <a:r>
              <a:rPr lang="en-US" altLang="en-US" sz="2400" i="1" dirty="0"/>
              <a:t>functions that operate on that data</a:t>
            </a:r>
            <a:r>
              <a:rPr lang="en-US" altLang="en-US" sz="2400" dirty="0"/>
              <a:t>. Such a unit is called an </a:t>
            </a:r>
            <a:r>
              <a:rPr lang="en-US" altLang="en-US" sz="2400" i="1" dirty="0"/>
              <a:t>object</a:t>
            </a:r>
            <a:r>
              <a:rPr lang="en-US" altLang="en-US" sz="2400" dirty="0"/>
              <a:t>.</a:t>
            </a:r>
            <a:endParaRPr lang="en-US" altLang="en-US" sz="2400" dirty="0"/>
          </a:p>
          <a:p>
            <a:pPr algn="just">
              <a:lnSpc>
                <a:spcPct val="80000"/>
              </a:lnSpc>
            </a:pPr>
            <a:r>
              <a:rPr lang="en-US" altLang="en-US" sz="2400" dirty="0"/>
              <a:t>An object’s functions, called </a:t>
            </a:r>
            <a:r>
              <a:rPr lang="en-US" altLang="en-US" sz="2400" i="1" dirty="0"/>
              <a:t>member functions</a:t>
            </a:r>
            <a:r>
              <a:rPr lang="en-US" altLang="en-US" sz="2400" dirty="0"/>
              <a:t>, typically provide the only way to access its data. </a:t>
            </a:r>
            <a:endParaRPr lang="en-US" altLang="en-US" sz="2400" dirty="0"/>
          </a:p>
          <a:p>
            <a:pPr algn="just">
              <a:lnSpc>
                <a:spcPct val="80000"/>
              </a:lnSpc>
            </a:pPr>
            <a:r>
              <a:rPr lang="en-US" altLang="en-US" sz="2400" dirty="0"/>
              <a:t>If you want to read a data item in an object, you call a member function in the object. It will access the data and return the value to you.</a:t>
            </a:r>
            <a:endParaRPr lang="en-US" altLang="en-US" sz="2400" dirty="0"/>
          </a:p>
          <a:p>
            <a:pPr algn="just">
              <a:lnSpc>
                <a:spcPct val="80000"/>
              </a:lnSpc>
            </a:pPr>
            <a:r>
              <a:rPr lang="en-US" altLang="en-US" sz="2400" dirty="0"/>
              <a:t>You can’t access the data directly. The data is </a:t>
            </a:r>
            <a:r>
              <a:rPr lang="en-US" altLang="en-US" sz="2400" i="1" dirty="0"/>
              <a:t>hidden</a:t>
            </a:r>
            <a:r>
              <a:rPr lang="en-US" altLang="en-US" sz="2400" dirty="0"/>
              <a:t>, so it is safe from accidental alteration. </a:t>
            </a:r>
            <a:endParaRPr lang="en-US" altLang="en-US" sz="2400" dirty="0"/>
          </a:p>
          <a:p>
            <a:pPr algn="just">
              <a:lnSpc>
                <a:spcPct val="80000"/>
              </a:lnSpc>
            </a:pPr>
            <a:r>
              <a:rPr lang="en-US" altLang="en-US" sz="2400" dirty="0"/>
              <a:t>Data and its functions are said to be </a:t>
            </a:r>
            <a:r>
              <a:rPr lang="en-US" altLang="en-US" sz="2400" i="1" dirty="0"/>
              <a:t>encapsulated </a:t>
            </a:r>
            <a:r>
              <a:rPr lang="en-US" altLang="en-US" sz="2400" dirty="0"/>
              <a:t>into a single entity. </a:t>
            </a:r>
            <a:endParaRPr lang="en-US" altLang="en-US" sz="2400" dirty="0"/>
          </a:p>
          <a:p>
            <a:pPr algn="just">
              <a:lnSpc>
                <a:spcPct val="80000"/>
              </a:lnSpc>
            </a:pPr>
            <a:r>
              <a:rPr lang="en-US" altLang="en-US" sz="2400" dirty="0"/>
              <a:t>If you want to modify the data in an object, you know exactly what functions interact with it: the member functions in the object. No other functions can access the data. </a:t>
            </a:r>
            <a:endParaRPr lang="en-US" altLang="en-US" sz="2400" dirty="0"/>
          </a:p>
          <a:p>
            <a:pPr>
              <a:lnSpc>
                <a:spcPct val="80000"/>
              </a:lnSpc>
            </a:pPr>
            <a:r>
              <a:rPr lang="en-US" altLang="en-US" sz="2400" dirty="0"/>
              <a:t>This simplifies writing, debugging, and maintaining the program.</a:t>
            </a:r>
            <a:endParaRPr lang="en-US" altLang="en-US" sz="2400" dirty="0"/>
          </a:p>
          <a:p>
            <a:pPr algn="just">
              <a:lnSpc>
                <a:spcPct val="80000"/>
              </a:lnSpc>
            </a:pPr>
            <a:endParaRPr lang="en-US" altLang="en-US" sz="1800" dirty="0"/>
          </a:p>
          <a:p>
            <a:pPr>
              <a:lnSpc>
                <a:spcPct val="80000"/>
              </a:lnSpc>
            </a:pPr>
            <a:endParaRPr lang="en-US" altLang="en-US" sz="1800" dirty="0"/>
          </a:p>
        </p:txBody>
      </p:sp>
      <p:sp>
        <p:nvSpPr>
          <p:cNvPr id="1741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dirty="0"/>
              <a:t>Example</a:t>
            </a:r>
            <a:endParaRPr lang="en-US" altLang="en-US" dirty="0"/>
          </a:p>
        </p:txBody>
      </p:sp>
      <p:sp>
        <p:nvSpPr>
          <p:cNvPr id="18436" name="Rectangle 3"/>
          <p:cNvSpPr>
            <a:spLocks noGrp="1" noChangeArrowheads="1"/>
          </p:cNvSpPr>
          <p:nvPr>
            <p:ph idx="1"/>
          </p:nvPr>
        </p:nvSpPr>
        <p:spPr/>
        <p:txBody>
          <a:bodyPr/>
          <a:lstStyle/>
          <a:p>
            <a:r>
              <a:rPr lang="en-US" altLang="en-US" sz="2400" dirty="0"/>
              <a:t>A java program typically consists of number of objects, which communicate with each other by calling one another’s member functions.</a:t>
            </a:r>
            <a:endParaRPr lang="en-US" altLang="en-US" sz="2400" dirty="0"/>
          </a:p>
          <a:p>
            <a:endParaRPr lang="en-US" altLang="en-US" sz="1400" dirty="0"/>
          </a:p>
        </p:txBody>
      </p:sp>
      <p:sp>
        <p:nvSpPr>
          <p:cNvPr id="1843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pic>
        <p:nvPicPr>
          <p:cNvPr id="1843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1839" y="2855595"/>
            <a:ext cx="54102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a:t>Real World Example</a:t>
            </a:r>
            <a:endParaRPr lang="en-US" altLang="en-US"/>
          </a:p>
        </p:txBody>
      </p:sp>
      <p:pic>
        <p:nvPicPr>
          <p:cNvPr id="19460"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4108361" y="2438399"/>
            <a:ext cx="6220495" cy="3858215"/>
          </a:xfrm>
        </p:spPr>
      </p:pic>
      <p:sp>
        <p:nvSpPr>
          <p:cNvPr id="1945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Paradigm </a:t>
            </a:r>
            <a:endParaRPr lang="en-US" dirty="0"/>
          </a:p>
        </p:txBody>
      </p:sp>
      <p:sp>
        <p:nvSpPr>
          <p:cNvPr id="3" name="Content Placeholder 2"/>
          <p:cNvSpPr>
            <a:spLocks noGrp="1"/>
          </p:cNvSpPr>
          <p:nvPr>
            <p:ph idx="1"/>
          </p:nvPr>
        </p:nvSpPr>
        <p:spPr/>
        <p:txBody>
          <a:bodyPr>
            <a:normAutofit/>
          </a:bodyPr>
          <a:lstStyle/>
          <a:p>
            <a:r>
              <a:rPr lang="en-US" sz="2800" dirty="0"/>
              <a:t>Classification of programming languages based on its characteristics. </a:t>
            </a:r>
            <a:endParaRPr lang="en-US" sz="2800" dirty="0"/>
          </a:p>
          <a:p>
            <a:r>
              <a:rPr lang="en-US" sz="2800" dirty="0"/>
              <a:t>There are number of programming paradigms such as</a:t>
            </a:r>
            <a:r>
              <a:rPr lang="en-US" sz="2800" dirty="0"/>
              <a:t>:</a:t>
            </a:r>
            <a:endParaRPr lang="en-US" sz="2800" dirty="0"/>
          </a:p>
          <a:p>
            <a:pPr lvl="2"/>
            <a:r>
              <a:rPr lang="en-US" sz="2600" b="1" dirty="0"/>
              <a:t>Procedural Programming Paradigm</a:t>
            </a:r>
            <a:endParaRPr lang="en-US" sz="2600" b="1" dirty="0"/>
          </a:p>
          <a:p>
            <a:pPr lvl="2"/>
            <a:r>
              <a:rPr lang="en-US" sz="2600" b="1" dirty="0"/>
              <a:t>Object Oriented Programming Paradigm</a:t>
            </a:r>
            <a:endParaRPr lang="en-US" sz="2600" b="1" dirty="0"/>
          </a:p>
          <a:p>
            <a:pPr lvl="2"/>
            <a:r>
              <a:rPr lang="en-US" sz="2600" dirty="0"/>
              <a:t>Declarative Programming Paradigm (HTML, </a:t>
            </a:r>
            <a:r>
              <a:rPr lang="en-US" sz="2600" dirty="0">
                <a:hlinkClick r:id="rId1"/>
              </a:rPr>
              <a:t>SQL</a:t>
            </a:r>
            <a:r>
              <a:rPr lang="en-US" sz="2600" dirty="0"/>
              <a:t> (Structured Query Language))</a:t>
            </a:r>
            <a:endParaRPr 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54780" y="297986"/>
            <a:ext cx="9784080" cy="1508760"/>
          </a:xfrm>
        </p:spPr>
        <p:txBody>
          <a:bodyPr>
            <a:normAutofit/>
          </a:bodyPr>
          <a:lstStyle/>
          <a:p>
            <a:r>
              <a:rPr lang="en-US" altLang="en-US" sz="4000" b="1" dirty="0"/>
              <a:t>Characteristics of Object-Oriented Languages</a:t>
            </a:r>
            <a:endParaRPr lang="en-US" altLang="en-US" sz="4000" dirty="0"/>
          </a:p>
        </p:txBody>
      </p:sp>
      <p:sp>
        <p:nvSpPr>
          <p:cNvPr id="20484" name="Rectangle 3"/>
          <p:cNvSpPr>
            <a:spLocks noGrp="1" noChangeArrowheads="1"/>
          </p:cNvSpPr>
          <p:nvPr>
            <p:ph idx="1"/>
          </p:nvPr>
        </p:nvSpPr>
        <p:spPr/>
        <p:txBody>
          <a:bodyPr/>
          <a:lstStyle/>
          <a:p>
            <a:pPr>
              <a:lnSpc>
                <a:spcPct val="80000"/>
              </a:lnSpc>
            </a:pPr>
            <a:r>
              <a:rPr lang="en-US" altLang="en-US" sz="2800" b="1" dirty="0"/>
              <a:t>Objects</a:t>
            </a:r>
            <a:endParaRPr lang="en-US" altLang="en-US" sz="2800" b="1" dirty="0"/>
          </a:p>
          <a:p>
            <a:pPr lvl="1">
              <a:lnSpc>
                <a:spcPct val="80000"/>
              </a:lnSpc>
            </a:pPr>
            <a:r>
              <a:rPr lang="en-US" altLang="en-US" sz="3200" dirty="0"/>
              <a:t>When you approach a programming problem in an object-oriented language, you no longer ask how the problem will be divided into functions, but how it will be divided into objects.</a:t>
            </a:r>
            <a:endParaRPr lang="en-US" altLang="en-US" sz="3200" dirty="0"/>
          </a:p>
          <a:p>
            <a:pPr lvl="1">
              <a:lnSpc>
                <a:spcPct val="80000"/>
              </a:lnSpc>
            </a:pPr>
            <a:r>
              <a:rPr lang="en-US" altLang="en-US" sz="3200" dirty="0"/>
              <a:t>Thinking in terms of objects, rather than functions, has a surprisingly helpful effect on how easily programs can be designed. </a:t>
            </a:r>
            <a:endParaRPr lang="en-US" altLang="en-US" sz="3200" dirty="0"/>
          </a:p>
          <a:p>
            <a:pPr lvl="1">
              <a:lnSpc>
                <a:spcPct val="80000"/>
              </a:lnSpc>
            </a:pPr>
            <a:r>
              <a:rPr lang="en-US" altLang="en-US" sz="3200" dirty="0"/>
              <a:t>This results from the close match between objects in the programming sense and objects in the real world. </a:t>
            </a:r>
            <a:endParaRPr lang="en-US" altLang="en-US" sz="3200" dirty="0"/>
          </a:p>
        </p:txBody>
      </p:sp>
      <p:sp>
        <p:nvSpPr>
          <p:cNvPr id="2048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endParaRPr lang="en-US" altLang="en-US" sz="1400" dirty="0">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13806" y="297986"/>
            <a:ext cx="9784080" cy="1508760"/>
          </a:xfrm>
        </p:spPr>
        <p:txBody>
          <a:bodyPr>
            <a:normAutofit/>
          </a:bodyPr>
          <a:lstStyle/>
          <a:p>
            <a:r>
              <a:rPr lang="en-US" altLang="en-US" sz="4000" b="1" dirty="0"/>
              <a:t>Characteristics of Object-Oriented Languages</a:t>
            </a:r>
            <a:endParaRPr lang="en-US" altLang="en-US" sz="4000" b="1" dirty="0"/>
          </a:p>
        </p:txBody>
      </p:sp>
      <p:sp>
        <p:nvSpPr>
          <p:cNvPr id="21508" name="Rectangle 3"/>
          <p:cNvSpPr>
            <a:spLocks noGrp="1" noChangeArrowheads="1"/>
          </p:cNvSpPr>
          <p:nvPr>
            <p:ph idx="1"/>
          </p:nvPr>
        </p:nvSpPr>
        <p:spPr/>
        <p:txBody>
          <a:bodyPr>
            <a:normAutofit fontScale="92500" lnSpcReduction="10000"/>
          </a:bodyPr>
          <a:lstStyle/>
          <a:p>
            <a:pPr>
              <a:lnSpc>
                <a:spcPct val="90000"/>
              </a:lnSpc>
            </a:pPr>
            <a:r>
              <a:rPr lang="en-US" altLang="en-US" sz="2400" b="1" dirty="0"/>
              <a:t>Classes</a:t>
            </a:r>
            <a:endParaRPr lang="en-US" altLang="en-US" sz="2400" b="1" dirty="0"/>
          </a:p>
          <a:p>
            <a:pPr lvl="1">
              <a:lnSpc>
                <a:spcPct val="90000"/>
              </a:lnSpc>
            </a:pPr>
            <a:r>
              <a:rPr lang="en-US" altLang="en-US" sz="2800" dirty="0"/>
              <a:t>Almost all computer languages have built-in data types. For instance, a data type int, meaning integer, is predefined in java . You can declare as many variables of type int as you need in your program:</a:t>
            </a:r>
            <a:endParaRPr lang="en-US" altLang="en-US" sz="2800" dirty="0"/>
          </a:p>
          <a:p>
            <a:pPr lvl="1">
              <a:lnSpc>
                <a:spcPct val="90000"/>
              </a:lnSpc>
            </a:pPr>
            <a:r>
              <a:rPr lang="en-US" altLang="en-US" sz="2800" dirty="0"/>
              <a:t>In a similar way, you can define many objects of the same class. A class serves as a plan, or blueprint. It specifies what data and what functions will be included in objects of that class. </a:t>
            </a:r>
            <a:endParaRPr lang="en-US" altLang="en-US" sz="2800" dirty="0"/>
          </a:p>
          <a:p>
            <a:pPr lvl="1">
              <a:lnSpc>
                <a:spcPct val="90000"/>
              </a:lnSpc>
            </a:pPr>
            <a:r>
              <a:rPr lang="en-US" altLang="en-US" sz="2800" dirty="0"/>
              <a:t>Defining the class doesn’t create any objects, just as the mere existence of data type int doesn’t create any variables.</a:t>
            </a:r>
            <a:endParaRPr lang="en-US" altLang="en-US" sz="2800" dirty="0"/>
          </a:p>
          <a:p>
            <a:pPr lvl="1">
              <a:lnSpc>
                <a:spcPct val="90000"/>
              </a:lnSpc>
            </a:pPr>
            <a:r>
              <a:rPr lang="en-US" altLang="en-US" sz="2800" dirty="0"/>
              <a:t>An object is often called “instance” of a class.</a:t>
            </a:r>
            <a:endParaRPr lang="en-US" altLang="en-US" sz="2800" dirty="0"/>
          </a:p>
          <a:p>
            <a:pPr lvl="1">
              <a:lnSpc>
                <a:spcPct val="90000"/>
              </a:lnSpc>
            </a:pPr>
            <a:endParaRPr lang="en-US" altLang="en-US" sz="2000" dirty="0"/>
          </a:p>
          <a:p>
            <a:pPr>
              <a:lnSpc>
                <a:spcPct val="90000"/>
              </a:lnSpc>
            </a:pPr>
            <a:endParaRPr lang="en-US" altLang="en-US" sz="2400" dirty="0"/>
          </a:p>
          <a:p>
            <a:pPr>
              <a:lnSpc>
                <a:spcPct val="90000"/>
              </a:lnSpc>
              <a:buFont typeface="Monotype Sorts" pitchFamily="2" charset="2"/>
              <a:buNone/>
            </a:pPr>
            <a:endParaRPr lang="en-US" altLang="en-US" sz="2400" dirty="0"/>
          </a:p>
        </p:txBody>
      </p:sp>
      <p:sp>
        <p:nvSpPr>
          <p:cNvPr id="2150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endParaRPr lang="en-US" altLang="en-US" sz="1400" dirty="0">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36" y="366871"/>
            <a:ext cx="9784080" cy="1508760"/>
          </a:xfrm>
        </p:spPr>
        <p:txBody>
          <a:bodyPr/>
          <a:lstStyle/>
          <a:p>
            <a:r>
              <a:rPr lang="en-US" altLang="en-US" b="1" dirty="0"/>
              <a:t>Characteristics of Object-Oriented Languages</a:t>
            </a:r>
            <a:endParaRPr lang="en-AU" dirty="0"/>
          </a:p>
        </p:txBody>
      </p:sp>
      <p:sp>
        <p:nvSpPr>
          <p:cNvPr id="4" name="Rectangle 1"/>
          <p:cNvSpPr>
            <a:spLocks noGrp="1" noChangeArrowheads="1"/>
          </p:cNvSpPr>
          <p:nvPr>
            <p:ph idx="1"/>
          </p:nvPr>
        </p:nvSpPr>
        <p:spPr bwMode="auto">
          <a:xfrm>
            <a:off x="886147" y="2071087"/>
            <a:ext cx="83610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eaLnBrk="0" fontAlgn="base" hangingPunct="0">
              <a:lnSpc>
                <a:spcPct val="100000"/>
              </a:lnSpc>
              <a:spcBef>
                <a:spcPct val="0"/>
              </a:spcBef>
              <a:spcAft>
                <a:spcPct val="0"/>
              </a:spcAft>
              <a:buNone/>
            </a:pPr>
            <a:r>
              <a:rPr lang="en-AU" sz="2400" b="1" dirty="0"/>
              <a:t>Encapsulation and Data Hiding</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AU" altLang="en-US" sz="2400" dirty="0">
                <a:solidFill>
                  <a:schemeClr val="tx1"/>
                </a:solidFill>
                <a:latin typeface="Arial" panose="020B0604020202020204" pitchFamily="34" charset="0"/>
              </a:rPr>
              <a:t>Encapsulation enables you to hide the code and data into a single unit to secure the data from the outside world. </a:t>
            </a:r>
            <a:endParaRPr lang="en-AU" altLang="en-US" sz="2400" dirty="0">
              <a:solidFill>
                <a:schemeClr val="tx1"/>
              </a:solidFill>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Encapsulation is a powerful feature that leads to information hiding.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1"/>
          <a:stretch>
            <a:fillRect/>
          </a:stretch>
        </p:blipFill>
        <p:spPr>
          <a:xfrm>
            <a:off x="6623082" y="4010079"/>
            <a:ext cx="5248275" cy="2619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Characteristics of Object-Oriented Languages</a:t>
            </a:r>
            <a:endParaRPr lang="en-AU" dirty="0"/>
          </a:p>
        </p:txBody>
      </p:sp>
      <p:sp>
        <p:nvSpPr>
          <p:cNvPr id="3" name="Content Placeholder 2"/>
          <p:cNvSpPr>
            <a:spLocks noGrp="1"/>
          </p:cNvSpPr>
          <p:nvPr>
            <p:ph idx="1"/>
          </p:nvPr>
        </p:nvSpPr>
        <p:spPr/>
        <p:txBody>
          <a:bodyPr>
            <a:noAutofit/>
          </a:bodyPr>
          <a:lstStyle/>
          <a:p>
            <a:r>
              <a:rPr lang="en-AU" sz="2800" b="1" dirty="0"/>
              <a:t>Abstraction</a:t>
            </a:r>
            <a:r>
              <a:rPr lang="en-AU" sz="2800" dirty="0"/>
              <a:t> allows you to focus on what the object does instead of how it does it </a:t>
            </a:r>
            <a:endParaRPr lang="en-AU" sz="2800" dirty="0"/>
          </a:p>
          <a:p>
            <a:r>
              <a:rPr lang="en-AU" sz="2800" dirty="0"/>
              <a:t>Example: </a:t>
            </a:r>
            <a:endParaRPr lang="en-AU" sz="2800" dirty="0"/>
          </a:p>
          <a:p>
            <a:r>
              <a:rPr lang="en-AU" sz="2800" b="1" dirty="0"/>
              <a:t>ATM Machine; </a:t>
            </a:r>
            <a:r>
              <a:rPr lang="en-AU" sz="2800" dirty="0"/>
              <a:t>All are performing operations on the ATM machine like cash withdrawal, money transfer, retrieve mini-statement…etc. but we can't know internal details about ATM.</a:t>
            </a:r>
            <a:endParaRPr lang="en-AU" sz="2800" dirty="0"/>
          </a:p>
          <a:p>
            <a:r>
              <a:rPr lang="en-AU" sz="2800" dirty="0"/>
              <a:t>There are two ways to achieve abstraction in java</a:t>
            </a:r>
            <a:endParaRPr lang="en-AU" sz="2800" dirty="0"/>
          </a:p>
          <a:p>
            <a:pPr lvl="1"/>
            <a:r>
              <a:rPr lang="en-AU" sz="2800" dirty="0"/>
              <a:t>Abstract class </a:t>
            </a:r>
            <a:endParaRPr lang="en-AU" sz="2800" dirty="0"/>
          </a:p>
          <a:p>
            <a:pPr lvl="1"/>
            <a:r>
              <a:rPr lang="en-AU" sz="2800" dirty="0"/>
              <a:t>Interface</a:t>
            </a:r>
            <a:endParaRPr lang="en-AU"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Comparison</a:t>
            </a:r>
            <a:endParaRPr lang="en-AU" dirty="0"/>
          </a:p>
        </p:txBody>
      </p:sp>
      <p:graphicFrame>
        <p:nvGraphicFramePr>
          <p:cNvPr id="4" name="Content Placeholder 3"/>
          <p:cNvGraphicFramePr>
            <a:graphicFrameLocks noGrp="1"/>
          </p:cNvGraphicFramePr>
          <p:nvPr>
            <p:ph idx="1"/>
          </p:nvPr>
        </p:nvGraphicFramePr>
        <p:xfrm>
          <a:off x="2000262" y="1978306"/>
          <a:ext cx="8580012" cy="4747022"/>
        </p:xfrm>
        <a:graphic>
          <a:graphicData uri="http://schemas.openxmlformats.org/drawingml/2006/table">
            <a:tbl>
              <a:tblPr/>
              <a:tblGrid>
                <a:gridCol w="1998908"/>
                <a:gridCol w="3425781"/>
                <a:gridCol w="3155323"/>
              </a:tblGrid>
              <a:tr h="299235">
                <a:tc>
                  <a:txBody>
                    <a:bodyPr/>
                    <a:lstStyle/>
                    <a:p>
                      <a:r>
                        <a:rPr lang="en-AU" sz="2000" b="1" dirty="0"/>
                        <a:t>Parameter</a:t>
                      </a:r>
                      <a:r>
                        <a:rPr lang="en-AU" sz="2000" dirty="0"/>
                        <a:t> </a:t>
                      </a:r>
                      <a:endParaRPr lang="en-AU" sz="2000" dirty="0"/>
                    </a:p>
                  </a:txBody>
                  <a:tcPr marL="67616" marR="67616" marT="33808" marB="33808" anchor="ctr">
                    <a:lnL>
                      <a:noFill/>
                    </a:lnL>
                    <a:lnR>
                      <a:noFill/>
                    </a:lnR>
                    <a:lnT>
                      <a:noFill/>
                    </a:lnT>
                    <a:lnB>
                      <a:noFill/>
                    </a:lnB>
                  </a:tcPr>
                </a:tc>
                <a:tc>
                  <a:txBody>
                    <a:bodyPr/>
                    <a:lstStyle/>
                    <a:p>
                      <a:r>
                        <a:rPr lang="en-AU" sz="2000" b="1" dirty="0"/>
                        <a:t>Abstraction</a:t>
                      </a:r>
                      <a:r>
                        <a:rPr lang="en-AU" sz="2000" dirty="0"/>
                        <a:t> </a:t>
                      </a:r>
                      <a:endParaRPr lang="en-AU" sz="2000" dirty="0"/>
                    </a:p>
                  </a:txBody>
                  <a:tcPr marL="67616" marR="67616" marT="33808" marB="33808" anchor="ctr">
                    <a:lnL>
                      <a:noFill/>
                    </a:lnL>
                    <a:lnR>
                      <a:noFill/>
                    </a:lnR>
                    <a:lnT>
                      <a:noFill/>
                    </a:lnT>
                    <a:lnB>
                      <a:noFill/>
                    </a:lnB>
                  </a:tcPr>
                </a:tc>
                <a:tc>
                  <a:txBody>
                    <a:bodyPr/>
                    <a:lstStyle/>
                    <a:p>
                      <a:r>
                        <a:rPr lang="en-AU" sz="2000" b="1"/>
                        <a:t>Encapsulation</a:t>
                      </a:r>
                      <a:r>
                        <a:rPr lang="en-AU" sz="2000"/>
                        <a:t> </a:t>
                      </a:r>
                      <a:endParaRPr lang="en-AU" sz="2000"/>
                    </a:p>
                  </a:txBody>
                  <a:tcPr marL="67616" marR="67616" marT="33808" marB="33808" anchor="ctr">
                    <a:lnL>
                      <a:noFill/>
                    </a:lnL>
                    <a:lnR>
                      <a:noFill/>
                    </a:lnR>
                    <a:lnT>
                      <a:noFill/>
                    </a:lnT>
                    <a:lnB>
                      <a:noFill/>
                    </a:lnB>
                  </a:tcPr>
                </a:tc>
              </a:tr>
              <a:tr h="748087">
                <a:tc>
                  <a:txBody>
                    <a:bodyPr/>
                    <a:lstStyle/>
                    <a:p>
                      <a:r>
                        <a:rPr lang="en-AU" sz="2000" dirty="0"/>
                        <a:t>Focus </a:t>
                      </a:r>
                      <a:endParaRPr lang="en-AU" sz="2000" dirty="0"/>
                    </a:p>
                  </a:txBody>
                  <a:tcPr marL="67616" marR="67616" marT="33808" marB="33808" anchor="ctr">
                    <a:lnL>
                      <a:noFill/>
                    </a:lnL>
                    <a:lnR>
                      <a:noFill/>
                    </a:lnR>
                    <a:lnT>
                      <a:noFill/>
                    </a:lnT>
                    <a:lnB>
                      <a:noFill/>
                    </a:lnB>
                  </a:tcPr>
                </a:tc>
                <a:tc>
                  <a:txBody>
                    <a:bodyPr/>
                    <a:lstStyle/>
                    <a:p>
                      <a:r>
                        <a:rPr lang="en-AU" sz="2000" dirty="0"/>
                        <a:t>Abstraction allows you to focus on what the object does instead of how it does it </a:t>
                      </a:r>
                      <a:endParaRPr lang="en-AU" sz="2000" dirty="0"/>
                    </a:p>
                  </a:txBody>
                  <a:tcPr marL="67616" marR="67616" marT="33808" marB="33808" anchor="ctr">
                    <a:lnL>
                      <a:noFill/>
                    </a:lnL>
                    <a:lnR>
                      <a:noFill/>
                    </a:lnR>
                    <a:lnT>
                      <a:noFill/>
                    </a:lnT>
                    <a:lnB>
                      <a:noFill/>
                    </a:lnB>
                  </a:tcPr>
                </a:tc>
                <a:tc>
                  <a:txBody>
                    <a:bodyPr/>
                    <a:lstStyle/>
                    <a:p>
                      <a:r>
                        <a:rPr lang="en-AU" sz="2000"/>
                        <a:t>Encapsulation enables you to hide the code and data into a single unit to secure the data from the outside world. </a:t>
                      </a:r>
                      <a:endParaRPr lang="en-AU" sz="2000"/>
                    </a:p>
                  </a:txBody>
                  <a:tcPr marL="67616" marR="67616" marT="33808" marB="33808" anchor="ctr">
                    <a:lnL>
                      <a:noFill/>
                    </a:lnL>
                    <a:lnR>
                      <a:noFill/>
                    </a:lnR>
                    <a:lnT>
                      <a:noFill/>
                    </a:lnT>
                    <a:lnB>
                      <a:noFill/>
                    </a:lnB>
                  </a:tcPr>
                </a:tc>
              </a:tr>
              <a:tr h="748087">
                <a:tc>
                  <a:txBody>
                    <a:bodyPr/>
                    <a:lstStyle/>
                    <a:p>
                      <a:r>
                        <a:rPr lang="en-AU" sz="2000"/>
                        <a:t>Implementation </a:t>
                      </a:r>
                      <a:endParaRPr lang="en-AU" sz="2000"/>
                    </a:p>
                  </a:txBody>
                  <a:tcPr marL="67616" marR="67616" marT="33808" marB="33808" anchor="ctr">
                    <a:lnL>
                      <a:noFill/>
                    </a:lnL>
                    <a:lnR>
                      <a:noFill/>
                    </a:lnR>
                    <a:lnT>
                      <a:noFill/>
                    </a:lnT>
                    <a:lnB>
                      <a:noFill/>
                    </a:lnB>
                  </a:tcPr>
                </a:tc>
                <a:tc>
                  <a:txBody>
                    <a:bodyPr/>
                    <a:lstStyle/>
                    <a:p>
                      <a:r>
                        <a:rPr lang="en-AU" sz="2000" dirty="0"/>
                        <a:t>You can use abstraction using Interface and Abstract Class. </a:t>
                      </a:r>
                      <a:endParaRPr lang="en-AU" sz="2000" dirty="0"/>
                    </a:p>
                  </a:txBody>
                  <a:tcPr marL="67616" marR="67616" marT="33808" marB="33808" anchor="ctr">
                    <a:lnL>
                      <a:noFill/>
                    </a:lnL>
                    <a:lnR>
                      <a:noFill/>
                    </a:lnR>
                    <a:lnT>
                      <a:noFill/>
                    </a:lnT>
                    <a:lnB>
                      <a:noFill/>
                    </a:lnB>
                  </a:tcPr>
                </a:tc>
                <a:tc>
                  <a:txBody>
                    <a:bodyPr/>
                    <a:lstStyle/>
                    <a:p>
                      <a:r>
                        <a:rPr lang="en-AU" sz="2000" dirty="0"/>
                        <a:t>You can implement encapsulation using Access Modifiers (Public, Protected &amp; Private.) </a:t>
                      </a:r>
                      <a:endParaRPr lang="en-AU" sz="2000" dirty="0"/>
                    </a:p>
                  </a:txBody>
                  <a:tcPr marL="67616" marR="67616" marT="33808" marB="33808" anchor="ctr">
                    <a:lnL>
                      <a:noFill/>
                    </a:lnL>
                    <a:lnR>
                      <a:noFill/>
                    </a:lnR>
                    <a:lnT>
                      <a:noFill/>
                    </a:lnT>
                    <a:lnB>
                      <a:noFill/>
                    </a:lnB>
                  </a:tcPr>
                </a:tc>
              </a:tr>
              <a:tr h="748087">
                <a:tc>
                  <a:txBody>
                    <a:bodyPr/>
                    <a:lstStyle/>
                    <a:p>
                      <a:r>
                        <a:rPr lang="en-AU" sz="2000"/>
                        <a:t>Focuses </a:t>
                      </a:r>
                      <a:endParaRPr lang="en-AU" sz="2000"/>
                    </a:p>
                  </a:txBody>
                  <a:tcPr marL="67616" marR="67616" marT="33808" marB="33808" anchor="ctr">
                    <a:lnL>
                      <a:noFill/>
                    </a:lnL>
                    <a:lnR>
                      <a:noFill/>
                    </a:lnR>
                    <a:lnT>
                      <a:noFill/>
                    </a:lnT>
                    <a:lnB>
                      <a:noFill/>
                    </a:lnB>
                  </a:tcPr>
                </a:tc>
                <a:tc>
                  <a:txBody>
                    <a:bodyPr/>
                    <a:lstStyle/>
                    <a:p>
                      <a:r>
                        <a:rPr lang="en-AU" sz="2000"/>
                        <a:t>Focus mainly on what should be done. </a:t>
                      </a:r>
                      <a:endParaRPr lang="en-AU" sz="2000"/>
                    </a:p>
                  </a:txBody>
                  <a:tcPr marL="67616" marR="67616" marT="33808" marB="33808" anchor="ctr">
                    <a:lnL>
                      <a:noFill/>
                    </a:lnL>
                    <a:lnR>
                      <a:noFill/>
                    </a:lnR>
                    <a:lnT>
                      <a:noFill/>
                    </a:lnT>
                    <a:lnB>
                      <a:noFill/>
                    </a:lnB>
                  </a:tcPr>
                </a:tc>
                <a:tc>
                  <a:txBody>
                    <a:bodyPr/>
                    <a:lstStyle/>
                    <a:p>
                      <a:r>
                        <a:rPr lang="en-AU" sz="2000" dirty="0"/>
                        <a:t>Focus primarily on how it should be done. </a:t>
                      </a:r>
                      <a:endParaRPr lang="en-AU" sz="2000" dirty="0"/>
                    </a:p>
                  </a:txBody>
                  <a:tcPr marL="67616" marR="67616" marT="33808" marB="33808" anchor="ctr">
                    <a:lnL>
                      <a:noFill/>
                    </a:lnL>
                    <a:lnR>
                      <a:noFill/>
                    </a:lnR>
                    <a:lnT>
                      <a:noFill/>
                    </a:lnT>
                    <a:lnB>
                      <a:noFill/>
                    </a:lnB>
                  </a:tcPr>
                </a:tc>
              </a:tr>
              <a:tr h="748087">
                <a:tc>
                  <a:txBody>
                    <a:bodyPr/>
                    <a:lstStyle/>
                    <a:p>
                      <a:r>
                        <a:rPr lang="en-AU" sz="2000"/>
                        <a:t>Application </a:t>
                      </a:r>
                      <a:endParaRPr lang="en-AU" sz="2000"/>
                    </a:p>
                  </a:txBody>
                  <a:tcPr marL="67616" marR="67616" marT="33808" marB="33808" anchor="ctr">
                    <a:lnL>
                      <a:noFill/>
                    </a:lnL>
                    <a:lnR>
                      <a:noFill/>
                    </a:lnR>
                    <a:lnT>
                      <a:noFill/>
                    </a:lnT>
                    <a:lnB>
                      <a:noFill/>
                    </a:lnB>
                  </a:tcPr>
                </a:tc>
                <a:tc>
                  <a:txBody>
                    <a:bodyPr/>
                    <a:lstStyle/>
                    <a:p>
                      <a:r>
                        <a:rPr lang="en-AU" sz="2000" dirty="0"/>
                        <a:t>During design level. </a:t>
                      </a:r>
                      <a:endParaRPr lang="en-AU" sz="2000" dirty="0"/>
                    </a:p>
                  </a:txBody>
                  <a:tcPr marL="67616" marR="67616" marT="33808" marB="33808" anchor="ctr">
                    <a:lnL>
                      <a:noFill/>
                    </a:lnL>
                    <a:lnR>
                      <a:noFill/>
                    </a:lnR>
                    <a:lnT>
                      <a:noFill/>
                    </a:lnT>
                    <a:lnB>
                      <a:noFill/>
                    </a:lnB>
                  </a:tcPr>
                </a:tc>
                <a:tc>
                  <a:txBody>
                    <a:bodyPr/>
                    <a:lstStyle/>
                    <a:p>
                      <a:r>
                        <a:rPr lang="en-AU" sz="2000" dirty="0"/>
                        <a:t>During the Implementation level. </a:t>
                      </a:r>
                      <a:endParaRPr lang="en-AU" sz="2000" dirty="0"/>
                    </a:p>
                  </a:txBody>
                  <a:tcPr marL="67616" marR="67616" marT="33808" marB="33808" anchor="ctr">
                    <a:lnL>
                      <a:noFill/>
                    </a:lnL>
                    <a:lnR>
                      <a:noFill/>
                    </a:lnR>
                    <a:lnT>
                      <a:noFill/>
                    </a:lnT>
                    <a:lnB>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54780" y="297986"/>
            <a:ext cx="9784080" cy="1508760"/>
          </a:xfrm>
        </p:spPr>
        <p:txBody>
          <a:bodyPr>
            <a:normAutofit/>
          </a:bodyPr>
          <a:lstStyle/>
          <a:p>
            <a:r>
              <a:rPr lang="en-US" altLang="en-US" sz="4000" b="1" dirty="0"/>
              <a:t>Characteristics of Object-Oriented Languages</a:t>
            </a:r>
            <a:endParaRPr lang="en-US" altLang="en-US" sz="4000" b="1" dirty="0"/>
          </a:p>
        </p:txBody>
      </p:sp>
      <p:sp>
        <p:nvSpPr>
          <p:cNvPr id="22532" name="Rectangle 3"/>
          <p:cNvSpPr>
            <a:spLocks noGrp="1" noChangeArrowheads="1"/>
          </p:cNvSpPr>
          <p:nvPr>
            <p:ph idx="1"/>
          </p:nvPr>
        </p:nvSpPr>
        <p:spPr/>
        <p:txBody>
          <a:bodyPr>
            <a:normAutofit/>
          </a:bodyPr>
          <a:lstStyle/>
          <a:p>
            <a:pPr>
              <a:lnSpc>
                <a:spcPct val="80000"/>
              </a:lnSpc>
            </a:pPr>
            <a:r>
              <a:rPr lang="en-US" altLang="en-US" sz="2400" b="1" dirty="0"/>
              <a:t>Inheritance</a:t>
            </a:r>
            <a:endParaRPr lang="en-US" altLang="en-US" sz="2400" dirty="0"/>
          </a:p>
          <a:p>
            <a:pPr lvl="1">
              <a:lnSpc>
                <a:spcPct val="80000"/>
              </a:lnSpc>
            </a:pPr>
            <a:r>
              <a:rPr lang="en-US" altLang="en-US" dirty="0"/>
              <a:t>The idea of classes leads to the idea of </a:t>
            </a:r>
            <a:r>
              <a:rPr lang="en-US" altLang="en-US" i="1" dirty="0"/>
              <a:t>inheritance</a:t>
            </a:r>
            <a:r>
              <a:rPr lang="en-US" altLang="en-US" dirty="0"/>
              <a:t>. </a:t>
            </a:r>
            <a:endParaRPr lang="en-US" altLang="en-US" dirty="0"/>
          </a:p>
          <a:p>
            <a:pPr lvl="1">
              <a:lnSpc>
                <a:spcPct val="80000"/>
              </a:lnSpc>
            </a:pPr>
            <a:r>
              <a:rPr lang="en-US" altLang="en-US" dirty="0"/>
              <a:t>In our daily lives, we use the concept of classes divided into subclasses. We know that the animal class is divided into</a:t>
            </a:r>
            <a:endParaRPr lang="en-US" altLang="en-US" dirty="0"/>
          </a:p>
          <a:p>
            <a:pPr lvl="2">
              <a:lnSpc>
                <a:spcPct val="80000"/>
              </a:lnSpc>
            </a:pPr>
            <a:r>
              <a:rPr lang="en-US" altLang="en-US" sz="2000" dirty="0"/>
              <a:t>mammals, insects, birds, and so on. </a:t>
            </a:r>
            <a:endParaRPr lang="en-US" altLang="en-US" sz="2000" dirty="0"/>
          </a:p>
          <a:p>
            <a:pPr lvl="2">
              <a:lnSpc>
                <a:spcPct val="80000"/>
              </a:lnSpc>
            </a:pPr>
            <a:r>
              <a:rPr lang="en-US" altLang="en-US" sz="2000" dirty="0"/>
              <a:t>The vehicle class is divided into cars, trucks, buses, motorcycles, and so on.</a:t>
            </a:r>
            <a:endParaRPr lang="en-US" altLang="en-US" sz="2000" dirty="0"/>
          </a:p>
          <a:p>
            <a:pPr lvl="2">
              <a:lnSpc>
                <a:spcPct val="80000"/>
              </a:lnSpc>
            </a:pPr>
            <a:r>
              <a:rPr lang="en-US" altLang="en-US" sz="2000" dirty="0"/>
              <a:t>The principle in this sort of division is that each subclass shares common characteristics with the class from which it’s derived.</a:t>
            </a:r>
            <a:endParaRPr lang="en-US" altLang="en-US" sz="2000" dirty="0"/>
          </a:p>
          <a:p>
            <a:pPr lvl="2">
              <a:lnSpc>
                <a:spcPct val="80000"/>
              </a:lnSpc>
            </a:pPr>
            <a:r>
              <a:rPr lang="en-US" altLang="en-US" sz="2000" dirty="0"/>
              <a:t>Cars, trucks, buses, and motorcycles all have wheels and a motor; these are the defining characteristics of vehicles. </a:t>
            </a:r>
            <a:endParaRPr lang="en-US" altLang="en-US" sz="2000" dirty="0"/>
          </a:p>
          <a:p>
            <a:pPr lvl="2">
              <a:lnSpc>
                <a:spcPct val="80000"/>
              </a:lnSpc>
            </a:pPr>
            <a:r>
              <a:rPr lang="en-US" altLang="en-US" sz="2000" dirty="0"/>
              <a:t>In addition to the characteristics shared with other members of the class, each subclass also has its own particular characteristics:</a:t>
            </a:r>
            <a:endParaRPr lang="en-US" altLang="en-US" sz="2000" dirty="0"/>
          </a:p>
          <a:p>
            <a:pPr lvl="2">
              <a:lnSpc>
                <a:spcPct val="80000"/>
              </a:lnSpc>
            </a:pPr>
            <a:r>
              <a:rPr lang="en-US" altLang="en-US" sz="2000" dirty="0"/>
              <a:t>Buses, for instance, have seats for many people, while trucks have space for hauling heavy loads.</a:t>
            </a:r>
            <a:endParaRPr lang="en-US" altLang="en-US" sz="2000" dirty="0"/>
          </a:p>
          <a:p>
            <a:pPr lvl="2">
              <a:lnSpc>
                <a:spcPct val="80000"/>
              </a:lnSpc>
            </a:pPr>
            <a:endParaRPr lang="en-US" altLang="en-US" sz="1800" dirty="0"/>
          </a:p>
          <a:p>
            <a:pPr>
              <a:lnSpc>
                <a:spcPct val="80000"/>
              </a:lnSpc>
            </a:pPr>
            <a:endParaRPr lang="en-US" altLang="en-US" sz="2400" dirty="0"/>
          </a:p>
        </p:txBody>
      </p:sp>
      <p:sp>
        <p:nvSpPr>
          <p:cNvPr id="2253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15024" y="270924"/>
            <a:ext cx="9784080" cy="1508760"/>
          </a:xfrm>
        </p:spPr>
        <p:txBody>
          <a:bodyPr>
            <a:normAutofit/>
          </a:bodyPr>
          <a:lstStyle/>
          <a:p>
            <a:r>
              <a:rPr lang="en-US" altLang="en-US" sz="4000" b="1" dirty="0"/>
              <a:t>Characteristics of Object-Oriented Languages</a:t>
            </a:r>
            <a:endParaRPr lang="en-US" altLang="en-US" sz="4000" b="1" dirty="0"/>
          </a:p>
        </p:txBody>
      </p:sp>
      <p:pic>
        <p:nvPicPr>
          <p:cNvPr id="23556"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2597426" y="2282270"/>
            <a:ext cx="5804452" cy="4140584"/>
          </a:xfrm>
        </p:spPr>
      </p:pic>
      <p:sp>
        <p:nvSpPr>
          <p:cNvPr id="2355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88519" y="297986"/>
            <a:ext cx="9784080" cy="1508760"/>
          </a:xfrm>
        </p:spPr>
        <p:txBody>
          <a:bodyPr>
            <a:normAutofit/>
          </a:bodyPr>
          <a:lstStyle/>
          <a:p>
            <a:r>
              <a:rPr lang="en-US" altLang="en-US" sz="4000" b="1" dirty="0"/>
              <a:t>Characteristics of Object-Oriented Languages</a:t>
            </a:r>
            <a:endParaRPr lang="en-US" altLang="en-US" sz="4000" b="1" dirty="0"/>
          </a:p>
        </p:txBody>
      </p:sp>
      <p:sp>
        <p:nvSpPr>
          <p:cNvPr id="24580" name="Rectangle 3"/>
          <p:cNvSpPr>
            <a:spLocks noGrp="1" noChangeArrowheads="1"/>
          </p:cNvSpPr>
          <p:nvPr>
            <p:ph idx="1"/>
          </p:nvPr>
        </p:nvSpPr>
        <p:spPr/>
        <p:txBody>
          <a:bodyPr>
            <a:normAutofit/>
          </a:bodyPr>
          <a:lstStyle/>
          <a:p>
            <a:pPr algn="just">
              <a:lnSpc>
                <a:spcPct val="80000"/>
              </a:lnSpc>
            </a:pPr>
            <a:r>
              <a:rPr lang="en-US" altLang="en-US" sz="2800" dirty="0"/>
              <a:t>In a similar way, an OOP class can become a parent of several subclasses. </a:t>
            </a:r>
            <a:endParaRPr lang="en-US" altLang="en-US" sz="2800" dirty="0"/>
          </a:p>
          <a:p>
            <a:pPr algn="just">
              <a:lnSpc>
                <a:spcPct val="80000"/>
              </a:lnSpc>
            </a:pPr>
            <a:r>
              <a:rPr lang="en-US" altLang="en-US" sz="2800" dirty="0"/>
              <a:t>The original class is called the </a:t>
            </a:r>
            <a:r>
              <a:rPr lang="en-US" altLang="en-US" sz="2800" i="1" dirty="0"/>
              <a:t>base class</a:t>
            </a:r>
            <a:r>
              <a:rPr lang="en-US" altLang="en-US" sz="2800" dirty="0"/>
              <a:t>; other classes can be defined that share its characteristics, but add their own as well. These are called </a:t>
            </a:r>
            <a:r>
              <a:rPr lang="en-US" altLang="en-US" sz="2800" i="1" dirty="0"/>
              <a:t>derived classes</a:t>
            </a:r>
            <a:r>
              <a:rPr lang="en-US" altLang="en-US" sz="2800" dirty="0"/>
              <a:t>.</a:t>
            </a:r>
            <a:endParaRPr lang="en-US" altLang="en-US" sz="2800" dirty="0"/>
          </a:p>
          <a:p>
            <a:pPr algn="just">
              <a:lnSpc>
                <a:spcPct val="80000"/>
              </a:lnSpc>
            </a:pPr>
            <a:r>
              <a:rPr lang="en-US" altLang="en-US" sz="2800" dirty="0"/>
              <a:t>Inheritance is somewhat analogous to using functions to simplify a traditional procedural program.</a:t>
            </a:r>
            <a:endParaRPr lang="en-US" altLang="en-US" sz="2800" dirty="0"/>
          </a:p>
          <a:p>
            <a:pPr>
              <a:lnSpc>
                <a:spcPct val="80000"/>
              </a:lnSpc>
            </a:pPr>
            <a:endParaRPr lang="en-US" altLang="en-US" sz="1800" dirty="0"/>
          </a:p>
        </p:txBody>
      </p:sp>
      <p:sp>
        <p:nvSpPr>
          <p:cNvPr id="2457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endParaRPr lang="en-US" altLang="en-US" sz="1400" dirty="0">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34292" y="284176"/>
            <a:ext cx="9784080" cy="1508760"/>
          </a:xfrm>
        </p:spPr>
        <p:txBody>
          <a:bodyPr>
            <a:normAutofit/>
          </a:bodyPr>
          <a:lstStyle/>
          <a:p>
            <a:r>
              <a:rPr lang="en-US" altLang="en-US" sz="4000" b="1" dirty="0"/>
              <a:t>Characteristics of Object-Oriented Languages</a:t>
            </a:r>
            <a:endParaRPr lang="en-US" altLang="en-US" sz="4000" b="1" dirty="0"/>
          </a:p>
        </p:txBody>
      </p:sp>
      <p:sp>
        <p:nvSpPr>
          <p:cNvPr id="25604" name="Rectangle 3"/>
          <p:cNvSpPr>
            <a:spLocks noGrp="1" noChangeArrowheads="1"/>
          </p:cNvSpPr>
          <p:nvPr>
            <p:ph idx="1"/>
          </p:nvPr>
        </p:nvSpPr>
        <p:spPr/>
        <p:txBody>
          <a:bodyPr>
            <a:normAutofit lnSpcReduction="10000"/>
          </a:bodyPr>
          <a:lstStyle/>
          <a:p>
            <a:pPr>
              <a:lnSpc>
                <a:spcPct val="90000"/>
              </a:lnSpc>
            </a:pPr>
            <a:r>
              <a:rPr lang="en-US" altLang="en-US" sz="2400" b="1" dirty="0"/>
              <a:t>Reusability</a:t>
            </a:r>
            <a:endParaRPr lang="en-US" altLang="en-US" sz="2400" dirty="0"/>
          </a:p>
          <a:p>
            <a:pPr lvl="1" algn="just">
              <a:lnSpc>
                <a:spcPct val="90000"/>
              </a:lnSpc>
            </a:pPr>
            <a:r>
              <a:rPr lang="en-US" altLang="en-US" sz="2400" dirty="0"/>
              <a:t>Once a class has been written, created, and debugged, it can be distributed to other programmers for use in their own programs. </a:t>
            </a:r>
            <a:endParaRPr lang="en-US" altLang="en-US" sz="2400" dirty="0"/>
          </a:p>
          <a:p>
            <a:pPr lvl="1" algn="just">
              <a:lnSpc>
                <a:spcPct val="90000"/>
              </a:lnSpc>
            </a:pPr>
            <a:r>
              <a:rPr lang="en-US" altLang="en-US" sz="2400" dirty="0"/>
              <a:t>This is called </a:t>
            </a:r>
            <a:r>
              <a:rPr lang="en-US" altLang="en-US" sz="2400" i="1" dirty="0"/>
              <a:t>reusability</a:t>
            </a:r>
            <a:r>
              <a:rPr lang="en-US" altLang="en-US" sz="2400" dirty="0"/>
              <a:t>. It is similar to the way a library of functions in a procedural language can be incorporated into different programs.</a:t>
            </a:r>
            <a:endParaRPr lang="en-US" altLang="en-US" sz="2400" dirty="0"/>
          </a:p>
          <a:p>
            <a:pPr lvl="1" algn="just">
              <a:lnSpc>
                <a:spcPct val="90000"/>
              </a:lnSpc>
            </a:pPr>
            <a:r>
              <a:rPr lang="en-US" altLang="en-US" sz="2400" dirty="0"/>
              <a:t>However, in OOP, the concept of inheritance provides an important extension to the idea of reusability. A programmer can take an existing class and, without modifying it, add additional features and capabilities to it. </a:t>
            </a:r>
            <a:endParaRPr lang="en-US" altLang="en-US" sz="2400" dirty="0"/>
          </a:p>
          <a:p>
            <a:pPr lvl="1" algn="just">
              <a:lnSpc>
                <a:spcPct val="90000"/>
              </a:lnSpc>
            </a:pPr>
            <a:r>
              <a:rPr lang="en-US" altLang="en-US" sz="2400" dirty="0"/>
              <a:t>This is done by deriving a new class from the existing one. The new class will inherit the capabilities of the old one, but is free to add new features of its own.</a:t>
            </a:r>
            <a:endParaRPr lang="en-US" altLang="en-US" sz="2400" dirty="0"/>
          </a:p>
          <a:p>
            <a:pPr>
              <a:lnSpc>
                <a:spcPct val="90000"/>
              </a:lnSpc>
            </a:pPr>
            <a:endParaRPr lang="en-US" altLang="en-US" sz="2400" dirty="0"/>
          </a:p>
        </p:txBody>
      </p:sp>
      <p:sp>
        <p:nvSpPr>
          <p:cNvPr id="2560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75264" y="284176"/>
            <a:ext cx="9784080" cy="1508760"/>
          </a:xfrm>
        </p:spPr>
        <p:txBody>
          <a:bodyPr>
            <a:normAutofit/>
          </a:bodyPr>
          <a:lstStyle/>
          <a:p>
            <a:r>
              <a:rPr lang="en-US" altLang="en-US" sz="4000" b="1" dirty="0"/>
              <a:t>Characteristics of Object-Oriented Languages</a:t>
            </a:r>
            <a:endParaRPr lang="en-US" altLang="en-US" sz="4000" b="1" dirty="0"/>
          </a:p>
        </p:txBody>
      </p:sp>
      <p:sp>
        <p:nvSpPr>
          <p:cNvPr id="26628" name="Rectangle 3"/>
          <p:cNvSpPr>
            <a:spLocks noGrp="1" noChangeArrowheads="1"/>
          </p:cNvSpPr>
          <p:nvPr>
            <p:ph idx="1"/>
          </p:nvPr>
        </p:nvSpPr>
        <p:spPr/>
        <p:txBody>
          <a:bodyPr/>
          <a:lstStyle/>
          <a:p>
            <a:r>
              <a:rPr lang="en-US" altLang="en-US" b="1" dirty="0"/>
              <a:t>Creating New Data Types</a:t>
            </a:r>
            <a:endParaRPr lang="en-US" altLang="en-US" b="1" dirty="0"/>
          </a:p>
          <a:p>
            <a:r>
              <a:rPr lang="en-US" altLang="en-US" b="1" dirty="0"/>
              <a:t>Polymorphism </a:t>
            </a:r>
            <a:endParaRPr lang="en-US" altLang="en-US" b="1" dirty="0"/>
          </a:p>
          <a:p>
            <a:pPr lvl="1"/>
            <a:r>
              <a:rPr lang="en-US" altLang="en-US" i="1" dirty="0"/>
              <a:t>Polymorphism </a:t>
            </a:r>
            <a:r>
              <a:rPr lang="en-US" altLang="en-US" dirty="0"/>
              <a:t>(one thing with several distinct forms).</a:t>
            </a:r>
            <a:endParaRPr lang="en-US" altLang="en-US" dirty="0"/>
          </a:p>
          <a:p>
            <a:pPr lvl="1"/>
            <a:r>
              <a:rPr lang="en-AU" dirty="0"/>
              <a:t>Single interface having multiple implementations</a:t>
            </a:r>
            <a:r>
              <a:rPr lang="en-US" altLang="en-US" dirty="0"/>
              <a:t> </a:t>
            </a:r>
            <a:endParaRPr lang="en-US" altLang="en-US" dirty="0"/>
          </a:p>
          <a:p>
            <a:endParaRPr lang="en-US" altLang="en-US" dirty="0"/>
          </a:p>
          <a:p>
            <a:pPr lvl="1"/>
            <a:endParaRPr lang="en-US" altLang="en-US" dirty="0"/>
          </a:p>
          <a:p>
            <a:endParaRPr lang="en-US" altLang="en-US" dirty="0"/>
          </a:p>
          <a:p>
            <a:pPr>
              <a:buFont typeface="Monotype Sorts" pitchFamily="2" charset="2"/>
              <a:buNone/>
            </a:pPr>
            <a:endParaRPr lang="en-US" altLang="en-US" dirty="0"/>
          </a:p>
        </p:txBody>
      </p:sp>
      <p:sp>
        <p:nvSpPr>
          <p:cNvPr id="2662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43492" y="4251579"/>
            <a:ext cx="3800475" cy="1838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047" y="343058"/>
            <a:ext cx="9306511" cy="1560716"/>
          </a:xfrm>
        </p:spPr>
        <p:txBody>
          <a:bodyPr/>
          <a:lstStyle/>
          <a:p>
            <a:r>
              <a:rPr lang="en-US" dirty="0"/>
              <a:t>Procedure Oriented Programming (POP)</a:t>
            </a:r>
            <a:endParaRPr lang="en-US" dirty="0"/>
          </a:p>
        </p:txBody>
      </p:sp>
      <p:sp>
        <p:nvSpPr>
          <p:cNvPr id="3" name="Content Placeholder 2"/>
          <p:cNvSpPr>
            <a:spLocks noGrp="1"/>
          </p:cNvSpPr>
          <p:nvPr>
            <p:ph idx="1"/>
          </p:nvPr>
        </p:nvSpPr>
        <p:spPr/>
        <p:txBody>
          <a:bodyPr>
            <a:normAutofit/>
          </a:bodyPr>
          <a:lstStyle/>
          <a:p>
            <a:r>
              <a:rPr lang="en-US" sz="2400" dirty="0"/>
              <a:t>Procedure Oriented Programming is a programming paradigm that is based on sub-routines or procedures also known as functions.</a:t>
            </a:r>
            <a:endParaRPr lang="en-US" sz="2400" dirty="0"/>
          </a:p>
          <a:p>
            <a:r>
              <a:rPr lang="en-US" sz="2400" dirty="0"/>
              <a:t>They consist of sequential steps that perform some specified task.</a:t>
            </a:r>
            <a:endParaRPr lang="en-US" sz="2400" dirty="0"/>
          </a:p>
          <a:p>
            <a:r>
              <a:rPr lang="en-US" sz="2400" b="1" dirty="0"/>
              <a:t>Features</a:t>
            </a:r>
            <a:endParaRPr lang="en-US" sz="2400" b="1" dirty="0"/>
          </a:p>
          <a:p>
            <a:pPr lvl="1"/>
            <a:r>
              <a:rPr lang="en-US" sz="2400" dirty="0"/>
              <a:t>Modularity</a:t>
            </a:r>
            <a:endParaRPr lang="en-US" sz="2400" dirty="0"/>
          </a:p>
          <a:p>
            <a:pPr lvl="1"/>
            <a:r>
              <a:rPr lang="en-US" sz="2400" dirty="0"/>
              <a:t>Predefined Function</a:t>
            </a:r>
            <a:endParaRPr lang="en-US" sz="2400" dirty="0"/>
          </a:p>
          <a:p>
            <a:pPr lvl="1"/>
            <a:r>
              <a:rPr lang="en-US" sz="2400" dirty="0"/>
              <a:t>Scoping</a:t>
            </a:r>
            <a:endParaRPr lang="en-US" sz="2400" dirty="0"/>
          </a:p>
          <a:p>
            <a:pPr lvl="1"/>
            <a:r>
              <a:rPr lang="en-US" sz="2400" dirty="0"/>
              <a:t>Parameter Passing</a:t>
            </a:r>
            <a:endParaRPr lang="en-US" sz="2400" dirty="0"/>
          </a:p>
          <a:p>
            <a:pPr lvl="1"/>
            <a:r>
              <a:rPr lang="en-US" sz="2400" dirty="0"/>
              <a:t>Libraries</a:t>
            </a:r>
            <a:endParaRPr lang="en-US" sz="2400" dirty="0"/>
          </a:p>
          <a:p>
            <a:pPr marL="320040" lvl="1" indent="0">
              <a:buNone/>
            </a:pPr>
            <a:endParaRPr lang="en-US" b="1" dirty="0"/>
          </a:p>
          <a:p>
            <a:pPr lvl="1"/>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endParaRPr lang="en-US" altLang="en-US"/>
          </a:p>
        </p:txBody>
      </p:sp>
      <p:sp>
        <p:nvSpPr>
          <p:cNvPr id="27652" name="Rectangle 3"/>
          <p:cNvSpPr>
            <a:spLocks noGrp="1" noChangeArrowheads="1"/>
          </p:cNvSpPr>
          <p:nvPr>
            <p:ph idx="1"/>
          </p:nvPr>
        </p:nvSpPr>
        <p:spPr/>
        <p:txBody>
          <a:bodyPr/>
          <a:lstStyle/>
          <a:p>
            <a:endParaRPr lang="en-US" altLang="en-US" dirty="0"/>
          </a:p>
        </p:txBody>
      </p:sp>
      <p:sp>
        <p:nvSpPr>
          <p:cNvPr id="2765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
        <p:nvSpPr>
          <p:cNvPr id="27653" name="WordArt 4"/>
          <p:cNvSpPr>
            <a:spLocks noChangeArrowheads="1" noChangeShapeType="1" noTextEdit="1"/>
          </p:cNvSpPr>
          <p:nvPr/>
        </p:nvSpPr>
        <p:spPr bwMode="auto">
          <a:xfrm>
            <a:off x="4390771" y="3129263"/>
            <a:ext cx="2728913" cy="1554162"/>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AU" sz="3600" kern="10" dirty="0">
                <a:ln w="9525">
                  <a:rou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rPr>
              <a:t>Questions</a:t>
            </a:r>
            <a:endParaRPr lang="en-AU" sz="3600" kern="10" dirty="0">
              <a:ln w="9525">
                <a:rou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 Test</a:t>
            </a:r>
            <a:br>
              <a:rPr lang="en-US" dirty="0"/>
            </a:br>
            <a:endParaRPr lang="en-US" dirty="0"/>
          </a:p>
        </p:txBody>
      </p:sp>
      <p:sp>
        <p:nvSpPr>
          <p:cNvPr id="3" name="Content Placeholder 2"/>
          <p:cNvSpPr>
            <a:spLocks noGrp="1"/>
          </p:cNvSpPr>
          <p:nvPr>
            <p:ph idx="1"/>
          </p:nvPr>
        </p:nvSpPr>
        <p:spPr/>
        <p:txBody>
          <a:bodyPr/>
          <a:lstStyle/>
          <a:p>
            <a:r>
              <a:rPr lang="en-US" dirty="0"/>
              <a:t>Create a structure of type book having following data items</a:t>
            </a:r>
            <a:endParaRPr lang="en-US" dirty="0"/>
          </a:p>
          <a:p>
            <a:pPr lvl="1"/>
            <a:r>
              <a:rPr lang="en-US" b="1" dirty="0" err="1"/>
              <a:t>AccNo</a:t>
            </a:r>
            <a:r>
              <a:rPr lang="en-US" dirty="0"/>
              <a:t> of type integer</a:t>
            </a:r>
            <a:endParaRPr lang="en-US" dirty="0"/>
          </a:p>
          <a:p>
            <a:pPr lvl="1"/>
            <a:r>
              <a:rPr lang="en-US" b="1" dirty="0"/>
              <a:t>Title </a:t>
            </a:r>
            <a:r>
              <a:rPr lang="en-US" dirty="0"/>
              <a:t>of type String</a:t>
            </a:r>
            <a:endParaRPr lang="en-US" dirty="0"/>
          </a:p>
          <a:p>
            <a:pPr lvl="1"/>
            <a:r>
              <a:rPr lang="en-US" b="1" dirty="0"/>
              <a:t>Status</a:t>
            </a:r>
            <a:r>
              <a:rPr lang="en-US" dirty="0"/>
              <a:t> of type character</a:t>
            </a:r>
            <a:endParaRPr lang="en-US" dirty="0"/>
          </a:p>
          <a:p>
            <a:r>
              <a:rPr lang="en-US" dirty="0"/>
              <a:t>Write following functions and call them in main()</a:t>
            </a:r>
            <a:endParaRPr lang="en-US" dirty="0"/>
          </a:p>
          <a:p>
            <a:pPr lvl="1"/>
            <a:r>
              <a:rPr lang="en-US" b="1" dirty="0"/>
              <a:t>Input(): </a:t>
            </a:r>
            <a:r>
              <a:rPr lang="en-US" dirty="0"/>
              <a:t>This function will initialize a structure variable of type book</a:t>
            </a:r>
            <a:endParaRPr lang="en-US" dirty="0"/>
          </a:p>
          <a:p>
            <a:pPr lvl="1"/>
            <a:r>
              <a:rPr lang="en-US" b="1" dirty="0" err="1"/>
              <a:t>Ouput</a:t>
            </a:r>
            <a:r>
              <a:rPr lang="en-US" b="1" dirty="0"/>
              <a:t>(): </a:t>
            </a:r>
            <a:r>
              <a:rPr lang="en-US" dirty="0"/>
              <a:t>This function will print the value of structure variable. </a:t>
            </a:r>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US" dirty="0"/>
          </a:p>
        </p:txBody>
      </p:sp>
      <p:sp>
        <p:nvSpPr>
          <p:cNvPr id="3" name="Content Placeholder 2"/>
          <p:cNvSpPr>
            <a:spLocks noGrp="1"/>
          </p:cNvSpPr>
          <p:nvPr>
            <p:ph idx="1"/>
          </p:nvPr>
        </p:nvSpPr>
        <p:spPr/>
        <p:txBody>
          <a:bodyPr/>
          <a:lstStyle/>
          <a:p>
            <a:r>
              <a:rPr lang="en-US" b="1" dirty="0"/>
              <a:t>Advantages</a:t>
            </a:r>
            <a:endParaRPr lang="en-US" b="1" dirty="0"/>
          </a:p>
          <a:p>
            <a:pPr lvl="1"/>
            <a:r>
              <a:rPr lang="en-US" dirty="0"/>
              <a:t>General Purpose Programming</a:t>
            </a:r>
            <a:endParaRPr lang="en-US" dirty="0"/>
          </a:p>
          <a:p>
            <a:pPr lvl="1"/>
            <a:r>
              <a:rPr lang="en-US" dirty="0"/>
              <a:t>Code reusability using function</a:t>
            </a:r>
            <a:endParaRPr lang="en-US" dirty="0"/>
          </a:p>
          <a:p>
            <a:pPr lvl="1"/>
            <a:endParaRPr lang="en-US" b="1" dirty="0"/>
          </a:p>
          <a:p>
            <a:pPr lvl="1"/>
            <a:endParaRPr lang="en-US" b="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z="4000" b="1" dirty="0"/>
              <a:t>Problems with POP</a:t>
            </a:r>
            <a:endParaRPr lang="en-US" altLang="en-US" sz="4000" dirty="0"/>
          </a:p>
        </p:txBody>
      </p:sp>
      <p:sp>
        <p:nvSpPr>
          <p:cNvPr id="7172" name="Rectangle 3"/>
          <p:cNvSpPr>
            <a:spLocks noGrp="1" noChangeArrowheads="1"/>
          </p:cNvSpPr>
          <p:nvPr>
            <p:ph idx="1"/>
          </p:nvPr>
        </p:nvSpPr>
        <p:spPr/>
        <p:txBody>
          <a:bodyPr>
            <a:normAutofit/>
          </a:bodyPr>
          <a:lstStyle/>
          <a:p>
            <a:pPr algn="just">
              <a:lnSpc>
                <a:spcPct val="80000"/>
              </a:lnSpc>
            </a:pPr>
            <a:r>
              <a:rPr lang="en-US" altLang="en-US" sz="2400" dirty="0"/>
              <a:t>As programs grow ever larger and more complex, even the structured programming approach begins to show signs of strain.</a:t>
            </a:r>
            <a:endParaRPr lang="en-US" altLang="en-US" sz="2400" dirty="0"/>
          </a:p>
          <a:p>
            <a:pPr algn="just">
              <a:lnSpc>
                <a:spcPct val="80000"/>
              </a:lnSpc>
            </a:pPr>
            <a:r>
              <a:rPr lang="en-US" altLang="en-US" sz="2400" dirty="0"/>
              <a:t>You may have heard about, or been involved in, horror stories of program development</a:t>
            </a:r>
            <a:endParaRPr lang="en-US" altLang="en-US" sz="2400" dirty="0"/>
          </a:p>
          <a:p>
            <a:pPr lvl="1">
              <a:lnSpc>
                <a:spcPct val="80000"/>
              </a:lnSpc>
            </a:pPr>
            <a:r>
              <a:rPr lang="en-US" altLang="en-US" sz="2000" dirty="0"/>
              <a:t>The project is too complex</a:t>
            </a:r>
            <a:endParaRPr lang="en-US" altLang="en-US" sz="2000" dirty="0"/>
          </a:p>
          <a:p>
            <a:pPr lvl="1">
              <a:lnSpc>
                <a:spcPct val="80000"/>
              </a:lnSpc>
            </a:pPr>
            <a:r>
              <a:rPr lang="en-US" altLang="en-US" sz="2000" dirty="0"/>
              <a:t>The schedule slips</a:t>
            </a:r>
            <a:endParaRPr lang="en-US" altLang="en-US" sz="2000" dirty="0"/>
          </a:p>
          <a:p>
            <a:pPr lvl="1">
              <a:lnSpc>
                <a:spcPct val="80000"/>
              </a:lnSpc>
            </a:pPr>
            <a:r>
              <a:rPr lang="en-US" altLang="en-US" sz="2000" dirty="0"/>
              <a:t>More programmers are added</a:t>
            </a:r>
            <a:endParaRPr lang="en-US" altLang="en-US" sz="2000" dirty="0"/>
          </a:p>
          <a:p>
            <a:pPr lvl="1">
              <a:lnSpc>
                <a:spcPct val="80000"/>
              </a:lnSpc>
            </a:pPr>
            <a:r>
              <a:rPr lang="en-US" altLang="en-US" sz="2000" dirty="0"/>
              <a:t>Complexity increases</a:t>
            </a:r>
            <a:endParaRPr lang="en-US" altLang="en-US" sz="2000" dirty="0"/>
          </a:p>
          <a:p>
            <a:pPr lvl="1">
              <a:lnSpc>
                <a:spcPct val="80000"/>
              </a:lnSpc>
            </a:pPr>
            <a:r>
              <a:rPr lang="en-US" altLang="en-US" sz="2000" dirty="0"/>
              <a:t>Costs skyrocket </a:t>
            </a:r>
            <a:endParaRPr lang="en-US" altLang="en-US" sz="2000" dirty="0"/>
          </a:p>
          <a:p>
            <a:pPr lvl="1">
              <a:lnSpc>
                <a:spcPct val="80000"/>
              </a:lnSpc>
            </a:pPr>
            <a:r>
              <a:rPr lang="en-US" altLang="en-US" sz="2000" dirty="0"/>
              <a:t>The schedule slips further and </a:t>
            </a:r>
            <a:endParaRPr lang="en-US" altLang="en-US" sz="2000" dirty="0"/>
          </a:p>
          <a:p>
            <a:pPr lvl="1">
              <a:lnSpc>
                <a:spcPct val="80000"/>
              </a:lnSpc>
            </a:pPr>
            <a:r>
              <a:rPr lang="en-US" altLang="en-US" sz="2000" dirty="0"/>
              <a:t>Disaster ensues.</a:t>
            </a:r>
            <a:endParaRPr lang="en-US" altLang="en-US" sz="2000" dirty="0"/>
          </a:p>
          <a:p>
            <a:pPr>
              <a:lnSpc>
                <a:spcPct val="80000"/>
              </a:lnSpc>
            </a:pPr>
            <a:endParaRPr lang="en-US" altLang="en-US" sz="2400" dirty="0"/>
          </a:p>
        </p:txBody>
      </p:sp>
      <p:sp>
        <p:nvSpPr>
          <p:cNvPr id="717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z="4000" b="1" dirty="0"/>
              <a:t>Continue…</a:t>
            </a:r>
            <a:endParaRPr lang="en-US" altLang="en-US" sz="4000" b="1" dirty="0"/>
          </a:p>
        </p:txBody>
      </p:sp>
      <p:sp>
        <p:nvSpPr>
          <p:cNvPr id="8196" name="Rectangle 3"/>
          <p:cNvSpPr>
            <a:spLocks noGrp="1" noChangeArrowheads="1"/>
          </p:cNvSpPr>
          <p:nvPr>
            <p:ph idx="1"/>
          </p:nvPr>
        </p:nvSpPr>
        <p:spPr/>
        <p:txBody>
          <a:bodyPr>
            <a:normAutofit/>
          </a:bodyPr>
          <a:lstStyle/>
          <a:p>
            <a:pPr algn="just">
              <a:lnSpc>
                <a:spcPct val="90000"/>
              </a:lnSpc>
            </a:pPr>
            <a:r>
              <a:rPr lang="en-US" altLang="en-US" sz="2400" dirty="0"/>
              <a:t>Analyzing the reasons for these failures reveals that there are weaknesses in the procedural paradigm itself. </a:t>
            </a:r>
            <a:endParaRPr lang="en-US" altLang="en-US" sz="2400" dirty="0"/>
          </a:p>
          <a:p>
            <a:pPr algn="just">
              <a:lnSpc>
                <a:spcPct val="90000"/>
              </a:lnSpc>
            </a:pPr>
            <a:r>
              <a:rPr lang="en-US" altLang="en-US" sz="2400" dirty="0"/>
              <a:t>No matter how well the structured programming approach is implemented, large programs become excessively complex.</a:t>
            </a:r>
            <a:endParaRPr lang="en-US" altLang="en-US" sz="2400" dirty="0"/>
          </a:p>
          <a:p>
            <a:pPr algn="ctr">
              <a:lnSpc>
                <a:spcPct val="90000"/>
              </a:lnSpc>
              <a:buFont typeface="Monotype Sorts" pitchFamily="2" charset="2"/>
              <a:buNone/>
            </a:pPr>
            <a:r>
              <a:rPr lang="en-US" altLang="en-US" sz="2400" dirty="0">
                <a:solidFill>
                  <a:schemeClr val="accent2"/>
                </a:solidFill>
              </a:rPr>
              <a:t>What are the reasons for these problems with procedural languages?</a:t>
            </a:r>
            <a:endParaRPr lang="en-US" altLang="en-US" sz="2400" dirty="0">
              <a:solidFill>
                <a:schemeClr val="accent2"/>
              </a:solidFill>
            </a:endParaRPr>
          </a:p>
          <a:p>
            <a:pPr algn="just">
              <a:lnSpc>
                <a:spcPct val="90000"/>
              </a:lnSpc>
            </a:pPr>
            <a:r>
              <a:rPr lang="en-US" altLang="en-US" sz="2400" dirty="0"/>
              <a:t>Function have unrestricted access to global data.</a:t>
            </a:r>
            <a:endParaRPr lang="en-US" altLang="en-US" sz="2400" dirty="0"/>
          </a:p>
          <a:p>
            <a:pPr algn="just">
              <a:lnSpc>
                <a:spcPct val="90000"/>
              </a:lnSpc>
            </a:pPr>
            <a:r>
              <a:rPr lang="en-US" altLang="en-US" sz="2400" dirty="0"/>
              <a:t>Second, unrelated functions and data, the basis of the procedural paradigm, provide a poor model of the real world.</a:t>
            </a:r>
            <a:endParaRPr lang="en-US" altLang="en-US" sz="2400" dirty="0"/>
          </a:p>
          <a:p>
            <a:pPr algn="just">
              <a:lnSpc>
                <a:spcPct val="90000"/>
              </a:lnSpc>
            </a:pPr>
            <a:endParaRPr lang="en-US" altLang="en-US" sz="2400" dirty="0"/>
          </a:p>
          <a:p>
            <a:pPr algn="just">
              <a:lnSpc>
                <a:spcPct val="90000"/>
              </a:lnSpc>
            </a:pPr>
            <a:endParaRPr lang="en-US" altLang="en-US" sz="1800" dirty="0"/>
          </a:p>
          <a:p>
            <a:pPr>
              <a:lnSpc>
                <a:spcPct val="90000"/>
              </a:lnSpc>
            </a:pPr>
            <a:endParaRPr lang="en-US" altLang="en-US" sz="1800" dirty="0"/>
          </a:p>
        </p:txBody>
      </p:sp>
      <p:sp>
        <p:nvSpPr>
          <p:cNvPr id="819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a:t>Why O-O?</a:t>
            </a:r>
            <a:endParaRPr lang="en-US" altLang="en-US"/>
          </a:p>
        </p:txBody>
      </p:sp>
      <p:sp>
        <p:nvSpPr>
          <p:cNvPr id="5124" name="Rectangle 3"/>
          <p:cNvSpPr>
            <a:spLocks noGrp="1" noChangeArrowheads="1"/>
          </p:cNvSpPr>
          <p:nvPr>
            <p:ph idx="1"/>
          </p:nvPr>
        </p:nvSpPr>
        <p:spPr/>
        <p:txBody>
          <a:bodyPr>
            <a:normAutofit/>
          </a:bodyPr>
          <a:lstStyle/>
          <a:p>
            <a:pPr algn="just">
              <a:lnSpc>
                <a:spcPct val="80000"/>
              </a:lnSpc>
            </a:pPr>
            <a:r>
              <a:rPr lang="en-US" altLang="en-US" sz="2400" dirty="0"/>
              <a:t>Object-oriented programming was developed because limitations were discovered in earlier approaches to programming.</a:t>
            </a:r>
            <a:endParaRPr lang="en-US" altLang="en-US" sz="2400" dirty="0"/>
          </a:p>
          <a:p>
            <a:pPr>
              <a:lnSpc>
                <a:spcPct val="80000"/>
              </a:lnSpc>
            </a:pPr>
            <a:r>
              <a:rPr lang="en-US" altLang="en-US" sz="2400" b="1" dirty="0"/>
              <a:t>Procedural Languages</a:t>
            </a:r>
            <a:endParaRPr lang="en-US" altLang="en-US" sz="2400" dirty="0"/>
          </a:p>
          <a:p>
            <a:pPr lvl="1" algn="just">
              <a:lnSpc>
                <a:spcPct val="80000"/>
              </a:lnSpc>
            </a:pPr>
            <a:r>
              <a:rPr lang="en-US" altLang="en-US" sz="2000" dirty="0"/>
              <a:t>C, Pascal, FORTRAN, and similar languages are </a:t>
            </a:r>
            <a:r>
              <a:rPr lang="en-US" altLang="en-US" sz="2000" i="1" dirty="0"/>
              <a:t>procedural languages</a:t>
            </a:r>
            <a:r>
              <a:rPr lang="en-US" altLang="en-US" sz="2000" dirty="0"/>
              <a:t>.</a:t>
            </a:r>
            <a:endParaRPr lang="en-US" altLang="en-US" sz="2000" dirty="0"/>
          </a:p>
          <a:p>
            <a:pPr lvl="1" algn="just">
              <a:lnSpc>
                <a:spcPct val="80000"/>
              </a:lnSpc>
            </a:pPr>
            <a:r>
              <a:rPr lang="en-US" altLang="en-US" sz="2000" dirty="0"/>
              <a:t>Each statement in the language tells the computer to do something: Get some input, add these numbers, divide by six, display that output. </a:t>
            </a:r>
            <a:endParaRPr lang="en-US" altLang="en-US" sz="2000" dirty="0"/>
          </a:p>
          <a:p>
            <a:pPr lvl="1" algn="just">
              <a:lnSpc>
                <a:spcPct val="80000"/>
              </a:lnSpc>
            </a:pPr>
            <a:r>
              <a:rPr lang="en-US" altLang="en-US" sz="2000" dirty="0"/>
              <a:t>A program in a procedural language is a list of instructions.</a:t>
            </a:r>
            <a:endParaRPr lang="en-US" altLang="en-US" sz="2000" dirty="0"/>
          </a:p>
          <a:p>
            <a:pPr lvl="1" algn="just">
              <a:lnSpc>
                <a:spcPct val="80000"/>
              </a:lnSpc>
            </a:pPr>
            <a:r>
              <a:rPr lang="en-US" altLang="en-US" sz="2000" dirty="0"/>
              <a:t>For very small programs, no other organizing principle (often called a </a:t>
            </a:r>
            <a:r>
              <a:rPr lang="en-US" altLang="en-US" sz="2000" i="1" dirty="0"/>
              <a:t>paradigm</a:t>
            </a:r>
            <a:r>
              <a:rPr lang="en-US" altLang="en-US" sz="2000" dirty="0"/>
              <a:t>) is needed. The programmer creates the list of instructions, and the computer carries them out.</a:t>
            </a:r>
            <a:endParaRPr lang="en-US" altLang="en-US" sz="2000" dirty="0"/>
          </a:p>
          <a:p>
            <a:pPr lvl="1">
              <a:lnSpc>
                <a:spcPct val="80000"/>
              </a:lnSpc>
            </a:pPr>
            <a:endParaRPr lang="en-US" altLang="en-US" sz="2000" dirty="0"/>
          </a:p>
          <a:p>
            <a:pPr>
              <a:lnSpc>
                <a:spcPct val="80000"/>
              </a:lnSpc>
            </a:pPr>
            <a:endParaRPr lang="en-US" altLang="en-US" sz="24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b="1"/>
              <a:t>Division into Functions</a:t>
            </a:r>
            <a:endParaRPr lang="en-US" altLang="en-US"/>
          </a:p>
        </p:txBody>
      </p:sp>
      <p:sp>
        <p:nvSpPr>
          <p:cNvPr id="6148" name="Rectangle 3"/>
          <p:cNvSpPr>
            <a:spLocks noGrp="1" noChangeArrowheads="1"/>
          </p:cNvSpPr>
          <p:nvPr>
            <p:ph idx="1"/>
          </p:nvPr>
        </p:nvSpPr>
        <p:spPr/>
        <p:txBody>
          <a:bodyPr/>
          <a:lstStyle/>
          <a:p>
            <a:pPr algn="just">
              <a:lnSpc>
                <a:spcPct val="80000"/>
              </a:lnSpc>
            </a:pPr>
            <a:r>
              <a:rPr lang="en-US" altLang="en-US"/>
              <a:t>A procedural program is divided into functions (if the program size is large), and (ideally, at least) each function has a clearly defined purpose and a clearly defined interface to the other functions in the program.</a:t>
            </a:r>
            <a:endParaRPr lang="en-US" altLang="en-US"/>
          </a:p>
          <a:p>
            <a:pPr>
              <a:lnSpc>
                <a:spcPct val="80000"/>
              </a:lnSpc>
            </a:pPr>
            <a:r>
              <a:rPr lang="en-US" altLang="en-US"/>
              <a:t>The idea of breaking a program into functions can be further extended by grouping a number of functions together into a larger entity called a </a:t>
            </a:r>
            <a:r>
              <a:rPr lang="en-US" altLang="en-US" i="1"/>
              <a:t>module </a:t>
            </a:r>
            <a:r>
              <a:rPr lang="en-US" altLang="en-US"/>
              <a:t>(which is often a file).</a:t>
            </a:r>
            <a:endParaRPr lang="en-US" altLang="en-US"/>
          </a:p>
          <a:p>
            <a:pPr>
              <a:lnSpc>
                <a:spcPct val="80000"/>
              </a:lnSpc>
            </a:pPr>
            <a:r>
              <a:rPr lang="en-US" altLang="en-US"/>
              <a:t>The principles similar: a grouping of components that execute lists of instructions.</a:t>
            </a:r>
            <a:endParaRPr lang="en-US" altLang="en-US"/>
          </a:p>
          <a:p>
            <a:pPr algn="just">
              <a:lnSpc>
                <a:spcPct val="80000"/>
              </a:lnSpc>
            </a:pPr>
            <a:endParaRPr lang="en-US" altLang="en-US"/>
          </a:p>
          <a:p>
            <a:pPr algn="just">
              <a:lnSpc>
                <a:spcPct val="80000"/>
              </a:lnSpc>
            </a:pPr>
            <a:endParaRPr lang="en-US" altLang="en-US"/>
          </a:p>
          <a:p>
            <a:pPr>
              <a:lnSpc>
                <a:spcPct val="80000"/>
              </a:lnSpc>
            </a:pPr>
            <a:endParaRPr lang="en-US" altLang="en-US"/>
          </a:p>
        </p:txBody>
      </p:sp>
      <p:sp>
        <p:nvSpPr>
          <p:cNvPr id="614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endParaRPr lang="en-US" altLang="en-US" sz="1400">
              <a:solidFill>
                <a:schemeClr val="bg2"/>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a:t>CASE STUDY</a:t>
            </a:r>
            <a:endParaRPr lang="en-US" altLang="en-US"/>
          </a:p>
        </p:txBody>
      </p:sp>
      <p:sp>
        <p:nvSpPr>
          <p:cNvPr id="9220" name="Rectangle 3"/>
          <p:cNvSpPr>
            <a:spLocks noGrp="1" noChangeArrowheads="1"/>
          </p:cNvSpPr>
          <p:nvPr>
            <p:ph idx="1"/>
          </p:nvPr>
        </p:nvSpPr>
        <p:spPr/>
        <p:txBody>
          <a:bodyPr/>
          <a:lstStyle/>
          <a:p>
            <a:pPr algn="just">
              <a:buFont typeface="Monotype Sorts" pitchFamily="2" charset="2"/>
              <a:buNone/>
            </a:pPr>
            <a:r>
              <a:rPr lang="en-US" altLang="en-US" dirty="0"/>
              <a:t>    Let’s examine these problems in the context of a library program. One important global data item in such a program is the collection of items (Books, CDs, Thesis, Journals, etc.) in the library. Various functions access this data to </a:t>
            </a:r>
            <a:endParaRPr lang="en-US" altLang="en-US" dirty="0"/>
          </a:p>
          <a:p>
            <a:pPr lvl="1" algn="just"/>
            <a:r>
              <a:rPr lang="en-US" altLang="en-US" dirty="0"/>
              <a:t>input a new item </a:t>
            </a:r>
            <a:endParaRPr lang="en-US" altLang="en-US" dirty="0"/>
          </a:p>
          <a:p>
            <a:pPr lvl="1" algn="just"/>
            <a:r>
              <a:rPr lang="en-US" altLang="en-US" dirty="0"/>
              <a:t>display an item</a:t>
            </a:r>
            <a:endParaRPr lang="en-US" altLang="en-US" dirty="0"/>
          </a:p>
          <a:p>
            <a:pPr lvl="1" algn="just"/>
            <a:r>
              <a:rPr lang="en-US" altLang="en-US" dirty="0"/>
              <a:t>modify an item</a:t>
            </a:r>
            <a:endParaRPr lang="en-US" altLang="en-US" dirty="0"/>
          </a:p>
          <a:p>
            <a:pPr algn="just">
              <a:buFont typeface="Monotype Sorts" pitchFamily="2" charset="2"/>
              <a:buNone/>
            </a:pPr>
            <a:r>
              <a:rPr lang="en-US" altLang="en-US" dirty="0"/>
              <a:t> 	and so on.</a:t>
            </a:r>
            <a:endParaRPr lang="en-US" altLang="en-US" dirty="0"/>
          </a:p>
          <a:p>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11783</Words>
  <Application>WPS Presentation</Application>
  <PresentationFormat>Widescreen</PresentationFormat>
  <Paragraphs>319</Paragraphs>
  <Slides>31</Slides>
  <Notes>5</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Times New Roman</vt:lpstr>
      <vt:lpstr>Monotype Sorts</vt:lpstr>
      <vt:lpstr>Wingdings</vt:lpstr>
      <vt:lpstr>Corbel</vt:lpstr>
      <vt:lpstr>Microsoft YaHei</vt:lpstr>
      <vt:lpstr>Arial Unicode MS</vt:lpstr>
      <vt:lpstr>Calibri</vt:lpstr>
      <vt:lpstr>Banded</vt:lpstr>
      <vt:lpstr> Introduction to Object-Oriented Programming</vt:lpstr>
      <vt:lpstr>Programming Paradigm </vt:lpstr>
      <vt:lpstr>Procedure Oriented Programming (POP)</vt:lpstr>
      <vt:lpstr>Continued…</vt:lpstr>
      <vt:lpstr>Problems with POP</vt:lpstr>
      <vt:lpstr>Continue…</vt:lpstr>
      <vt:lpstr>Why O-O?</vt:lpstr>
      <vt:lpstr>Division into Functions</vt:lpstr>
      <vt:lpstr>CASE STUDY</vt:lpstr>
      <vt:lpstr>Unrestricted Access</vt:lpstr>
      <vt:lpstr>Global And Local Variable</vt:lpstr>
      <vt:lpstr>Procedural Paradigm</vt:lpstr>
      <vt:lpstr>Large Number of Connections Causes Problems </vt:lpstr>
      <vt:lpstr>Real-World Modeling</vt:lpstr>
      <vt:lpstr>Attributes</vt:lpstr>
      <vt:lpstr>Behavior</vt:lpstr>
      <vt:lpstr>The Object-Oriented Approach</vt:lpstr>
      <vt:lpstr>Example</vt:lpstr>
      <vt:lpstr>Real World Example</vt:lpstr>
      <vt:lpstr>Characteristics of Object-Oriented Languages</vt:lpstr>
      <vt:lpstr>Characteristics of Object-Oriented Languages</vt:lpstr>
      <vt:lpstr>Characteristics of Object-Oriented Languages</vt:lpstr>
      <vt:lpstr>Characteristics of Object-Oriented Languages</vt:lpstr>
      <vt:lpstr>Comparison</vt:lpstr>
      <vt:lpstr>Characteristics of Object-Oriented Languages</vt:lpstr>
      <vt:lpstr>Characteristics of Object-Oriented Languages</vt:lpstr>
      <vt:lpstr>Characteristics of Object-Oriented Languages</vt:lpstr>
      <vt:lpstr>Characteristics of Object-Oriented Languages</vt:lpstr>
      <vt:lpstr>Characteristics of Object-Oriented Languages</vt:lpstr>
      <vt:lpstr>PowerPoint 演示文稿</vt:lpstr>
      <vt:lpstr>Aptitude Test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saeed</cp:lastModifiedBy>
  <cp:revision>49</cp:revision>
  <dcterms:created xsi:type="dcterms:W3CDTF">2022-02-24T07:33:00Z</dcterms:created>
  <dcterms:modified xsi:type="dcterms:W3CDTF">2022-11-18T00:56:26Z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y fmtid="{D5CDD505-2E9C-101B-9397-08002B2CF9AE}" pid="3" name="ICV">
    <vt:lpwstr>287FE88340254A29965CD9ECD32B839C</vt:lpwstr>
  </property>
  <property fmtid="{D5CDD505-2E9C-101B-9397-08002B2CF9AE}" pid="4" name="KSOProductBuildVer">
    <vt:lpwstr>1033-11.2.0.11380</vt:lpwstr>
  </property>
</Properties>
</file>