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346" r:id="rId7"/>
    <p:sldId id="323" r:id="rId8"/>
    <p:sldId id="321" r:id="rId9"/>
    <p:sldId id="345" r:id="rId10"/>
    <p:sldId id="322"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1" r:id="rId28"/>
    <p:sldId id="318" r:id="rId29"/>
    <p:sldId id="306" r:id="rId30"/>
    <p:sldId id="309" r:id="rId31"/>
    <p:sldId id="307" r:id="rId32"/>
    <p:sldId id="347" r:id="rId33"/>
    <p:sldId id="313" r:id="rId34"/>
    <p:sldId id="340" r:id="rId35"/>
    <p:sldId id="342" r:id="rId36"/>
    <p:sldId id="343" r:id="rId37"/>
    <p:sldId id="344" r:id="rId38"/>
    <p:sldId id="265" r:id="rId39"/>
    <p:sldId id="31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627" autoAdjust="0"/>
  </p:normalViewPr>
  <p:slideViewPr>
    <p:cSldViewPr snapToGrid="0">
      <p:cViewPr varScale="1">
        <p:scale>
          <a:sx n="58" d="100"/>
          <a:sy n="58" d="100"/>
        </p:scale>
        <p:origin x="16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8EBB8-9D27-4042-9EA1-9886793AB1F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4DF7C-003E-4103-A963-B98401D8916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ED807D-F528-4F34-B869-D6ABADC4032D}" type="slidenum">
              <a:rPr lang="en-GB"/>
            </a:fld>
            <a:endParaRPr lang="en-GB"/>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p:txBody>
          <a:bodyPr/>
          <a:lstStyle/>
          <a:p>
            <a:r>
              <a:rPr lang="en-US" b="0" i="0" dirty="0">
                <a:solidFill>
                  <a:srgbClr val="111111"/>
                </a:solidFill>
                <a:effectLst/>
                <a:latin typeface="Roboto" panose="02000000000000000000" pitchFamily="2" charset="0"/>
              </a:rPr>
              <a:t>An embedded system is a microprocessor- or microcontroller-based system of hardware and software designed to perform dedicated functions.</a:t>
            </a:r>
            <a:endParaRPr lang="en-US" b="0" i="0" dirty="0">
              <a:solidFill>
                <a:srgbClr val="111111"/>
              </a:solidFill>
              <a:effectLst/>
              <a:latin typeface="Roboto" panose="02000000000000000000" pitchFamily="2" charset="0"/>
            </a:endParaRPr>
          </a:p>
          <a:p>
            <a:endParaRPr lang="en-US" b="0" i="0" dirty="0">
              <a:solidFill>
                <a:srgbClr val="111111"/>
              </a:solidFill>
              <a:effectLst/>
              <a:latin typeface="Roboto" panose="02000000000000000000" pitchFamily="2" charset="0"/>
            </a:endParaRPr>
          </a:p>
          <a:p>
            <a:br>
              <a:rPr lang="en-US" dirty="0"/>
            </a:br>
            <a:r>
              <a:rPr lang="en-US" b="0" i="0" dirty="0">
                <a:solidFill>
                  <a:srgbClr val="666666"/>
                </a:solidFill>
                <a:effectLst/>
                <a:latin typeface="Roboto" panose="02000000000000000000" pitchFamily="2" charset="0"/>
              </a:rPr>
              <a:t>A set-top box (STB), also colloquially known as a cable box and historically television decoder, is an information appliance device that generally contains a TV-tuner input and displays output to a television set and an external source of signal, turning the source signal into content in a form that can then be displayed on the television screen or other display device. </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599DBD7-8175-4A9D-A7E3-8AE6C63A256B}"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ED807D-F528-4F34-B869-D6ABADC4032D}" type="slidenum">
              <a:rPr lang="en-GB"/>
            </a:fld>
            <a:endParaRPr lang="en-GB"/>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p:txBody>
          <a:bodyPr/>
          <a:lstStyle/>
          <a:p>
            <a:r>
              <a:rPr lang="en-GB"/>
              <a:t>When Java was produced as an independent language, it was envisaged that it would help revolutionise the web, providing more dynamic features to web pages, e.g. animation, more complex user interfaces, etc. However its actually had more success as a server-side development language rather than for applets or desktop application development. That’s not to say it can’t do those things, and do them well, but it’s a niche that its occupies very well due to a number of features.</a:t>
            </a:r>
            <a:endParaRPr lang="en-GB"/>
          </a:p>
          <a:p>
            <a:endParaRPr lang="en-GB"/>
          </a:p>
          <a:p>
            <a:r>
              <a:rPr lang="en-GB"/>
              <a:t>Dynamic web pages are now typically the realm of Macromedia Flash and similar tools.</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مضبوط</a:t>
            </a:r>
            <a:r>
              <a:rPr lang="en-AU" dirty="0"/>
              <a:t>: Robust</a:t>
            </a:r>
            <a:endParaRPr lang="en-AU" dirty="0"/>
          </a:p>
        </p:txBody>
      </p:sp>
      <p:sp>
        <p:nvSpPr>
          <p:cNvPr id="4" name="Slide Number Placeholder 3"/>
          <p:cNvSpPr>
            <a:spLocks noGrp="1"/>
          </p:cNvSpPr>
          <p:nvPr>
            <p:ph type="sldNum" sz="quarter" idx="10"/>
          </p:nvPr>
        </p:nvSpPr>
        <p:spPr/>
        <p:txBody>
          <a:bodyPr/>
          <a:lstStyle/>
          <a:p>
            <a:fld id="{1599DBD7-8175-4A9D-A7E3-8AE6C63A256B}"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599DBD7-8175-4A9D-A7E3-8AE6C63A256B}"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0ED8AB-0FE5-40E8-ADE6-7EF7CF73A0C7}" type="slidenum">
              <a:rPr lang="en-GB"/>
            </a:fld>
            <a:endParaRPr lang="en-GB"/>
          </a:p>
        </p:txBody>
      </p:sp>
      <p:sp>
        <p:nvSpPr>
          <p:cNvPr id="59394" name="Rectangle 2"/>
          <p:cNvSpPr>
            <a:spLocks noGrp="1" noRot="1" noChangeAspect="1" noChangeArrowheads="1" noTextEdit="1"/>
          </p:cNvSpPr>
          <p:nvPr>
            <p:ph type="sldImg"/>
          </p:nvPr>
        </p:nvSpPr>
        <p:spPr/>
      </p:sp>
      <p:sp>
        <p:nvSpPr>
          <p:cNvPr id="59395" name="Rectangle 3"/>
          <p:cNvSpPr>
            <a:spLocks noGrp="1" noChangeArrowheads="1"/>
          </p:cNvSpPr>
          <p:nvPr>
            <p:ph type="body" idx="1"/>
          </p:nvPr>
        </p:nvSpPr>
        <p:spPr/>
        <p:txBody>
          <a:bodyPr/>
          <a:lstStyle/>
          <a:p>
            <a:r>
              <a:rPr lang="en-GB"/>
              <a:t>These two features provide some big advantages. Memory management can be error prone. Memory leaks are often difficult to diagnose properly (or even identify). Anyone who has worked with C/C++ is likely to have encountered these problems.</a:t>
            </a:r>
            <a:endParaRPr lang="en-GB"/>
          </a:p>
          <a:p>
            <a:endParaRPr lang="en-GB"/>
          </a:p>
          <a:p>
            <a:r>
              <a:rPr lang="en-GB"/>
              <a:t>The JIT provides a task that the developer would otherwise have to do manually: profile the code to determine the performance critical sections. While this is still worthwhile, the basic JIT compiler in the JVM provides a good head-start. Again profiling is a tricky task as performance bottlenecks are never where you expect. Because the JVM has complete knowledge of what an application does, its in a position to adjust the code to provide some basic tuning.</a:t>
            </a:r>
            <a:endParaRPr lang="en-GB"/>
          </a:p>
          <a:p>
            <a:endParaRPr lang="en-GB"/>
          </a:p>
          <a:p>
            <a:r>
              <a:rPr lang="en-GB"/>
              <a:t>This means performance testing a Java application needs to allow time for the JIT to kick in. Typically see slower performance early on, which then improves before reaching a plateau.</a:t>
            </a: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9DBD7-8175-4A9D-A7E3-8AE6C63A256B}"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ED807D-F528-4F34-B869-D6ABADC4032D}" type="slidenum">
              <a:rPr lang="en-GB"/>
            </a:fld>
            <a:endParaRPr lang="en-GB"/>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p:txBody>
          <a:bodyPr/>
          <a:lstStyle/>
          <a:p>
            <a:r>
              <a:rPr lang="en-GB" dirty="0"/>
              <a:t>When Java was produced as an independent language, it was envisaged that it would help revolutionise the web, providing more dynamic features to web pages, e.g. animation, more complex user interfaces, etc. However its actually had more success as a server-side development language rather than for applets or desktop application development. That’s not to say it can’t do those things, and do them well, but it’s a niche that its occupies very well due to a number of features.</a:t>
            </a:r>
            <a:endParaRPr lang="en-GB" dirty="0"/>
          </a:p>
          <a:p>
            <a:endParaRPr lang="en-GB" dirty="0"/>
          </a:p>
          <a:p>
            <a:r>
              <a:rPr lang="en-GB" dirty="0"/>
              <a:t>Dynamic web pages are now typically the realm of Macromedia Flash and similar tools.</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ED807D-F528-4F34-B869-D6ABADC4032D}" type="slidenum">
              <a:rPr lang="en-GB"/>
            </a:fld>
            <a:endParaRPr lang="en-GB"/>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p:txBody>
          <a:bodyPr/>
          <a:lstStyle/>
          <a:p>
            <a:r>
              <a:rPr lang="en-GB" dirty="0"/>
              <a:t>When Java was produced as an independent language, it was envisaged that it would help revolutionise the web, providing more dynamic features to web pages, e.g. animation, more complex user interfaces, etc. However its actually had more success as a server-side development language rather than for applets or desktop application development. That’s not to say it can’t do those things, and do them well, but it’s a niche that its occupies very well due to a number of features.</a:t>
            </a:r>
            <a:endParaRPr lang="en-GB" dirty="0"/>
          </a:p>
          <a:p>
            <a:endParaRPr lang="en-GB" dirty="0"/>
          </a:p>
          <a:p>
            <a:r>
              <a:rPr lang="en-GB" dirty="0"/>
              <a:t>Dynamic web pages are now typically the realm of Macromedia Flash and similar tools.</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dpi="0" rotWithShape="1">
          <a:blip r:embed="rId2">
            <a:alphaModFix amt="10000"/>
            <a:lum/>
          </a:blip>
          <a:srcRect/>
          <a:stretch>
            <a:fillRect l="50000" t="13000" b="6000"/>
          </a:stretch>
        </a:blip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218888" y="541626"/>
            <a:ext cx="6601012" cy="2887374"/>
          </a:xfrm>
        </p:spPr>
        <p:txBody>
          <a:bodyPr tIns="45720" bIns="45720" anchor="ctr">
            <a:normAutofit/>
          </a:bodyPr>
          <a:lstStyle>
            <a:lvl1pPr algn="ctr">
              <a:lnSpc>
                <a:spcPct val="80000"/>
              </a:lnSpc>
              <a:defRPr sz="5690" spc="150" baseline="0"/>
            </a:lvl1pPr>
          </a:lstStyle>
          <a:p>
            <a:r>
              <a:rPr lang="en-US" dirty="0"/>
              <a:t>Click to edit Master title style</a:t>
            </a:r>
            <a:endParaRPr lang="en-US" dirty="0"/>
          </a:p>
        </p:txBody>
      </p:sp>
      <p:sp>
        <p:nvSpPr>
          <p:cNvPr id="3" name="Subtitle 2"/>
          <p:cNvSpPr>
            <a:spLocks noGrp="1"/>
          </p:cNvSpPr>
          <p:nvPr>
            <p:ph type="subTitle" idx="1"/>
          </p:nvPr>
        </p:nvSpPr>
        <p:spPr>
          <a:xfrm>
            <a:off x="731564" y="3748951"/>
            <a:ext cx="5209793" cy="1309255"/>
          </a:xfrm>
        </p:spPr>
        <p:txBody>
          <a:bodyPr>
            <a:normAutofit/>
          </a:bodyPr>
          <a:lstStyle>
            <a:lvl1pPr marL="0" indent="0" algn="ctr">
              <a:buNone/>
              <a:defRPr sz="2000">
                <a:solidFill>
                  <a:schemeClr val="bg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endParaRPr lang="en-US" dirty="0"/>
          </a:p>
        </p:txBody>
      </p:sp>
      <p:sp>
        <p:nvSpPr>
          <p:cNvPr id="8" name="Footer Placeholder 4"/>
          <p:cNvSpPr txBox="1"/>
          <p:nvPr userDrawn="1"/>
        </p:nvSpPr>
        <p:spPr>
          <a:xfrm>
            <a:off x="7613127" y="95403"/>
            <a:ext cx="4461168"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Object Oriented Programming (CSC241 )</a:t>
            </a:r>
            <a:endParaRPr lang="en-US" sz="1600" kern="1200" dirty="0">
              <a:solidFill>
                <a:schemeClr val="tx2">
                  <a:lumMod val="10000"/>
                </a:schemeClr>
              </a:solidFill>
              <a:latin typeface="+mn-lt"/>
              <a:ea typeface="+mn-ea"/>
              <a:cs typeface="+mn-cs"/>
            </a:endParaRPr>
          </a:p>
        </p:txBody>
      </p:sp>
      <p:sp>
        <p:nvSpPr>
          <p:cNvPr id="9" name="Footer Placeholder 4"/>
          <p:cNvSpPr txBox="1"/>
          <p:nvPr userDrawn="1"/>
        </p:nvSpPr>
        <p:spPr>
          <a:xfrm>
            <a:off x="-549326" y="6361071"/>
            <a:ext cx="54163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COMSATS University Islamabad, Abbottabad Campus</a:t>
            </a:r>
            <a:endParaRPr lang="en-US" sz="1600" kern="1200" dirty="0">
              <a:solidFill>
                <a:schemeClr val="tx2">
                  <a:lumMod val="10000"/>
                </a:schemeClr>
              </a:solidFill>
              <a:latin typeface="+mn-lt"/>
              <a:ea typeface="+mn-ea"/>
              <a:cs typeface="+mn-cs"/>
            </a:endParaRPr>
          </a:p>
        </p:txBody>
      </p:sp>
      <p:sp>
        <p:nvSpPr>
          <p:cNvPr id="4" name="Rectangle 3"/>
          <p:cNvSpPr/>
          <p:nvPr userDrawn="1"/>
        </p:nvSpPr>
        <p:spPr>
          <a:xfrm>
            <a:off x="92363" y="6687414"/>
            <a:ext cx="12020364" cy="1626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16200000">
            <a:off x="-3315860" y="3362022"/>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rot="16200000">
            <a:off x="8696068" y="3366645"/>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3665" y="-1030"/>
            <a:ext cx="12195668" cy="11288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US" smtClean="0"/>
            </a:fld>
            <a:endParaRPr lang="en-US"/>
          </a:p>
        </p:txBody>
      </p:sp>
      <p:sp>
        <p:nvSpPr>
          <p:cNvPr id="5" name="Footer Placeholder 4"/>
          <p:cNvSpPr>
            <a:spLocks noGrp="1"/>
          </p:cNvSpPr>
          <p:nvPr>
            <p:ph type="ftr" sz="quarter" idx="11"/>
          </p:nvPr>
        </p:nvSpPr>
        <p:spPr/>
        <p:txBody>
          <a:bodyPr/>
          <a:lstStyle/>
          <a:p>
            <a:r>
              <a:rPr lang="en-US" dirty="0"/>
              <a:t>CUI, Abbottabad Campus</a:t>
            </a:r>
            <a:endParaRPr lang="en-US" dirty="0"/>
          </a:p>
        </p:txBody>
      </p:sp>
      <p:sp>
        <p:nvSpPr>
          <p:cNvPr id="6" name="Slide Number Placeholder 5"/>
          <p:cNvSpPr>
            <a:spLocks noGrp="1"/>
          </p:cNvSpPr>
          <p:nvPr>
            <p:ph type="sldNum" sz="quarter" idx="12"/>
          </p:nvPr>
        </p:nvSpPr>
        <p:spPr/>
        <p:txBody>
          <a:bodyPr/>
          <a:lstStyle/>
          <a:p>
            <a:fld id="{70D5803A-B1B4-41C5-8C1D-30F371E67DAE}" type="slidenum">
              <a:rPr lang="en-US" smtClean="0"/>
            </a:fld>
            <a:endParaRPr lang="en-US"/>
          </a:p>
        </p:txBody>
      </p:sp>
      <p:pic>
        <p:nvPicPr>
          <p:cNvPr id="9" name="Picture 8"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1955" y="35939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FDE2BCA-6F33-4CAE-88B4-C2B133BF5DC8}" type="datetimeFigureOut">
              <a:rPr lang="en-US" smtClean="0"/>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dirty="0"/>
              <a:t>CUI, Abbottabad Campus</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70D5803A-B1B4-41C5-8C1D-30F371E67DA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9"/>
          <p:cNvSpPr>
            <a:spLocks noGrp="1"/>
          </p:cNvSpPr>
          <p:nvPr>
            <p:ph type="dt" sz="half" idx="10"/>
          </p:nvPr>
        </p:nvSpPr>
        <p:spPr/>
        <p:txBody>
          <a:bodyPr/>
          <a:lstStyle>
            <a:lvl1pPr>
              <a:defRPr/>
            </a:lvl1pPr>
          </a:lstStyle>
          <a:p>
            <a:pPr>
              <a:defRPr/>
            </a:pPr>
            <a:fld id="{29FB9562-D005-416E-80F5-98722B999DBF}" type="datetime1">
              <a:rPr lang="en-US"/>
            </a:fld>
            <a:endParaRPr lang="en-US"/>
          </a:p>
        </p:txBody>
      </p:sp>
      <p:sp>
        <p:nvSpPr>
          <p:cNvPr id="5" name="Footer Placeholder 21"/>
          <p:cNvSpPr>
            <a:spLocks noGrp="1"/>
          </p:cNvSpPr>
          <p:nvPr>
            <p:ph type="ftr" sz="quarter" idx="11"/>
          </p:nvPr>
        </p:nvSpPr>
        <p:spPr/>
        <p:txBody>
          <a:bodyPr/>
          <a:lstStyle>
            <a:lvl1pPr>
              <a:defRPr/>
            </a:lvl1pPr>
          </a:lstStyle>
          <a:p>
            <a:r>
              <a:rPr lang="en-US" altLang="en-US"/>
              <a:t>©1992-2012 by Pearson Education, Inc. All Rights Reserved.</a:t>
            </a:r>
            <a:endParaRPr lang="en-US" altLang="en-US"/>
          </a:p>
        </p:txBody>
      </p:sp>
      <p:sp>
        <p:nvSpPr>
          <p:cNvPr id="6" name="Slide Number Placeholder 17"/>
          <p:cNvSpPr>
            <a:spLocks noGrp="1"/>
          </p:cNvSpPr>
          <p:nvPr>
            <p:ph type="sldNum" sz="quarter" idx="12"/>
          </p:nvPr>
        </p:nvSpPr>
        <p:spPr/>
        <p:txBody>
          <a:bodyPr/>
          <a:lstStyle>
            <a:lvl1pPr>
              <a:defRPr/>
            </a:lvl1pPr>
          </a:lstStyle>
          <a:p>
            <a:fld id="{9E52356C-A21D-4117-A8B3-B7A9434591E7}"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US" smtClean="0"/>
            </a:fld>
            <a:endParaRPr lang="en-US"/>
          </a:p>
        </p:txBody>
      </p:sp>
      <p:sp>
        <p:nvSpPr>
          <p:cNvPr id="5" name="Footer Placeholder 4"/>
          <p:cNvSpPr>
            <a:spLocks noGrp="1"/>
          </p:cNvSpPr>
          <p:nvPr>
            <p:ph type="ftr" sz="quarter" idx="11"/>
          </p:nvPr>
        </p:nvSpPr>
        <p:spPr/>
        <p:txBody>
          <a:bodyPr/>
          <a:lstStyle/>
          <a:p>
            <a:r>
              <a:rPr lang="en-US" dirty="0"/>
              <a:t>CUI, Abbottabad Campus</a:t>
            </a:r>
            <a:endParaRPr lang="en-US" dirty="0"/>
          </a:p>
        </p:txBody>
      </p:sp>
      <p:sp>
        <p:nvSpPr>
          <p:cNvPr id="6" name="Slide Number Placeholder 5"/>
          <p:cNvSpPr>
            <a:spLocks noGrp="1"/>
          </p:cNvSpPr>
          <p:nvPr>
            <p:ph type="sldNum" sz="quarter" idx="12"/>
          </p:nvPr>
        </p:nvSpPr>
        <p:spPr/>
        <p:txBody>
          <a:bodyPr/>
          <a:lstStyle/>
          <a:p>
            <a:fld id="{70D5803A-B1B4-41C5-8C1D-30F371E67DAE}" type="slidenum">
              <a:rPr lang="en-US" smtClean="0"/>
            </a:fld>
            <a:endParaRPr lang="en-US"/>
          </a:p>
        </p:txBody>
      </p:sp>
      <p:pic>
        <p:nvPicPr>
          <p:cNvPr id="9" name="Picture 8"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32178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tx2"/>
                </a:solidFill>
              </a:defRPr>
            </a:lvl1pPr>
          </a:lstStyle>
          <a:p>
            <a:fld id="{0FDE2BCA-6F33-4CAE-88B4-C2B133BF5DC8}"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CUI, Abbottabad Campus</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D5803A-B1B4-41C5-8C1D-30F371E67DAE}" type="slidenum">
              <a:rPr lang="en-US" smtClean="0"/>
            </a:fld>
            <a:endParaRPr lang="en-US"/>
          </a:p>
        </p:txBody>
      </p:sp>
      <p:pic>
        <p:nvPicPr>
          <p:cNvPr id="10" name="Picture 9"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305" y="23948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FDE2BCA-6F33-4CAE-88B4-C2B133BF5DC8}" type="datetimeFigureOut">
              <a:rPr lang="en-US" smtClean="0"/>
            </a:fld>
            <a:endParaRPr lang="en-US"/>
          </a:p>
        </p:txBody>
      </p:sp>
      <p:sp>
        <p:nvSpPr>
          <p:cNvPr id="6" name="Footer Placeholder 5"/>
          <p:cNvSpPr>
            <a:spLocks noGrp="1"/>
          </p:cNvSpPr>
          <p:nvPr>
            <p:ph type="ftr" sz="quarter" idx="11"/>
          </p:nvPr>
        </p:nvSpPr>
        <p:spPr/>
        <p:txBody>
          <a:bodyPr/>
          <a:lstStyle/>
          <a:p>
            <a:r>
              <a:rPr lang="en-US" dirty="0"/>
              <a:t>CUI, Abbottabad Campus</a:t>
            </a:r>
            <a:endParaRPr lang="en-US" dirty="0"/>
          </a:p>
        </p:txBody>
      </p:sp>
      <p:sp>
        <p:nvSpPr>
          <p:cNvPr id="7" name="Slide Number Placeholder 6"/>
          <p:cNvSpPr>
            <a:spLocks noGrp="1"/>
          </p:cNvSpPr>
          <p:nvPr>
            <p:ph type="sldNum" sz="quarter" idx="12"/>
          </p:nvPr>
        </p:nvSpPr>
        <p:spPr/>
        <p:txBody>
          <a:bodyPr/>
          <a:lstStyle/>
          <a:p>
            <a:fld id="{70D5803A-B1B4-41C5-8C1D-30F371E67DAE}" type="slidenum">
              <a:rPr lang="en-US" smtClean="0"/>
            </a:fld>
            <a:endParaRPr lang="en-US"/>
          </a:p>
        </p:txBody>
      </p:sp>
      <p:pic>
        <p:nvPicPr>
          <p:cNvPr id="9" name="Picture 8"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37320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FDE2BCA-6F33-4CAE-88B4-C2B133BF5DC8}" type="datetimeFigureOut">
              <a:rPr lang="en-US" smtClean="0"/>
            </a:fld>
            <a:endParaRPr lang="en-US"/>
          </a:p>
        </p:txBody>
      </p:sp>
      <p:sp>
        <p:nvSpPr>
          <p:cNvPr id="8" name="Footer Placeholder 7"/>
          <p:cNvSpPr>
            <a:spLocks noGrp="1"/>
          </p:cNvSpPr>
          <p:nvPr>
            <p:ph type="ftr" sz="quarter" idx="11"/>
          </p:nvPr>
        </p:nvSpPr>
        <p:spPr/>
        <p:txBody>
          <a:bodyPr/>
          <a:lstStyle/>
          <a:p>
            <a:r>
              <a:rPr lang="en-US" dirty="0"/>
              <a:t>CUI, Abbottabad Campus</a:t>
            </a:r>
            <a:endParaRPr lang="en-US" dirty="0"/>
          </a:p>
        </p:txBody>
      </p:sp>
      <p:sp>
        <p:nvSpPr>
          <p:cNvPr id="9" name="Slide Number Placeholder 8"/>
          <p:cNvSpPr>
            <a:spLocks noGrp="1"/>
          </p:cNvSpPr>
          <p:nvPr>
            <p:ph type="sldNum" sz="quarter" idx="12"/>
          </p:nvPr>
        </p:nvSpPr>
        <p:spPr/>
        <p:txBody>
          <a:bodyPr/>
          <a:lstStyle/>
          <a:p>
            <a:fld id="{70D5803A-B1B4-41C5-8C1D-30F371E67DAE}" type="slidenum">
              <a:rPr lang="en-US" smtClean="0"/>
            </a:fld>
            <a:endParaRPr lang="en-US"/>
          </a:p>
        </p:txBody>
      </p:sp>
      <p:pic>
        <p:nvPicPr>
          <p:cNvPr id="11" name="Picture 10"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E2BCA-6F33-4CAE-88B4-C2B133BF5DC8}" type="datetimeFigureOut">
              <a:rPr lang="en-US" smtClean="0"/>
            </a:fld>
            <a:endParaRPr lang="en-US"/>
          </a:p>
        </p:txBody>
      </p:sp>
      <p:sp>
        <p:nvSpPr>
          <p:cNvPr id="4" name="Footer Placeholder 3"/>
          <p:cNvSpPr>
            <a:spLocks noGrp="1"/>
          </p:cNvSpPr>
          <p:nvPr>
            <p:ph type="ftr" sz="quarter" idx="11"/>
          </p:nvPr>
        </p:nvSpPr>
        <p:spPr/>
        <p:txBody>
          <a:bodyPr/>
          <a:lstStyle/>
          <a:p>
            <a:r>
              <a:rPr lang="en-US" dirty="0"/>
              <a:t>CUI, Abbottabad Campus</a:t>
            </a:r>
            <a:endParaRPr lang="en-US" dirty="0"/>
          </a:p>
        </p:txBody>
      </p:sp>
      <p:sp>
        <p:nvSpPr>
          <p:cNvPr id="5" name="Slide Number Placeholder 4"/>
          <p:cNvSpPr>
            <a:spLocks noGrp="1"/>
          </p:cNvSpPr>
          <p:nvPr>
            <p:ph type="sldNum" sz="quarter" idx="12"/>
          </p:nvPr>
        </p:nvSpPr>
        <p:spPr/>
        <p:txBody>
          <a:bodyPr/>
          <a:lstStyle/>
          <a:p>
            <a:fld id="{70D5803A-B1B4-41C5-8C1D-30F371E67DAE}" type="slidenum">
              <a:rPr lang="en-US" smtClean="0"/>
            </a:fld>
            <a:endParaRPr lang="en-US"/>
          </a:p>
        </p:txBody>
      </p:sp>
      <p:pic>
        <p:nvPicPr>
          <p:cNvPr id="8" name="Picture 7"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2BCA-6F33-4CAE-88B4-C2B133BF5DC8}" type="datetimeFigureOut">
              <a:rPr lang="en-US" smtClean="0"/>
            </a:fld>
            <a:endParaRPr lang="en-US"/>
          </a:p>
        </p:txBody>
      </p:sp>
      <p:sp>
        <p:nvSpPr>
          <p:cNvPr id="3" name="Footer Placeholder 2"/>
          <p:cNvSpPr>
            <a:spLocks noGrp="1"/>
          </p:cNvSpPr>
          <p:nvPr>
            <p:ph type="ftr" sz="quarter" idx="11"/>
          </p:nvPr>
        </p:nvSpPr>
        <p:spPr/>
        <p:txBody>
          <a:bodyPr/>
          <a:lstStyle/>
          <a:p>
            <a:r>
              <a:rPr lang="en-US" dirty="0"/>
              <a:t>CUI, Abbottabad Campus</a:t>
            </a:r>
            <a:endParaRPr lang="en-US" dirty="0"/>
          </a:p>
        </p:txBody>
      </p:sp>
      <p:sp>
        <p:nvSpPr>
          <p:cNvPr id="4" name="Slide Number Placeholder 3"/>
          <p:cNvSpPr>
            <a:spLocks noGrp="1"/>
          </p:cNvSpPr>
          <p:nvPr>
            <p:ph type="sldNum" sz="quarter" idx="12"/>
          </p:nvPr>
        </p:nvSpPr>
        <p:spPr/>
        <p:txBody>
          <a:bodyPr/>
          <a:lstStyle/>
          <a:p>
            <a:fld id="{70D5803A-B1B4-41C5-8C1D-30F371E67DAE}" type="slidenum">
              <a:rPr lang="en-US" smtClean="0"/>
            </a:fld>
            <a:endParaRPr lang="en-US"/>
          </a:p>
        </p:txBody>
      </p:sp>
      <p:pic>
        <p:nvPicPr>
          <p:cNvPr id="7" name="Picture 6" descr="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70021"/>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DE2BCA-6F33-4CAE-88B4-C2B133BF5DC8}" type="datetimeFigureOut">
              <a:rPr lang="en-US" smtClean="0"/>
            </a:fld>
            <a:endParaRPr lang="en-US"/>
          </a:p>
        </p:txBody>
      </p:sp>
      <p:sp>
        <p:nvSpPr>
          <p:cNvPr id="6" name="Footer Placeholder 5"/>
          <p:cNvSpPr>
            <a:spLocks noGrp="1"/>
          </p:cNvSpPr>
          <p:nvPr>
            <p:ph type="ftr" sz="quarter" idx="11"/>
          </p:nvPr>
        </p:nvSpPr>
        <p:spPr/>
        <p:txBody>
          <a:bodyPr/>
          <a:lstStyle/>
          <a:p>
            <a:r>
              <a:rPr lang="en-US" dirty="0"/>
              <a:t>CUI, Abbottabad Campus</a:t>
            </a:r>
            <a:endParaRPr lang="en-US" dirty="0"/>
          </a:p>
        </p:txBody>
      </p:sp>
      <p:sp>
        <p:nvSpPr>
          <p:cNvPr id="7" name="Slide Number Placeholder 6"/>
          <p:cNvSpPr>
            <a:spLocks noGrp="1"/>
          </p:cNvSpPr>
          <p:nvPr>
            <p:ph type="sldNum" sz="quarter" idx="12"/>
          </p:nvPr>
        </p:nvSpPr>
        <p:spPr/>
        <p:txBody>
          <a:bodyPr/>
          <a:lstStyle/>
          <a:p>
            <a:fld id="{70D5803A-B1B4-41C5-8C1D-30F371E67DA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DE2BCA-6F33-4CAE-88B4-C2B133BF5DC8}" type="datetimeFigureOut">
              <a:rPr lang="en-US" smtClean="0"/>
            </a:fld>
            <a:endParaRPr lang="en-US"/>
          </a:p>
        </p:txBody>
      </p:sp>
      <p:sp>
        <p:nvSpPr>
          <p:cNvPr id="6" name="Footer Placeholder 5"/>
          <p:cNvSpPr>
            <a:spLocks noGrp="1"/>
          </p:cNvSpPr>
          <p:nvPr>
            <p:ph type="ftr" sz="quarter" idx="11"/>
          </p:nvPr>
        </p:nvSpPr>
        <p:spPr/>
        <p:txBody>
          <a:bodyPr/>
          <a:lstStyle/>
          <a:p>
            <a:r>
              <a:rPr lang="en-US" dirty="0"/>
              <a:t>CUI, Abbottabad Campus</a:t>
            </a:r>
            <a:endParaRPr lang="en-US" dirty="0"/>
          </a:p>
        </p:txBody>
      </p:sp>
      <p:sp>
        <p:nvSpPr>
          <p:cNvPr id="7" name="Slide Number Placeholder 6"/>
          <p:cNvSpPr>
            <a:spLocks noGrp="1"/>
          </p:cNvSpPr>
          <p:nvPr>
            <p:ph type="sldNum" sz="quarter" idx="12"/>
          </p:nvPr>
        </p:nvSpPr>
        <p:spPr/>
        <p:txBody>
          <a:bodyPr/>
          <a:lstStyle/>
          <a:p>
            <a:fld id="{70D5803A-B1B4-41C5-8C1D-30F371E67DA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FDE2BCA-6F33-4CAE-88B4-C2B133BF5DC8}" type="datetimeFigureOut">
              <a:rPr lang="en-US" smtClean="0"/>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D5803A-B1B4-41C5-8C1D-30F371E67DAE}"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hyperlink" Target="https://www.oracle.com/technetwork/java/javase/downloads/jdk-netbeans-jsp-3413139-esa.html"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javaworld.com/" TargetMode="External"/><Relationship Id="rId1" Type="http://schemas.openxmlformats.org/officeDocument/2006/relationships/hyperlink" Target="http://developer.java.sun.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hyperlink" Target="https://en.wikipedia.org/wiki/Java_(programming_language)#cite_note-38" TargetMode="External"/><Relationship Id="rId1" Type="http://schemas.openxmlformats.org/officeDocument/2006/relationships/hyperlink" Target="https://en.wikipedia.org/wiki/Java_(programming_language)#cite_note-3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1.bin"/><Relationship Id="rId3" Type="http://schemas.openxmlformats.org/officeDocument/2006/relationships/hyperlink" Target="https://netbeans.apache.org/download/nb124/nb124.html" TargetMode="External"/><Relationship Id="rId2" Type="http://schemas.openxmlformats.org/officeDocument/2006/relationships/hyperlink" Target="https://www.java.com/download/ie_manual.jsp" TargetMode="External"/><Relationship Id="rId1" Type="http://schemas.openxmlformats.org/officeDocument/2006/relationships/hyperlink" Target="https://www.oracle.com/technetwork/java/javase/downloads/jdk-netbeans-jsp-3413139-esa.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410547" y="3194958"/>
            <a:ext cx="6400800" cy="1752600"/>
          </a:xfrm>
        </p:spPr>
        <p:txBody>
          <a:bodyPr>
            <a:normAutofit fontScale="85000" lnSpcReduction="20000"/>
          </a:bodyPr>
          <a:lstStyle/>
          <a:p>
            <a:r>
              <a:rPr lang="en-GB" sz="4400" dirty="0"/>
              <a:t>Lab# 01</a:t>
            </a:r>
            <a:endParaRPr lang="en-GB" sz="4400" dirty="0"/>
          </a:p>
          <a:p>
            <a:r>
              <a:rPr lang="en-GB" sz="4400" dirty="0"/>
              <a:t>By</a:t>
            </a:r>
            <a:endParaRPr lang="en-GB" sz="4400" dirty="0"/>
          </a:p>
          <a:p>
            <a:r>
              <a:rPr lang="en-GB" sz="4400" dirty="0" err="1"/>
              <a:t>Dr.</a:t>
            </a:r>
            <a:r>
              <a:rPr lang="en-GB" sz="4400" dirty="0"/>
              <a:t> Abdul Nasir Khan</a:t>
            </a:r>
            <a:endParaRPr lang="en-GB" sz="4400" dirty="0"/>
          </a:p>
        </p:txBody>
      </p:sp>
      <p:sp>
        <p:nvSpPr>
          <p:cNvPr id="2050" name="Rectangle 2"/>
          <p:cNvSpPr>
            <a:spLocks noGrp="1" noChangeArrowheads="1"/>
          </p:cNvSpPr>
          <p:nvPr>
            <p:ph type="ctrTitle"/>
          </p:nvPr>
        </p:nvSpPr>
        <p:spPr>
          <a:xfrm>
            <a:off x="647700" y="653143"/>
            <a:ext cx="6163647" cy="2133600"/>
          </a:xfrm>
        </p:spPr>
        <p:txBody>
          <a:bodyPr/>
          <a:lstStyle/>
          <a:p>
            <a:r>
              <a:rPr lang="en-GB" sz="4800" dirty="0"/>
              <a:t>Introduction to Java  Programming</a:t>
            </a:r>
            <a:endParaRPr lang="en-GB" sz="4800" dirty="0"/>
          </a:p>
        </p:txBody>
      </p:sp>
      <p:sp>
        <p:nvSpPr>
          <p:cNvPr id="4" name="Slide Number Placeholder 3"/>
          <p:cNvSpPr>
            <a:spLocks noGrp="1"/>
          </p:cNvSpPr>
          <p:nvPr>
            <p:ph type="sldNum" sz="quarter" idx="12"/>
          </p:nvPr>
        </p:nvSpPr>
        <p:spPr>
          <a:xfrm>
            <a:off x="4343400" y="2199450"/>
            <a:ext cx="457200" cy="441325"/>
          </a:xfrm>
          <a:prstGeom prst="rect">
            <a:avLst/>
          </a:prstGeom>
        </p:spPr>
        <p:txBody>
          <a:bodyPr vert="horz" lIns="45720" rIns="45720" anchor="ctr">
            <a:normAutofit/>
          </a:bodyPr>
          <a:lstStyle>
            <a:defPPr>
              <a:defRPr lang="en-GB"/>
            </a:defPPr>
            <a:lvl1pPr algn="ctr" rtl="0" eaLnBrk="1" fontAlgn="base" latinLnBrk="0" hangingPunct="1">
              <a:spcBef>
                <a:spcPct val="0"/>
              </a:spcBef>
              <a:spcAft>
                <a:spcPct val="0"/>
              </a:spcAft>
              <a:defRPr kumimoji="0" sz="1600" kern="1200">
                <a:solidFill>
                  <a:schemeClr val="accent3">
                    <a:shade val="75000"/>
                  </a:schemeClr>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fld id="{119D9B03-A703-43F6-8D85-D4ACD9F22C45}" type="slidenum">
              <a:rPr lang="en-GB" smtClean="0"/>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77632"/>
            <a:ext cx="8534400" cy="758952"/>
          </a:xfrm>
        </p:spPr>
        <p:txBody>
          <a:bodyPr>
            <a:normAutofit fontScale="90000"/>
          </a:bodyPr>
          <a:lstStyle/>
          <a:p>
            <a:pPr>
              <a:defRPr/>
            </a:pPr>
            <a:r>
              <a:rPr lang="en-US" dirty="0">
                <a:solidFill>
                  <a:srgbClr val="3380E6"/>
                </a:solidFill>
                <a:latin typeface="Arial" panose="020B0604020202020204"/>
              </a:rPr>
              <a:t>Java and a Typical Java Development Environment (Cont.)</a:t>
            </a:r>
            <a:endParaRPr lang="en-US" dirty="0">
              <a:solidFill>
                <a:srgbClr val="3380E6"/>
              </a:solidFill>
              <a:latin typeface="Arial" panose="020B0604020202020204"/>
            </a:endParaRPr>
          </a:p>
        </p:txBody>
      </p:sp>
      <p:sp>
        <p:nvSpPr>
          <p:cNvPr id="95235" name="Text Placeholder 2"/>
          <p:cNvSpPr>
            <a:spLocks noGrp="1"/>
          </p:cNvSpPr>
          <p:nvPr>
            <p:ph type="body" idx="1"/>
          </p:nvPr>
        </p:nvSpPr>
        <p:spPr/>
        <p:txBody>
          <a:bodyPr/>
          <a:lstStyle/>
          <a:p>
            <a:pPr>
              <a:lnSpc>
                <a:spcPct val="80000"/>
              </a:lnSpc>
            </a:pPr>
            <a:r>
              <a:rPr lang="en-US" altLang="en-US" dirty="0"/>
              <a:t>Phase 1 consists of editing a file</a:t>
            </a:r>
            <a:endParaRPr lang="en-US" altLang="en-US" dirty="0"/>
          </a:p>
          <a:p>
            <a:pPr lvl="1">
              <a:lnSpc>
                <a:spcPct val="80000"/>
              </a:lnSpc>
            </a:pPr>
            <a:r>
              <a:rPr lang="en-US" altLang="en-US" sz="2200" dirty="0"/>
              <a:t>Type a Java program (source code) using the editor.</a:t>
            </a:r>
            <a:endParaRPr lang="en-US" altLang="en-US" sz="2200" dirty="0"/>
          </a:p>
          <a:p>
            <a:pPr lvl="1">
              <a:lnSpc>
                <a:spcPct val="80000"/>
              </a:lnSpc>
            </a:pPr>
            <a:r>
              <a:rPr lang="en-US" altLang="en-US" sz="2200" dirty="0"/>
              <a:t>Make any necessary corrections.</a:t>
            </a:r>
            <a:endParaRPr lang="en-US" altLang="en-US" sz="2200" dirty="0"/>
          </a:p>
          <a:p>
            <a:pPr lvl="1">
              <a:lnSpc>
                <a:spcPct val="80000"/>
              </a:lnSpc>
            </a:pPr>
            <a:r>
              <a:rPr lang="en-US" altLang="en-US" sz="2200" dirty="0"/>
              <a:t>Save the program.</a:t>
            </a:r>
            <a:endParaRPr lang="en-US" altLang="en-US" sz="2200" dirty="0"/>
          </a:p>
          <a:p>
            <a:pPr lvl="1">
              <a:lnSpc>
                <a:spcPct val="80000"/>
              </a:lnSpc>
            </a:pPr>
            <a:r>
              <a:rPr lang="en-US" altLang="en-US" sz="2200" dirty="0"/>
              <a:t>A file name ending with the .java extension indicates that the file contains Java source code. </a:t>
            </a:r>
            <a:endParaRPr lang="en-US" altLang="en-US" sz="2200" dirty="0"/>
          </a:p>
          <a:p>
            <a:pPr eaLnBrk="1" hangingPunct="1"/>
            <a:endParaRPr lang="en-US" altLang="en-US" dirty="0">
              <a:solidFill>
                <a:srgbClr val="000000"/>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1" descr="jhtp_01_BoilDownImages_Page_36.pn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77632"/>
            <a:ext cx="8534400" cy="758952"/>
          </a:xfrm>
        </p:spPr>
        <p:txBody>
          <a:bodyPr>
            <a:normAutofit fontScale="90000"/>
          </a:bodyPr>
          <a:lstStyle/>
          <a:p>
            <a:pPr>
              <a:defRPr/>
            </a:pPr>
            <a:r>
              <a:rPr lang="en-US" dirty="0">
                <a:solidFill>
                  <a:srgbClr val="3380E6"/>
                </a:solidFill>
                <a:latin typeface="Arial" panose="020B0604020202020204"/>
              </a:rPr>
              <a:t>Java and a Typical Java Development Environment (Cont.)</a:t>
            </a:r>
            <a:endParaRPr lang="en-US" dirty="0">
              <a:solidFill>
                <a:srgbClr val="3380E6"/>
              </a:solidFill>
              <a:latin typeface="Arial" panose="020B0604020202020204"/>
            </a:endParaRPr>
          </a:p>
        </p:txBody>
      </p:sp>
      <p:sp>
        <p:nvSpPr>
          <p:cNvPr id="97283" name="Text Placeholder 2"/>
          <p:cNvSpPr>
            <a:spLocks noGrp="1"/>
          </p:cNvSpPr>
          <p:nvPr>
            <p:ph type="body" idx="1"/>
          </p:nvPr>
        </p:nvSpPr>
        <p:spPr/>
        <p:txBody>
          <a:bodyPr/>
          <a:lstStyle/>
          <a:p>
            <a:pPr eaLnBrk="1" hangingPunct="1"/>
            <a:r>
              <a:rPr lang="en-US" altLang="en-US" dirty="0"/>
              <a:t>Linux editors: vi and emacs.</a:t>
            </a:r>
            <a:endParaRPr lang="en-US" altLang="en-US" dirty="0"/>
          </a:p>
          <a:p>
            <a:pPr eaLnBrk="1" hangingPunct="1"/>
            <a:r>
              <a:rPr lang="en-US" altLang="en-US" dirty="0"/>
              <a:t>Windows editors: </a:t>
            </a:r>
            <a:endParaRPr lang="en-US" altLang="en-US" dirty="0"/>
          </a:p>
          <a:p>
            <a:pPr lvl="1" eaLnBrk="1" hangingPunct="1"/>
            <a:r>
              <a:rPr lang="en-US" altLang="en-US" sz="2200" dirty="0"/>
              <a:t>Notepad</a:t>
            </a:r>
            <a:endParaRPr lang="en-US" altLang="en-US" sz="2200" dirty="0"/>
          </a:p>
          <a:p>
            <a:pPr lvl="1" eaLnBrk="1" hangingPunct="1"/>
            <a:r>
              <a:rPr lang="en-US" altLang="en-US" sz="2200" dirty="0" err="1"/>
              <a:t>EditPlus</a:t>
            </a:r>
            <a:r>
              <a:rPr lang="en-US" altLang="en-US" sz="2200" dirty="0"/>
              <a:t> (www.editplus.com) </a:t>
            </a:r>
            <a:endParaRPr lang="en-US" altLang="en-US" sz="2200" dirty="0"/>
          </a:p>
          <a:p>
            <a:pPr lvl="1" eaLnBrk="1" hangingPunct="1"/>
            <a:r>
              <a:rPr lang="en-US" altLang="en-US" sz="2200" dirty="0" err="1"/>
              <a:t>TextPad</a:t>
            </a:r>
            <a:r>
              <a:rPr lang="en-US" altLang="en-US" sz="2200" dirty="0"/>
              <a:t> (www.textpad.com) </a:t>
            </a:r>
            <a:endParaRPr lang="en-US" altLang="en-US" sz="2200" dirty="0"/>
          </a:p>
          <a:p>
            <a:pPr lvl="1" eaLnBrk="1" hangingPunct="1"/>
            <a:r>
              <a:rPr lang="en-US" altLang="en-US" sz="2200" dirty="0" err="1"/>
              <a:t>jEdit</a:t>
            </a:r>
            <a:r>
              <a:rPr lang="en-US" altLang="en-US" sz="2200" dirty="0"/>
              <a:t> (www.jedit.org).</a:t>
            </a:r>
            <a:endParaRPr lang="en-US" altLang="en-US" sz="2200" dirty="0"/>
          </a:p>
          <a:p>
            <a:pPr eaLnBrk="1" hangingPunct="1"/>
            <a:r>
              <a:rPr lang="en-US" altLang="en-US" dirty="0"/>
              <a:t>Integrated Development Environments (IDEs) </a:t>
            </a:r>
            <a:endParaRPr lang="en-US" altLang="en-US" dirty="0"/>
          </a:p>
          <a:p>
            <a:pPr lvl="1" eaLnBrk="1" hangingPunct="1"/>
            <a:r>
              <a:rPr lang="en-US" altLang="en-US" sz="2200" dirty="0"/>
              <a:t>Provide tools that support the software development process, including editors for writing and editing programs and debuggers for locating logic errors—errors that cause programs to execute incorrectly.</a:t>
            </a:r>
            <a:endParaRPr lang="en-US" alt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43126"/>
            <a:ext cx="8534400" cy="758952"/>
          </a:xfrm>
        </p:spPr>
        <p:txBody>
          <a:bodyPr>
            <a:normAutofit fontScale="90000"/>
          </a:bodyPr>
          <a:lstStyle/>
          <a:p>
            <a:pPr>
              <a:defRPr/>
            </a:pPr>
            <a:r>
              <a:rPr lang="en-US" dirty="0">
                <a:solidFill>
                  <a:srgbClr val="3380E6"/>
                </a:solidFill>
                <a:latin typeface="Arial" panose="020B0604020202020204"/>
              </a:rPr>
              <a:t>Java and a Typical Java Development Environment (Cont.)</a:t>
            </a:r>
            <a:endParaRPr lang="en-US" dirty="0">
              <a:solidFill>
                <a:srgbClr val="3380E6"/>
              </a:solidFill>
              <a:latin typeface="Arial" panose="020B0604020202020204"/>
            </a:endParaRPr>
          </a:p>
        </p:txBody>
      </p:sp>
      <p:sp>
        <p:nvSpPr>
          <p:cNvPr id="98307" name="Text Placeholder 2"/>
          <p:cNvSpPr>
            <a:spLocks noGrp="1"/>
          </p:cNvSpPr>
          <p:nvPr>
            <p:ph type="body" idx="1"/>
          </p:nvPr>
        </p:nvSpPr>
        <p:spPr/>
        <p:txBody>
          <a:bodyPr/>
          <a:lstStyle/>
          <a:p>
            <a:pPr eaLnBrk="1" hangingPunct="1"/>
            <a:r>
              <a:rPr lang="en-US" altLang="en-US" dirty="0"/>
              <a:t>Popular IDEs</a:t>
            </a:r>
            <a:endParaRPr lang="en-US" altLang="en-US" dirty="0"/>
          </a:p>
          <a:p>
            <a:pPr lvl="1" eaLnBrk="1" hangingPunct="1"/>
            <a:r>
              <a:rPr lang="en-US" altLang="en-US" sz="2200" dirty="0"/>
              <a:t>Eclipse (www.eclipse.org)</a:t>
            </a:r>
            <a:endParaRPr lang="en-US" altLang="en-US" sz="2200" dirty="0"/>
          </a:p>
          <a:p>
            <a:pPr lvl="1" eaLnBrk="1" hangingPunct="1"/>
            <a:r>
              <a:rPr lang="en-US" altLang="en-US" sz="2200" dirty="0"/>
              <a:t>NetBeans (www.netbeans.org).</a:t>
            </a:r>
            <a:endParaRPr lang="en-US" altLang="en-US" sz="2200" dirty="0"/>
          </a:p>
          <a:p>
            <a:pPr lvl="1" eaLnBrk="1" hangingPunct="1"/>
            <a:r>
              <a:rPr lang="en-US" altLang="en-US" sz="2200" dirty="0" err="1"/>
              <a:t>jGRASP</a:t>
            </a:r>
            <a:r>
              <a:rPr lang="en-US" altLang="en-US" sz="2200" dirty="0"/>
              <a:t>™ IDE (www.jgrasp.org)</a:t>
            </a:r>
            <a:endParaRPr lang="en-US" altLang="en-US" sz="2200" dirty="0"/>
          </a:p>
          <a:p>
            <a:pPr lvl="1" eaLnBrk="1" hangingPunct="1"/>
            <a:r>
              <a:rPr lang="en-US" altLang="en-US" sz="2200" dirty="0" err="1"/>
              <a:t>DrJava</a:t>
            </a:r>
            <a:r>
              <a:rPr lang="en-US" altLang="en-US" sz="2200" dirty="0"/>
              <a:t> IDE (www.drjava.org/download.shtml)</a:t>
            </a:r>
            <a:endParaRPr lang="en-US" altLang="en-US" sz="2200" dirty="0"/>
          </a:p>
          <a:p>
            <a:pPr lvl="1" eaLnBrk="1" hangingPunct="1"/>
            <a:r>
              <a:rPr lang="en-US" altLang="en-US" sz="2200" dirty="0" err="1"/>
              <a:t>BlueJ</a:t>
            </a:r>
            <a:r>
              <a:rPr lang="en-US" altLang="en-US" sz="2200" dirty="0"/>
              <a:t> IDE (www.bluej.org/)</a:t>
            </a:r>
            <a:endParaRPr lang="en-US" alt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67568"/>
            <a:ext cx="8534400" cy="758952"/>
          </a:xfrm>
        </p:spPr>
        <p:txBody>
          <a:bodyPr>
            <a:normAutofit fontScale="90000"/>
          </a:bodyPr>
          <a:lstStyle/>
          <a:p>
            <a:pPr>
              <a:defRPr/>
            </a:pPr>
            <a:r>
              <a:rPr lang="en-US" dirty="0">
                <a:solidFill>
                  <a:srgbClr val="3380E6"/>
                </a:solidFill>
                <a:latin typeface="Arial" panose="020B0604020202020204"/>
              </a:rPr>
              <a:t>Java and a Typical Java Development Environment (Cont.)</a:t>
            </a:r>
            <a:endParaRPr lang="en-US" dirty="0">
              <a:solidFill>
                <a:srgbClr val="3380E6"/>
              </a:solidFill>
              <a:latin typeface="Arial" panose="020B0604020202020204"/>
            </a:endParaRPr>
          </a:p>
        </p:txBody>
      </p:sp>
      <p:sp>
        <p:nvSpPr>
          <p:cNvPr id="99331" name="Text Placeholder 2"/>
          <p:cNvSpPr>
            <a:spLocks noGrp="1"/>
          </p:cNvSpPr>
          <p:nvPr>
            <p:ph type="body" idx="1"/>
          </p:nvPr>
        </p:nvSpPr>
        <p:spPr/>
        <p:txBody>
          <a:bodyPr/>
          <a:lstStyle/>
          <a:p>
            <a:r>
              <a:rPr lang="en-US" altLang="en-US" dirty="0"/>
              <a:t>Phase 2: Compiling a Java Program into Bytecodes</a:t>
            </a:r>
            <a:endParaRPr lang="en-US" altLang="en-US" dirty="0"/>
          </a:p>
          <a:p>
            <a:pPr lvl="1"/>
            <a:r>
              <a:rPr lang="en-US" altLang="en-US" sz="2200" dirty="0"/>
              <a:t>Use the command </a:t>
            </a:r>
            <a:r>
              <a:rPr lang="en-US" altLang="en-US" sz="2200" dirty="0" err="1"/>
              <a:t>javac</a:t>
            </a:r>
            <a:r>
              <a:rPr lang="en-US" altLang="en-US" sz="2200" dirty="0"/>
              <a:t> (the Java compiler) to compile a program. For example, to compile a program called Welcome.java, you’d type</a:t>
            </a:r>
            <a:endParaRPr lang="en-US" altLang="en-US" sz="2200" dirty="0"/>
          </a:p>
          <a:p>
            <a:pPr lvl="2"/>
            <a:r>
              <a:rPr lang="en-US" altLang="en-US" sz="2200" dirty="0" err="1"/>
              <a:t>javac</a:t>
            </a:r>
            <a:r>
              <a:rPr lang="en-US" altLang="en-US" sz="2200" dirty="0"/>
              <a:t> Welcome.java</a:t>
            </a:r>
            <a:endParaRPr lang="en-US" altLang="en-US" sz="2200" dirty="0"/>
          </a:p>
          <a:p>
            <a:pPr lvl="1"/>
            <a:r>
              <a:rPr lang="en-US" altLang="en-US" sz="2200" dirty="0"/>
              <a:t>If the program compiles, the compiler produces a .class file called </a:t>
            </a:r>
            <a:r>
              <a:rPr lang="en-US" altLang="en-US" sz="2200" dirty="0" err="1"/>
              <a:t>Welcome.class</a:t>
            </a:r>
            <a:r>
              <a:rPr lang="en-US" altLang="en-US" sz="2200" dirty="0"/>
              <a:t> that contains the compiled version of the program. </a:t>
            </a:r>
            <a:endParaRPr lang="en-US" altLang="en-US" sz="2200" dirty="0"/>
          </a:p>
          <a:p>
            <a:pPr eaLnBrk="1" hangingPunct="1"/>
            <a:endParaRPr lang="en-US" altLang="en-US" dirty="0">
              <a:solidFill>
                <a:srgbClr val="000000"/>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1" descr="jhtp_01_BoilDownImages_Page_37.pn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43126"/>
            <a:ext cx="8534400" cy="758952"/>
          </a:xfrm>
        </p:spPr>
        <p:txBody>
          <a:bodyPr>
            <a:normAutofit fontScale="90000"/>
          </a:bodyPr>
          <a:lstStyle/>
          <a:p>
            <a:pPr>
              <a:defRPr/>
            </a:pPr>
            <a:r>
              <a:rPr lang="en-US" dirty="0">
                <a:solidFill>
                  <a:srgbClr val="3380E6"/>
                </a:solidFill>
                <a:latin typeface="Arial" panose="020B0604020202020204"/>
              </a:rPr>
              <a:t>Java and a Typical Java Development Environment (Cont.)</a:t>
            </a:r>
            <a:endParaRPr lang="en-US" dirty="0">
              <a:solidFill>
                <a:srgbClr val="3380E6"/>
              </a:solidFill>
              <a:latin typeface="Arial" panose="020B0604020202020204"/>
            </a:endParaRPr>
          </a:p>
        </p:txBody>
      </p:sp>
      <p:sp>
        <p:nvSpPr>
          <p:cNvPr id="101379" name="Text Placeholder 2"/>
          <p:cNvSpPr>
            <a:spLocks noGrp="1"/>
          </p:cNvSpPr>
          <p:nvPr>
            <p:ph type="body" idx="1"/>
          </p:nvPr>
        </p:nvSpPr>
        <p:spPr/>
        <p:txBody>
          <a:bodyPr/>
          <a:lstStyle/>
          <a:p>
            <a:pPr eaLnBrk="1" hangingPunct="1">
              <a:lnSpc>
                <a:spcPct val="90000"/>
              </a:lnSpc>
            </a:pPr>
            <a:r>
              <a:rPr lang="en-US" altLang="en-US" dirty="0"/>
              <a:t>Java compiler translates Java source code into bytecodes that represent the tasks to execute.</a:t>
            </a:r>
            <a:endParaRPr lang="en-US" altLang="en-US" dirty="0"/>
          </a:p>
          <a:p>
            <a:pPr eaLnBrk="1" hangingPunct="1">
              <a:lnSpc>
                <a:spcPct val="90000"/>
              </a:lnSpc>
            </a:pPr>
            <a:r>
              <a:rPr lang="en-US" altLang="en-US" dirty="0"/>
              <a:t>Bytecodes are executed by the Java Virtual Machine (JVM)—a part of the JDK and the foundation of the Java platform.</a:t>
            </a:r>
            <a:endParaRPr lang="en-US" altLang="en-US" dirty="0"/>
          </a:p>
          <a:p>
            <a:pPr eaLnBrk="1" hangingPunct="1">
              <a:lnSpc>
                <a:spcPct val="90000"/>
              </a:lnSpc>
            </a:pPr>
            <a:r>
              <a:rPr lang="en-US" altLang="en-US" dirty="0"/>
              <a:t>Virtual machine (VM)—a software application that simulates a computer</a:t>
            </a:r>
            <a:endParaRPr lang="en-US" altLang="en-US" dirty="0"/>
          </a:p>
          <a:p>
            <a:pPr lvl="1" eaLnBrk="1" hangingPunct="1">
              <a:lnSpc>
                <a:spcPct val="90000"/>
              </a:lnSpc>
            </a:pPr>
            <a:r>
              <a:rPr lang="en-US" altLang="en-US" sz="2200" dirty="0"/>
              <a:t>Hides the underlying operating system and hardware from the programs that interact with it.</a:t>
            </a:r>
            <a:endParaRPr lang="en-US" altLang="en-US" sz="2200" dirty="0"/>
          </a:p>
          <a:p>
            <a:pPr eaLnBrk="1" hangingPunct="1">
              <a:lnSpc>
                <a:spcPct val="90000"/>
              </a:lnSpc>
            </a:pPr>
            <a:r>
              <a:rPr lang="en-US" altLang="en-US" dirty="0"/>
              <a:t>If the same VM is implemented on many computer platforms, applications that it executes can be used on all those platforms.</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190" y="457200"/>
            <a:ext cx="8534400" cy="758952"/>
          </a:xfrm>
        </p:spPr>
        <p:txBody>
          <a:bodyPr>
            <a:normAutofit fontScale="90000"/>
          </a:bodyPr>
          <a:lstStyle/>
          <a:p>
            <a:pPr>
              <a:defRPr/>
            </a:pPr>
            <a:r>
              <a:rPr lang="en-US" dirty="0">
                <a:solidFill>
                  <a:srgbClr val="3380E6"/>
                </a:solidFill>
                <a:latin typeface="Arial" panose="020B0604020202020204"/>
              </a:rPr>
              <a:t>Java and a Typical Java Development Environment (Cont.)</a:t>
            </a:r>
            <a:endParaRPr lang="en-US" dirty="0">
              <a:solidFill>
                <a:srgbClr val="3380E6"/>
              </a:solidFill>
              <a:latin typeface="Arial" panose="020B0604020202020204"/>
            </a:endParaRPr>
          </a:p>
        </p:txBody>
      </p:sp>
      <p:sp>
        <p:nvSpPr>
          <p:cNvPr id="102403" name="Text Placeholder 2"/>
          <p:cNvSpPr>
            <a:spLocks noGrp="1"/>
          </p:cNvSpPr>
          <p:nvPr>
            <p:ph type="body" idx="1"/>
          </p:nvPr>
        </p:nvSpPr>
        <p:spPr/>
        <p:txBody>
          <a:bodyPr/>
          <a:lstStyle/>
          <a:p>
            <a:r>
              <a:rPr lang="en-US" altLang="en-US" dirty="0"/>
              <a:t>Bytecodes are platform independent</a:t>
            </a:r>
            <a:endParaRPr lang="en-US" altLang="en-US" dirty="0"/>
          </a:p>
          <a:p>
            <a:pPr lvl="1"/>
            <a:r>
              <a:rPr lang="en-US" altLang="en-US" sz="2200" dirty="0"/>
              <a:t>They do not depend on a particular hardware platform.</a:t>
            </a:r>
            <a:endParaRPr lang="en-US" altLang="en-US" sz="2200" dirty="0"/>
          </a:p>
          <a:p>
            <a:r>
              <a:rPr lang="en-US" altLang="en-US" dirty="0"/>
              <a:t>Bytecodes are portable</a:t>
            </a:r>
            <a:endParaRPr lang="en-US" altLang="en-US" dirty="0"/>
          </a:p>
          <a:p>
            <a:pPr lvl="1"/>
            <a:r>
              <a:rPr lang="en-US" altLang="en-US" sz="2200" dirty="0"/>
              <a:t>The same bytecodes can execute on any platform containing a JVM that understands the version of Java in which the bytecodes were compiled.</a:t>
            </a:r>
            <a:endParaRPr lang="en-US" altLang="en-US" sz="2200" dirty="0"/>
          </a:p>
          <a:p>
            <a:r>
              <a:rPr lang="en-US" altLang="en-US" dirty="0"/>
              <a:t>The JVM is invoked by the java command. For example, to execute a Java application called Welcome, you’d type the command</a:t>
            </a:r>
            <a:endParaRPr lang="en-US" altLang="en-US" dirty="0"/>
          </a:p>
          <a:p>
            <a:pPr lvl="2"/>
            <a:r>
              <a:rPr lang="en-US" altLang="en-US" sz="2200" dirty="0"/>
              <a:t>java Welcome</a:t>
            </a:r>
            <a:endParaRPr lang="en-US"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627" y="467568"/>
            <a:ext cx="8534400" cy="758952"/>
          </a:xfrm>
        </p:spPr>
        <p:txBody>
          <a:bodyPr>
            <a:normAutofit fontScale="90000"/>
          </a:bodyPr>
          <a:lstStyle/>
          <a:p>
            <a:pPr>
              <a:defRPr/>
            </a:pPr>
            <a:r>
              <a:rPr lang="en-US" dirty="0">
                <a:solidFill>
                  <a:srgbClr val="3380E6"/>
                </a:solidFill>
                <a:latin typeface="Arial" panose="020B0604020202020204"/>
              </a:rPr>
              <a:t>Java and a Typical Java Development Environment (Cont.)</a:t>
            </a:r>
            <a:endParaRPr lang="en-US" dirty="0">
              <a:solidFill>
                <a:srgbClr val="3380E6"/>
              </a:solidFill>
              <a:latin typeface="Arial" panose="020B0604020202020204"/>
            </a:endParaRPr>
          </a:p>
        </p:txBody>
      </p:sp>
      <p:sp>
        <p:nvSpPr>
          <p:cNvPr id="103427" name="Text Placeholder 2"/>
          <p:cNvSpPr>
            <a:spLocks noGrp="1"/>
          </p:cNvSpPr>
          <p:nvPr>
            <p:ph type="body" idx="1"/>
          </p:nvPr>
        </p:nvSpPr>
        <p:spPr/>
        <p:txBody>
          <a:bodyPr/>
          <a:lstStyle/>
          <a:p>
            <a:pPr eaLnBrk="1" hangingPunct="1">
              <a:lnSpc>
                <a:spcPct val="90000"/>
              </a:lnSpc>
            </a:pPr>
            <a:r>
              <a:rPr lang="en-US" altLang="en-US" dirty="0"/>
              <a:t>Phase 3: Loading a Program into Memory</a:t>
            </a:r>
            <a:endParaRPr lang="en-US" altLang="en-US" dirty="0"/>
          </a:p>
          <a:p>
            <a:pPr lvl="1" eaLnBrk="1" hangingPunct="1">
              <a:lnSpc>
                <a:spcPct val="90000"/>
              </a:lnSpc>
            </a:pPr>
            <a:r>
              <a:rPr lang="en-US" altLang="en-US" sz="2200" dirty="0"/>
              <a:t>The JVM places the program in memory to execute it—this is known as loading.</a:t>
            </a:r>
            <a:endParaRPr lang="en-US" altLang="en-US" sz="2200" dirty="0"/>
          </a:p>
          <a:p>
            <a:pPr lvl="1" eaLnBrk="1" hangingPunct="1">
              <a:lnSpc>
                <a:spcPct val="90000"/>
              </a:lnSpc>
            </a:pPr>
            <a:r>
              <a:rPr lang="en-US" altLang="en-US" sz="2200" dirty="0"/>
              <a:t>Class loader takes the .class files containing the program’s bytecodes and transfers them to primary memory.</a:t>
            </a:r>
            <a:endParaRPr lang="en-US" altLang="en-US" sz="2200" dirty="0"/>
          </a:p>
          <a:p>
            <a:pPr lvl="1" eaLnBrk="1" hangingPunct="1">
              <a:lnSpc>
                <a:spcPct val="90000"/>
              </a:lnSpc>
            </a:pPr>
            <a:r>
              <a:rPr lang="en-US" altLang="en-US" sz="2200" dirty="0"/>
              <a:t>Also loads any of the .class files provided by Java that your program uses.</a:t>
            </a:r>
            <a:endParaRPr lang="en-US" altLang="en-US" sz="2200" dirty="0"/>
          </a:p>
          <a:p>
            <a:pPr eaLnBrk="1" hangingPunct="1">
              <a:lnSpc>
                <a:spcPct val="90000"/>
              </a:lnSpc>
            </a:pPr>
            <a:r>
              <a:rPr lang="en-US" altLang="en-US" dirty="0"/>
              <a:t>The .class files can be loaded from a disk on your system or over a network. </a:t>
            </a:r>
            <a:endParaRPr lang="en-US" altLang="en-US" dirty="0"/>
          </a:p>
          <a:p>
            <a:pPr eaLnBrk="1" hangingPunct="1">
              <a:lnSpc>
                <a:spcPct val="90000"/>
              </a:lnSpc>
            </a:pPr>
            <a:endParaRPr lang="en-US" altLang="en-US" dirty="0">
              <a:solidFill>
                <a:srgbClr val="000000"/>
              </a:solidFill>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 descr="jhtp_01_BoilDownImages_Page_38.pn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1524000" y="67405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Lucida Sans Unicode" panose="020B0602030504020204" pitchFamily="34" charset="0"/>
              </a:rPr>
              <a:t>©1992-2012 by Pearson Education, Inc. All Rights Reserved.</a:t>
            </a:r>
            <a:endParaRPr lang="en-US" altLang="en-US">
              <a:latin typeface="Lucida Sans Unicode" panose="020B0602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GB" dirty="0"/>
              <a:t>Outline </a:t>
            </a:r>
            <a:endParaRPr lang="en-GB" dirty="0"/>
          </a:p>
        </p:txBody>
      </p:sp>
      <p:sp>
        <p:nvSpPr>
          <p:cNvPr id="4099" name="Rectangle 3"/>
          <p:cNvSpPr>
            <a:spLocks noGrp="1" noChangeArrowheads="1"/>
          </p:cNvSpPr>
          <p:nvPr>
            <p:ph sz="quarter" idx="1"/>
          </p:nvPr>
        </p:nvSpPr>
        <p:spPr/>
        <p:txBody>
          <a:bodyPr/>
          <a:lstStyle/>
          <a:p>
            <a:r>
              <a:rPr lang="en-GB" sz="2800" dirty="0"/>
              <a:t>Introducing Java</a:t>
            </a:r>
            <a:endParaRPr lang="en-GB" sz="2800" dirty="0"/>
          </a:p>
          <a:p>
            <a:pPr lvl="1"/>
            <a:r>
              <a:rPr lang="en-GB" dirty="0"/>
              <a:t>Key features of the language</a:t>
            </a:r>
            <a:endParaRPr lang="en-GB" dirty="0"/>
          </a:p>
          <a:p>
            <a:pPr marL="342900" lvl="1" indent="-342900">
              <a:buChar char="•"/>
            </a:pPr>
            <a:r>
              <a:rPr lang="en-US" dirty="0"/>
              <a:t>Java Virtual Machine &amp; Runtime Environment</a:t>
            </a:r>
            <a:endParaRPr lang="en-GB" dirty="0">
              <a:ea typeface="+mn-ea"/>
              <a:cs typeface="+mn-cs"/>
            </a:endParaRPr>
          </a:p>
          <a:p>
            <a:pPr marL="342900" lvl="1" indent="-342900">
              <a:buChar char="•"/>
            </a:pPr>
            <a:r>
              <a:rPr lang="en-GB" dirty="0">
                <a:ea typeface="+mn-ea"/>
                <a:cs typeface="+mn-cs"/>
              </a:rPr>
              <a:t>Installation and Environment Setting </a:t>
            </a:r>
            <a:endParaRPr lang="en-GB" dirty="0">
              <a:ea typeface="+mn-ea"/>
              <a:cs typeface="+mn-cs"/>
            </a:endParaRPr>
          </a:p>
          <a:p>
            <a:pPr marL="342900" lvl="1" indent="-342900">
              <a:buChar char="•"/>
            </a:pPr>
            <a:r>
              <a:rPr lang="en-GB" dirty="0">
                <a:ea typeface="+mn-ea"/>
                <a:cs typeface="+mn-cs"/>
              </a:rPr>
              <a:t>Useful Resources </a:t>
            </a:r>
            <a:endParaRPr lang="en-GB" dirty="0">
              <a:ea typeface="+mn-ea"/>
              <a:cs typeface="+mn-cs"/>
            </a:endParaRPr>
          </a:p>
          <a:p>
            <a:pPr marL="342900" lvl="1" indent="-342900">
              <a:buChar char="•"/>
            </a:pPr>
            <a:endParaRPr lang="en-GB" dirty="0">
              <a:ea typeface="+mn-ea"/>
              <a:cs typeface="+mn-cs"/>
            </a:endParaRPr>
          </a:p>
        </p:txBody>
      </p:sp>
      <p:sp>
        <p:nvSpPr>
          <p:cNvPr id="4" name="Slide Number Placeholder 3"/>
          <p:cNvSpPr>
            <a:spLocks noGrp="1"/>
          </p:cNvSpPr>
          <p:nvPr>
            <p:ph type="sldNum" sz="quarter" idx="12"/>
          </p:nvPr>
        </p:nvSpPr>
        <p:spPr/>
        <p:txBody>
          <a:bodyPr/>
          <a:lstStyle/>
          <a:p>
            <a:fld id="{D4B95B3B-2133-4CA5-8153-8B117948EDD6}" type="slidenum">
              <a:rPr lang="en-GB" smtClean="0"/>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43126"/>
            <a:ext cx="8534400" cy="758952"/>
          </a:xfrm>
        </p:spPr>
        <p:txBody>
          <a:bodyPr>
            <a:normAutofit fontScale="90000"/>
          </a:bodyPr>
          <a:lstStyle/>
          <a:p>
            <a:pPr>
              <a:defRPr/>
            </a:pPr>
            <a:r>
              <a:rPr lang="en-US" dirty="0">
                <a:solidFill>
                  <a:srgbClr val="3380E6"/>
                </a:solidFill>
                <a:latin typeface="Arial" panose="020B0604020202020204"/>
              </a:rPr>
              <a:t>Java and a Typical Java Development Environment (Cont.)</a:t>
            </a:r>
            <a:endParaRPr lang="en-US" dirty="0">
              <a:solidFill>
                <a:srgbClr val="3380E6"/>
              </a:solidFill>
              <a:latin typeface="Arial" panose="020B0604020202020204"/>
            </a:endParaRPr>
          </a:p>
        </p:txBody>
      </p:sp>
      <p:sp>
        <p:nvSpPr>
          <p:cNvPr id="105475" name="Text Placeholder 2"/>
          <p:cNvSpPr>
            <a:spLocks noGrp="1"/>
          </p:cNvSpPr>
          <p:nvPr>
            <p:ph type="body" idx="1"/>
          </p:nvPr>
        </p:nvSpPr>
        <p:spPr/>
        <p:txBody>
          <a:bodyPr/>
          <a:lstStyle/>
          <a:p>
            <a:r>
              <a:rPr lang="en-US" altLang="en-US" dirty="0"/>
              <a:t>Phase 4: Bytecode Verification</a:t>
            </a:r>
            <a:endParaRPr lang="en-US" altLang="en-US" dirty="0"/>
          </a:p>
          <a:p>
            <a:pPr lvl="1"/>
            <a:r>
              <a:rPr lang="en-US" altLang="en-US" sz="2200" dirty="0"/>
              <a:t>As the classes are loaded, the bytecode verifier examines their bytecodes </a:t>
            </a:r>
            <a:endParaRPr lang="en-US" altLang="en-US" sz="2200" dirty="0"/>
          </a:p>
          <a:p>
            <a:pPr lvl="1"/>
            <a:r>
              <a:rPr lang="en-US" altLang="en-US" sz="2200" dirty="0"/>
              <a:t>Ensures that they’re valid and do not violate Java’s security restrictions.</a:t>
            </a:r>
            <a:endParaRPr lang="en-US" altLang="en-US" sz="2200" dirty="0"/>
          </a:p>
          <a:p>
            <a:r>
              <a:rPr lang="en-US" altLang="en-US" dirty="0"/>
              <a:t>Java enforces strong security to make sure that Java programs arriving over the network do not damage your files or your system (as computer viruses and worms might).</a:t>
            </a:r>
            <a:endParaRPr lang="en-US" altLang="en-US" dirty="0"/>
          </a:p>
          <a:p>
            <a:pPr eaLnBrk="1" hangingPunct="1"/>
            <a:endParaRPr lang="en-US" altLang="en-US" dirty="0">
              <a:solidFill>
                <a:srgbClr val="000000"/>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1" descr="jhtp_01_BoilDownImages_Page_39.pn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1524000" y="659449"/>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Lucida Sans Unicode" panose="020B0602030504020204" pitchFamily="34" charset="0"/>
              </a:rPr>
              <a:t>©1992-2012 by Pearson Education, Inc. All Rights Reserved.</a:t>
            </a:r>
            <a:endParaRPr lang="en-US" altLang="en-US">
              <a:latin typeface="Lucida Sans Unicode" panose="020B0602030504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443" y="477632"/>
            <a:ext cx="8534400" cy="758952"/>
          </a:xfrm>
        </p:spPr>
        <p:txBody>
          <a:bodyPr>
            <a:normAutofit fontScale="90000"/>
          </a:bodyPr>
          <a:lstStyle/>
          <a:p>
            <a:pPr>
              <a:defRPr/>
            </a:pPr>
            <a:r>
              <a:rPr lang="en-US" dirty="0">
                <a:solidFill>
                  <a:srgbClr val="3380E6"/>
                </a:solidFill>
                <a:latin typeface="Arial" panose="020B0604020202020204"/>
              </a:rPr>
              <a:t>Java and a Typical Java Development Environment (Cont.)</a:t>
            </a:r>
            <a:endParaRPr lang="en-US" dirty="0">
              <a:solidFill>
                <a:srgbClr val="3380E6"/>
              </a:solidFill>
              <a:latin typeface="Arial" panose="020B0604020202020204"/>
            </a:endParaRPr>
          </a:p>
        </p:txBody>
      </p:sp>
      <p:sp>
        <p:nvSpPr>
          <p:cNvPr id="107523" name="Text Placeholder 2"/>
          <p:cNvSpPr>
            <a:spLocks noGrp="1"/>
          </p:cNvSpPr>
          <p:nvPr>
            <p:ph type="body" idx="1"/>
          </p:nvPr>
        </p:nvSpPr>
        <p:spPr/>
        <p:txBody>
          <a:bodyPr/>
          <a:lstStyle/>
          <a:p>
            <a:r>
              <a:rPr lang="en-US" altLang="en-US" dirty="0"/>
              <a:t>Phase 5: Execution</a:t>
            </a:r>
            <a:endParaRPr lang="en-US" altLang="en-US" dirty="0"/>
          </a:p>
          <a:p>
            <a:pPr lvl="1"/>
            <a:r>
              <a:rPr lang="en-US" altLang="en-US" sz="2200" dirty="0"/>
              <a:t>The JVM executes the program’s bytecodes.</a:t>
            </a:r>
            <a:endParaRPr lang="en-US" altLang="en-US" sz="2200" dirty="0"/>
          </a:p>
          <a:p>
            <a:pPr lvl="1"/>
            <a:endParaRPr lang="en-US" altLang="en-US" sz="2200" dirty="0"/>
          </a:p>
          <a:p>
            <a:pPr lvl="1"/>
            <a:r>
              <a:rPr lang="en-US" altLang="en-US" sz="2200" dirty="0"/>
              <a:t>JVMs typically execute bytecodes using a combination of interpretation and so-called just-in-time (JIT) compilation.</a:t>
            </a:r>
            <a:endParaRPr lang="en-US" altLang="en-US" sz="2200" dirty="0"/>
          </a:p>
          <a:p>
            <a:pPr lvl="1"/>
            <a:endParaRPr lang="en-US" altLang="en-US" sz="2200" dirty="0"/>
          </a:p>
          <a:p>
            <a:pPr lvl="1"/>
            <a:r>
              <a:rPr lang="en-US" altLang="en-US" sz="2200" dirty="0"/>
              <a:t>Analyzes the bytecodes as they’re interpreted</a:t>
            </a:r>
            <a:endParaRPr lang="en-US" altLang="en-US" sz="2200" dirty="0"/>
          </a:p>
          <a:p>
            <a:pPr lvl="1"/>
            <a:endParaRPr lang="en-US" altLang="en-US" sz="2200" dirty="0"/>
          </a:p>
          <a:p>
            <a:pPr lvl="1"/>
            <a:r>
              <a:rPr lang="en-US" altLang="en-US" sz="2200" dirty="0"/>
              <a:t>A just-in-time (JIT) compiler—known as the Java </a:t>
            </a:r>
            <a:r>
              <a:rPr lang="en-US" altLang="en-US" sz="2200" dirty="0" err="1"/>
              <a:t>HotSpot</a:t>
            </a:r>
            <a:r>
              <a:rPr lang="en-US" altLang="en-US" sz="2200" dirty="0"/>
              <a:t> compiler—translates the bytecodes into the underlying computer’s machine language.</a:t>
            </a:r>
            <a:endParaRPr lang="en-US" alt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4378" y="477632"/>
            <a:ext cx="8534400" cy="758952"/>
          </a:xfrm>
        </p:spPr>
        <p:txBody>
          <a:bodyPr>
            <a:normAutofit fontScale="90000"/>
          </a:bodyPr>
          <a:lstStyle/>
          <a:p>
            <a:pPr>
              <a:defRPr/>
            </a:pPr>
            <a:r>
              <a:rPr lang="en-US" dirty="0">
                <a:solidFill>
                  <a:srgbClr val="3380E6"/>
                </a:solidFill>
                <a:latin typeface="Arial" panose="020B0604020202020204"/>
              </a:rPr>
              <a:t>Java and a Typical Java Development Environment (Cont.)</a:t>
            </a:r>
            <a:endParaRPr lang="en-US" dirty="0">
              <a:solidFill>
                <a:srgbClr val="3380E6"/>
              </a:solidFill>
              <a:latin typeface="Arial" panose="020B0604020202020204"/>
            </a:endParaRPr>
          </a:p>
        </p:txBody>
      </p:sp>
      <p:sp>
        <p:nvSpPr>
          <p:cNvPr id="108547" name="Text Placeholder 2"/>
          <p:cNvSpPr>
            <a:spLocks noGrp="1"/>
          </p:cNvSpPr>
          <p:nvPr>
            <p:ph type="body" idx="1"/>
          </p:nvPr>
        </p:nvSpPr>
        <p:spPr/>
        <p:txBody>
          <a:bodyPr>
            <a:normAutofit lnSpcReduction="10000"/>
          </a:bodyPr>
          <a:lstStyle/>
          <a:p>
            <a:pPr lvl="1" eaLnBrk="1" hangingPunct="1">
              <a:lnSpc>
                <a:spcPct val="80000"/>
              </a:lnSpc>
            </a:pPr>
            <a:r>
              <a:rPr lang="en-US" altLang="en-US" sz="2200" dirty="0"/>
              <a:t>When the JVM encounters these compiled parts again, the faster machine-language code executes.</a:t>
            </a:r>
            <a:endParaRPr lang="en-US" altLang="en-US" sz="2200" dirty="0"/>
          </a:p>
          <a:p>
            <a:pPr lvl="1" eaLnBrk="1" hangingPunct="1">
              <a:lnSpc>
                <a:spcPct val="80000"/>
              </a:lnSpc>
            </a:pPr>
            <a:endParaRPr lang="en-US" altLang="en-US" sz="2200" dirty="0"/>
          </a:p>
          <a:p>
            <a:pPr lvl="1" eaLnBrk="1" hangingPunct="1">
              <a:lnSpc>
                <a:spcPct val="80000"/>
              </a:lnSpc>
            </a:pPr>
            <a:r>
              <a:rPr lang="en-US" altLang="en-US" sz="2200" dirty="0"/>
              <a:t>Java programs go through two compilation phases</a:t>
            </a:r>
            <a:endParaRPr lang="en-US" altLang="en-US" sz="2200" dirty="0"/>
          </a:p>
          <a:p>
            <a:pPr lvl="1" eaLnBrk="1" hangingPunct="1">
              <a:lnSpc>
                <a:spcPct val="80000"/>
              </a:lnSpc>
            </a:pPr>
            <a:endParaRPr lang="en-US" altLang="en-US" sz="2200" dirty="0"/>
          </a:p>
          <a:p>
            <a:pPr lvl="1" eaLnBrk="1" hangingPunct="1">
              <a:lnSpc>
                <a:spcPct val="80000"/>
              </a:lnSpc>
            </a:pPr>
            <a:r>
              <a:rPr lang="en-US" altLang="en-US" sz="2200" dirty="0"/>
              <a:t>One in which source code is translated into bytecodes (for portability across JVMs on different computer platforms) and </a:t>
            </a:r>
            <a:endParaRPr lang="en-US" altLang="en-US" sz="2200" dirty="0"/>
          </a:p>
          <a:p>
            <a:pPr lvl="1" eaLnBrk="1" hangingPunct="1">
              <a:lnSpc>
                <a:spcPct val="80000"/>
              </a:lnSpc>
            </a:pPr>
            <a:endParaRPr lang="en-US" altLang="en-US" sz="2200" dirty="0"/>
          </a:p>
          <a:p>
            <a:pPr lvl="1" eaLnBrk="1" hangingPunct="1">
              <a:lnSpc>
                <a:spcPct val="80000"/>
              </a:lnSpc>
            </a:pPr>
            <a:r>
              <a:rPr lang="en-US" altLang="en-US" sz="2200" dirty="0"/>
              <a:t>A second in which, during execution, the bytecodes are translated into machine language for the actual computer on which the program executes. </a:t>
            </a:r>
            <a:endParaRPr lang="en-US" altLang="en-US" sz="2200" dirty="0"/>
          </a:p>
          <a:p>
            <a:pPr eaLnBrk="1" hangingPunct="1">
              <a:lnSpc>
                <a:spcPct val="80000"/>
              </a:lnSpc>
            </a:pPr>
            <a:endParaRPr lang="en-US" altLang="en-US" sz="2500" dirty="0">
              <a:solidFill>
                <a:srgbClr val="000000"/>
              </a:solidFill>
              <a:latin typeface="Times New Roman" panose="02020603050405020304" pitchFamily="18" charset="0"/>
            </a:endParaRPr>
          </a:p>
          <a:p>
            <a:pPr eaLnBrk="1" hangingPunct="1">
              <a:lnSpc>
                <a:spcPct val="80000"/>
              </a:lnSpc>
            </a:pPr>
            <a:r>
              <a:rPr lang="en-US" altLang="en-US" sz="2500" dirty="0">
                <a:solidFill>
                  <a:srgbClr val="000000"/>
                </a:solidFill>
                <a:latin typeface="Times New Roman" panose="02020603050405020304" pitchFamily="18" charset="0"/>
              </a:rPr>
              <a:t> </a:t>
            </a:r>
            <a:endParaRPr lang="en-US" altLang="en-US" sz="2500" dirty="0">
              <a:solidFill>
                <a:srgbClr val="000000"/>
              </a:solidFill>
              <a:latin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1" descr="jhtp_01_BoilDownImages_Page_40.pn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133600" y="228600"/>
            <a:ext cx="7772400" cy="685800"/>
          </a:xfrm>
        </p:spPr>
        <p:txBody>
          <a:bodyPr/>
          <a:lstStyle/>
          <a:p>
            <a:r>
              <a:rPr lang="en-GB" dirty="0"/>
              <a:t>Language Features </a:t>
            </a:r>
            <a:endParaRPr lang="en-GB" dirty="0"/>
          </a:p>
        </p:txBody>
      </p:sp>
      <p:sp>
        <p:nvSpPr>
          <p:cNvPr id="6147" name="Rectangle 3"/>
          <p:cNvSpPr>
            <a:spLocks noGrp="1" noChangeArrowheads="1"/>
          </p:cNvSpPr>
          <p:nvPr>
            <p:ph sz="quarter" idx="1"/>
          </p:nvPr>
        </p:nvSpPr>
        <p:spPr>
          <a:xfrm>
            <a:off x="1905000" y="2071398"/>
            <a:ext cx="8077200" cy="5181600"/>
          </a:xfrm>
        </p:spPr>
        <p:txBody>
          <a:bodyPr>
            <a:normAutofit/>
          </a:bodyPr>
          <a:lstStyle/>
          <a:p>
            <a:r>
              <a:rPr lang="en-GB" sz="2800" dirty="0"/>
              <a:t>Java is both compiled and interpreted</a:t>
            </a:r>
            <a:endParaRPr lang="en-GB" sz="2800" dirty="0"/>
          </a:p>
          <a:p>
            <a:pPr lvl="1"/>
            <a:r>
              <a:rPr lang="en-GB" sz="2400" dirty="0"/>
              <a:t>Source code is compiled into Java </a:t>
            </a:r>
            <a:r>
              <a:rPr lang="en-GB" sz="2400" i="1" dirty="0"/>
              <a:t>bytecode</a:t>
            </a:r>
            <a:endParaRPr lang="en-GB" sz="2400" i="1" dirty="0"/>
          </a:p>
          <a:p>
            <a:pPr lvl="1"/>
            <a:r>
              <a:rPr lang="en-GB" sz="2400" dirty="0"/>
              <a:t>Which is then interpreted by the </a:t>
            </a:r>
            <a:r>
              <a:rPr lang="en-GB" sz="2400" i="1" dirty="0"/>
              <a:t>Java Virtual Machine</a:t>
            </a:r>
            <a:r>
              <a:rPr lang="en-GB" sz="2400" dirty="0"/>
              <a:t> (JVM)</a:t>
            </a:r>
            <a:endParaRPr lang="en-GB" sz="2400" dirty="0"/>
          </a:p>
          <a:p>
            <a:pPr lvl="1"/>
            <a:r>
              <a:rPr lang="en-GB" sz="2400" dirty="0"/>
              <a:t>Therefore bytecode is machine code for the JVM</a:t>
            </a:r>
            <a:endParaRPr lang="en-GB" sz="2400" dirty="0"/>
          </a:p>
          <a:p>
            <a:r>
              <a:rPr lang="en-GB" sz="2800" dirty="0"/>
              <a:t>Java bytecode can run on any JVM, on any platform</a:t>
            </a:r>
            <a:endParaRPr lang="en-GB" sz="2800" dirty="0"/>
          </a:p>
          <a:p>
            <a:pPr lvl="1"/>
            <a:r>
              <a:rPr lang="en-GB" sz="2400" dirty="0"/>
              <a:t>…including mobile phones and other hand-held devices</a:t>
            </a:r>
            <a:endParaRPr lang="en-GB" sz="2400" dirty="0"/>
          </a:p>
          <a:p>
            <a:r>
              <a:rPr lang="en-GB" sz="2800" dirty="0"/>
              <a:t>Networking and distribution are core features</a:t>
            </a:r>
            <a:endParaRPr lang="en-GB" sz="2800" dirty="0"/>
          </a:p>
          <a:p>
            <a:pPr lvl="1"/>
            <a:r>
              <a:rPr lang="en-GB" sz="2400" dirty="0"/>
              <a:t>Makes Java very good for building networked applications, server side components, etc.</a:t>
            </a:r>
            <a:endParaRPr lang="en-GB"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9800" y="228600"/>
            <a:ext cx="7772400" cy="914400"/>
          </a:xfrm>
        </p:spPr>
        <p:txBody>
          <a:bodyPr/>
          <a:lstStyle/>
          <a:p>
            <a:r>
              <a:rPr lang="en-GB" dirty="0"/>
              <a:t>Language Features </a:t>
            </a:r>
            <a:endParaRPr lang="en-GB" dirty="0"/>
          </a:p>
        </p:txBody>
      </p:sp>
      <p:sp>
        <p:nvSpPr>
          <p:cNvPr id="8195" name="Rectangle 3"/>
          <p:cNvSpPr>
            <a:spLocks noGrp="1" noChangeArrowheads="1"/>
          </p:cNvSpPr>
          <p:nvPr>
            <p:ph sz="quarter" idx="1"/>
          </p:nvPr>
        </p:nvSpPr>
        <p:spPr>
          <a:xfrm>
            <a:off x="2209800" y="1929882"/>
            <a:ext cx="7772400" cy="4800600"/>
          </a:xfrm>
        </p:spPr>
        <p:txBody>
          <a:bodyPr/>
          <a:lstStyle/>
          <a:p>
            <a:r>
              <a:rPr lang="en-GB" sz="2400" dirty="0"/>
              <a:t>The Garbage Collector</a:t>
            </a:r>
            <a:endParaRPr lang="en-GB" sz="2400" dirty="0"/>
          </a:p>
          <a:p>
            <a:pPr lvl="1"/>
            <a:r>
              <a:rPr lang="en-GB" dirty="0"/>
              <a:t>Java manages memory for you, the developer has no control over the allocation of memory (unlike in C/C++). </a:t>
            </a:r>
            <a:endParaRPr lang="en-GB" dirty="0"/>
          </a:p>
          <a:p>
            <a:pPr lvl="1"/>
            <a:r>
              <a:rPr lang="en-GB" dirty="0"/>
              <a:t>This is much simpler and more robust (no chance of memory leaks)</a:t>
            </a:r>
            <a:endParaRPr lang="en-GB" dirty="0"/>
          </a:p>
          <a:p>
            <a:pPr lvl="1"/>
            <a:r>
              <a:rPr lang="en-GB" dirty="0"/>
              <a:t>Runs in the background and cleans up memory while application is running</a:t>
            </a:r>
            <a:endParaRPr lang="en-GB" dirty="0"/>
          </a:p>
          <a:p>
            <a:r>
              <a:rPr lang="en-GB" sz="2400" dirty="0"/>
              <a:t>The Just In Time compiler (JIT)</a:t>
            </a:r>
            <a:endParaRPr lang="en-GB" sz="2400" dirty="0"/>
          </a:p>
          <a:p>
            <a:pPr lvl="1"/>
            <a:r>
              <a:rPr lang="en-GB" dirty="0"/>
              <a:t>Also known as “Hot Spot”</a:t>
            </a:r>
            <a:endParaRPr lang="en-GB" dirty="0"/>
          </a:p>
          <a:p>
            <a:pPr lvl="1"/>
            <a:r>
              <a:rPr lang="en-GB" dirty="0"/>
              <a:t>Continually optimises running code to improve performance</a:t>
            </a:r>
            <a:endParaRPr lang="en-GB" dirty="0"/>
          </a:p>
          <a:p>
            <a:pPr lvl="1"/>
            <a:r>
              <a:rPr lang="en-GB" dirty="0"/>
              <a:t>Can approach the speed of C++ even though its interpreted</a:t>
            </a:r>
            <a:endParaRPr lang="en-GB" dirty="0"/>
          </a:p>
        </p:txBody>
      </p:sp>
      <p:sp>
        <p:nvSpPr>
          <p:cNvPr id="4" name="Slide Number Placeholder 3"/>
          <p:cNvSpPr>
            <a:spLocks noGrp="1"/>
          </p:cNvSpPr>
          <p:nvPr>
            <p:ph type="sldNum" sz="quarter" idx="12"/>
          </p:nvPr>
        </p:nvSpPr>
        <p:spPr/>
        <p:txBody>
          <a:bodyPr/>
          <a:lstStyle/>
          <a:p>
            <a:fld id="{D4B95B3B-2133-4CA5-8153-8B117948EDD6}" type="slidenum">
              <a:rPr lang="en-GB" smtClean="0"/>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228600"/>
            <a:ext cx="8839200" cy="685800"/>
          </a:xfrm>
        </p:spPr>
        <p:txBody>
          <a:bodyPr>
            <a:normAutofit/>
          </a:bodyPr>
          <a:lstStyle/>
          <a:p>
            <a:r>
              <a:rPr lang="en-US" dirty="0"/>
              <a:t>WORA</a:t>
            </a:r>
            <a:endParaRPr lang="en-US" dirty="0"/>
          </a:p>
        </p:txBody>
      </p:sp>
      <p:sp>
        <p:nvSpPr>
          <p:cNvPr id="6147" name="Rectangle 3"/>
          <p:cNvSpPr>
            <a:spLocks noGrp="1" noChangeArrowheads="1"/>
          </p:cNvSpPr>
          <p:nvPr>
            <p:ph sz="quarter" idx="1"/>
          </p:nvPr>
        </p:nvSpPr>
        <p:spPr>
          <a:xfrm>
            <a:off x="2209800" y="2037181"/>
            <a:ext cx="7772400" cy="4800600"/>
          </a:xfrm>
        </p:spPr>
        <p:txBody>
          <a:bodyPr/>
          <a:lstStyle/>
          <a:p>
            <a:r>
              <a:rPr lang="en-US" sz="2800" dirty="0"/>
              <a:t>When you write a program in C++ it is known as source code. The C++ compiler converts this source code into the machine code of underlying system (e.g. Windows) If you want to run that code on Linux you need to recompile it with a Linux based compiler.</a:t>
            </a:r>
            <a:endParaRPr lang="en-US" sz="2800" dirty="0"/>
          </a:p>
          <a:p>
            <a:r>
              <a:rPr lang="en-US" sz="2800" dirty="0"/>
              <a:t>Due to the difference in compilers, sometimes you need to modify your code.</a:t>
            </a:r>
            <a:endParaRPr lang="en-US" sz="2800" dirty="0"/>
          </a:p>
          <a:p>
            <a:r>
              <a:rPr lang="en-US" sz="2800" dirty="0"/>
              <a:t>Java has introduced the concept of WORA (Write Once Run Anywhere).</a:t>
            </a:r>
            <a:endParaRPr lang="en-US" sz="2800" dirty="0"/>
          </a:p>
          <a:p>
            <a:endParaRPr lang="en-US"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304800"/>
            <a:ext cx="7772400" cy="533400"/>
          </a:xfrm>
        </p:spPr>
        <p:txBody>
          <a:bodyPr>
            <a:normAutofit fontScale="90000"/>
          </a:bodyPr>
          <a:lstStyle/>
          <a:p>
            <a:r>
              <a:rPr lang="en-US" b="1" dirty="0"/>
              <a:t>Java Virtual Machine (JVM)</a:t>
            </a:r>
            <a:endParaRPr lang="en-US" b="1" dirty="0"/>
          </a:p>
        </p:txBody>
      </p:sp>
      <p:sp>
        <p:nvSpPr>
          <p:cNvPr id="6147" name="Rectangle 3"/>
          <p:cNvSpPr>
            <a:spLocks noGrp="1" noChangeArrowheads="1"/>
          </p:cNvSpPr>
          <p:nvPr>
            <p:ph sz="quarter" idx="1"/>
          </p:nvPr>
        </p:nvSpPr>
        <p:spPr>
          <a:xfrm>
            <a:off x="2209800" y="1752600"/>
            <a:ext cx="7772400" cy="4343400"/>
          </a:xfrm>
        </p:spPr>
        <p:txBody>
          <a:bodyPr/>
          <a:lstStyle/>
          <a:p>
            <a:pPr>
              <a:buNone/>
            </a:pPr>
            <a:endParaRPr lang="en-GB" sz="2400" dirty="0"/>
          </a:p>
          <a:p>
            <a:pPr>
              <a:buNone/>
            </a:pPr>
            <a:endParaRPr lang="en-GB" sz="2400" dirty="0"/>
          </a:p>
        </p:txBody>
      </p:sp>
      <p:pic>
        <p:nvPicPr>
          <p:cNvPr id="3074" name="Picture 2"/>
          <p:cNvPicPr>
            <a:picLocks noChangeAspect="1" noChangeArrowheads="1"/>
          </p:cNvPicPr>
          <p:nvPr/>
        </p:nvPicPr>
        <p:blipFill>
          <a:blip r:embed="rId1"/>
          <a:srcRect/>
          <a:stretch>
            <a:fillRect/>
          </a:stretch>
        </p:blipFill>
        <p:spPr bwMode="auto">
          <a:xfrm>
            <a:off x="2743201" y="1903446"/>
            <a:ext cx="6315075" cy="2952750"/>
          </a:xfrm>
          <a:prstGeom prst="rect">
            <a:avLst/>
          </a:prstGeom>
          <a:noFill/>
          <a:ln w="9525">
            <a:noFill/>
            <a:miter lim="800000"/>
            <a:headEnd/>
            <a:tailEnd/>
          </a:ln>
          <a:effectLst/>
        </p:spPr>
      </p:pic>
      <p:sp>
        <p:nvSpPr>
          <p:cNvPr id="5" name="Rectangle 4"/>
          <p:cNvSpPr/>
          <p:nvPr/>
        </p:nvSpPr>
        <p:spPr>
          <a:xfrm>
            <a:off x="2057400" y="4549676"/>
            <a:ext cx="8305800" cy="1815882"/>
          </a:xfrm>
          <a:prstGeom prst="rect">
            <a:avLst/>
          </a:prstGeom>
        </p:spPr>
        <p:txBody>
          <a:bodyPr wrap="square">
            <a:spAutoFit/>
          </a:bodyPr>
          <a:lstStyle/>
          <a:p>
            <a:pPr>
              <a:buFont typeface="Arial" panose="020B0604020202020204" pitchFamily="34" charset="0"/>
              <a:buChar char="•"/>
            </a:pPr>
            <a:endParaRPr lang="en-US" sz="2800" dirty="0"/>
          </a:p>
          <a:p>
            <a:pPr>
              <a:buFont typeface="Arial" panose="020B0604020202020204" pitchFamily="34" charset="0"/>
              <a:buChar char="•"/>
            </a:pPr>
            <a:r>
              <a:rPr lang="en-US" sz="2800" dirty="0"/>
              <a:t>JVM are available for almost all operating systems.</a:t>
            </a:r>
            <a:endParaRPr lang="en-US" sz="2800" dirty="0"/>
          </a:p>
          <a:p>
            <a:pPr>
              <a:buFont typeface="Arial" panose="020B0604020202020204" pitchFamily="34" charset="0"/>
              <a:buChar char="•"/>
            </a:pPr>
            <a:r>
              <a:rPr lang="en-US" sz="2800" dirty="0"/>
              <a:t>Java bytecode is executed by using any operating system’s JVM. Thus achieve portability.</a:t>
            </a:r>
            <a:endParaRPr lang="en-US" sz="2800" dirty="0"/>
          </a:p>
        </p:txBody>
      </p:sp>
      <p:sp>
        <p:nvSpPr>
          <p:cNvPr id="6" name="Slide Number Placeholder 5"/>
          <p:cNvSpPr>
            <a:spLocks noGrp="1"/>
          </p:cNvSpPr>
          <p:nvPr>
            <p:ph type="sldNum" sz="quarter" idx="12"/>
          </p:nvPr>
        </p:nvSpPr>
        <p:spPr/>
        <p:txBody>
          <a:bodyPr/>
          <a:lstStyle/>
          <a:p>
            <a:fld id="{D4B95B3B-2133-4CA5-8153-8B117948EDD6}" type="slidenum">
              <a:rPr lang="en-GB" smtClean="0"/>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44554" y="377892"/>
            <a:ext cx="8763000" cy="6334125"/>
          </a:xfrm>
          <a:prstGeom prst="rect">
            <a:avLst/>
          </a:prstGeom>
        </p:spPr>
      </p:pic>
      <p:sp>
        <p:nvSpPr>
          <p:cNvPr id="6146" name="Rectangle 2"/>
          <p:cNvSpPr>
            <a:spLocks noGrp="1" noChangeArrowheads="1"/>
          </p:cNvSpPr>
          <p:nvPr>
            <p:ph type="title"/>
          </p:nvPr>
        </p:nvSpPr>
        <p:spPr>
          <a:xfrm>
            <a:off x="1828800" y="228600"/>
            <a:ext cx="8839200" cy="1143000"/>
          </a:xfrm>
        </p:spPr>
        <p:txBody>
          <a:bodyPr>
            <a:normAutofit/>
          </a:bodyPr>
          <a:lstStyle/>
          <a:p>
            <a:endParaRPr lang="en-US" sz="3600" b="1" dirty="0"/>
          </a:p>
        </p:txBody>
      </p:sp>
      <p:sp>
        <p:nvSpPr>
          <p:cNvPr id="6147" name="Rectangle 3"/>
          <p:cNvSpPr>
            <a:spLocks noGrp="1" noChangeArrowheads="1"/>
          </p:cNvSpPr>
          <p:nvPr>
            <p:ph sz="quarter" idx="1"/>
          </p:nvPr>
        </p:nvSpPr>
        <p:spPr>
          <a:xfrm>
            <a:off x="2209800" y="1524000"/>
            <a:ext cx="7772400" cy="4572000"/>
          </a:xfrm>
        </p:spPr>
        <p:txBody>
          <a:bodyPr/>
          <a:lstStyle/>
          <a:p>
            <a:endParaRPr lang="en-US" sz="2400" b="1" dirty="0"/>
          </a:p>
        </p:txBody>
      </p:sp>
      <p:sp>
        <p:nvSpPr>
          <p:cNvPr id="5" name="Slide Number Placeholder 4"/>
          <p:cNvSpPr>
            <a:spLocks noGrp="1"/>
          </p:cNvSpPr>
          <p:nvPr>
            <p:ph type="sldNum" sz="quarter" idx="12"/>
          </p:nvPr>
        </p:nvSpPr>
        <p:spPr/>
        <p:txBody>
          <a:bodyPr/>
          <a:lstStyle/>
          <a:p>
            <a:fld id="{D4B95B3B-2133-4CA5-8153-8B117948EDD6}" type="slidenum">
              <a:rPr lang="en-GB" smtClean="0"/>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33600" y="228600"/>
            <a:ext cx="7772400" cy="838200"/>
          </a:xfrm>
        </p:spPr>
        <p:txBody>
          <a:bodyPr/>
          <a:lstStyle/>
          <a:p>
            <a:r>
              <a:rPr lang="en-GB" dirty="0"/>
              <a:t>Some History</a:t>
            </a:r>
            <a:endParaRPr lang="en-GB" dirty="0"/>
          </a:p>
        </p:txBody>
      </p:sp>
      <p:sp>
        <p:nvSpPr>
          <p:cNvPr id="5123" name="Rectangle 3"/>
          <p:cNvSpPr>
            <a:spLocks noGrp="1" noChangeArrowheads="1"/>
          </p:cNvSpPr>
          <p:nvPr>
            <p:ph sz="quarter" idx="1"/>
          </p:nvPr>
        </p:nvSpPr>
        <p:spPr>
          <a:xfrm>
            <a:off x="2209800" y="2016969"/>
            <a:ext cx="7772400" cy="4648200"/>
          </a:xfrm>
        </p:spPr>
        <p:txBody>
          <a:bodyPr>
            <a:normAutofit/>
          </a:bodyPr>
          <a:lstStyle/>
          <a:p>
            <a:r>
              <a:rPr lang="en-GB" sz="2800" dirty="0"/>
              <a:t>Developed and maintained by Sun Microsystems</a:t>
            </a:r>
            <a:endParaRPr lang="en-GB" sz="2800" dirty="0"/>
          </a:p>
          <a:p>
            <a:pPr lvl="1"/>
            <a:r>
              <a:rPr lang="en-GB" sz="2400" dirty="0"/>
              <a:t>In 1990s</a:t>
            </a:r>
            <a:endParaRPr lang="en-GB" sz="2400" dirty="0"/>
          </a:p>
          <a:p>
            <a:pPr lvl="1"/>
            <a:r>
              <a:rPr lang="en-AU" sz="2400" dirty="0"/>
              <a:t>Java team members (also known as </a:t>
            </a:r>
            <a:r>
              <a:rPr lang="en-AU" sz="2400" b="1" dirty="0"/>
              <a:t>Green Team</a:t>
            </a:r>
            <a:r>
              <a:rPr lang="en-AU" sz="2400" dirty="0"/>
              <a:t>), initiated this project to develop a language for digital devices such as set-top boxes, televisions, etc.</a:t>
            </a:r>
            <a:endParaRPr lang="en-GB" sz="2400" dirty="0"/>
          </a:p>
          <a:p>
            <a:pPr lvl="1"/>
            <a:r>
              <a:rPr lang="en-GB" sz="2400" dirty="0"/>
              <a:t>Originally called </a:t>
            </a:r>
            <a:r>
              <a:rPr lang="en-AU" sz="2400" b="1" dirty="0" err="1"/>
              <a:t>Greentalk</a:t>
            </a:r>
            <a:r>
              <a:rPr lang="en-AU" sz="2400" b="1" dirty="0"/>
              <a:t> </a:t>
            </a:r>
            <a:r>
              <a:rPr lang="en-AU" sz="2400" b="1" dirty="0">
                <a:sym typeface="Wingdings" panose="05000000000000000000" pitchFamily="2" charset="2"/>
              </a:rPr>
              <a:t> </a:t>
            </a:r>
            <a:r>
              <a:rPr lang="en-GB" sz="2400" dirty="0"/>
              <a:t>Oak </a:t>
            </a:r>
            <a:r>
              <a:rPr lang="en-GB" sz="2400" dirty="0">
                <a:sym typeface="Wingdings" panose="05000000000000000000" pitchFamily="2" charset="2"/>
              </a:rPr>
              <a:t> Java</a:t>
            </a:r>
            <a:endParaRPr lang="en-GB" sz="2400" dirty="0"/>
          </a:p>
          <a:p>
            <a:pPr lvl="1"/>
            <a:r>
              <a:rPr lang="en-GB" sz="2400" dirty="0"/>
              <a:t>Aimed at producing an operating environment for networked devices and embedded systems</a:t>
            </a:r>
            <a:endParaRPr lang="en-GB" sz="2400" dirty="0"/>
          </a:p>
          <a:p>
            <a:pPr lvl="1"/>
            <a:r>
              <a:rPr lang="en-GB" sz="2400" dirty="0"/>
              <a:t>…but has been much more successful</a:t>
            </a:r>
            <a:endParaRPr lang="en-GB"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304800"/>
            <a:ext cx="8229600" cy="762000"/>
          </a:xfrm>
        </p:spPr>
        <p:txBody>
          <a:bodyPr>
            <a:normAutofit fontScale="90000"/>
          </a:bodyPr>
          <a:lstStyle/>
          <a:p>
            <a:r>
              <a:rPr lang="en-US" sz="3600" b="1" dirty="0"/>
              <a:t>Installation and Environment Setting</a:t>
            </a:r>
            <a:endParaRPr lang="en-US" sz="3600" b="1" dirty="0"/>
          </a:p>
        </p:txBody>
      </p:sp>
      <p:sp>
        <p:nvSpPr>
          <p:cNvPr id="5123" name="Rectangle 3"/>
          <p:cNvSpPr>
            <a:spLocks noGrp="1" noChangeArrowheads="1"/>
          </p:cNvSpPr>
          <p:nvPr>
            <p:ph sz="quarter" idx="1"/>
          </p:nvPr>
        </p:nvSpPr>
        <p:spPr>
          <a:xfrm>
            <a:off x="1828800" y="1447800"/>
            <a:ext cx="8610600" cy="4648200"/>
          </a:xfrm>
        </p:spPr>
        <p:txBody>
          <a:bodyPr/>
          <a:lstStyle/>
          <a:p>
            <a:pPr>
              <a:buNone/>
            </a:pPr>
            <a:endParaRPr lang="en-US" sz="2400" b="1" dirty="0">
              <a:hlinkClick r:id="rId1"/>
            </a:endParaRPr>
          </a:p>
          <a:p>
            <a:pPr>
              <a:buNone/>
            </a:pPr>
            <a:r>
              <a:rPr lang="en-US" sz="2000" dirty="0"/>
              <a:t>https://netbeans.apache.org/download/nb124/nb124.html</a:t>
            </a:r>
            <a:endParaRPr lang="en-US"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fld>
            <a:endParaRPr lang="en-GB"/>
          </a:p>
        </p:txBody>
      </p:sp>
      <p:graphicFrame>
        <p:nvGraphicFramePr>
          <p:cNvPr id="3" name="Object 2"/>
          <p:cNvGraphicFramePr>
            <a:graphicFrameLocks noChangeAspect="1"/>
          </p:cNvGraphicFramePr>
          <p:nvPr/>
        </p:nvGraphicFramePr>
        <p:xfrm>
          <a:off x="714375" y="2667276"/>
          <a:ext cx="11220450" cy="3854450"/>
        </p:xfrm>
        <a:graphic>
          <a:graphicData uri="http://schemas.openxmlformats.org/presentationml/2006/ole">
            <mc:AlternateContent xmlns:mc="http://schemas.openxmlformats.org/markup-compatibility/2006">
              <mc:Choice xmlns:v="urn:schemas-microsoft-com:vml" Requires="v">
                <p:oleObj spid="_x0000_s0" name="Bitmap Image" r:id="rId2" imgW="16735425" imgH="5734050" progId="Paint.Picture">
                  <p:embed/>
                </p:oleObj>
              </mc:Choice>
              <mc:Fallback>
                <p:oleObj name="Bitmap Image" r:id="rId2" imgW="16735425" imgH="5734050" progId="Paint.Picture">
                  <p:embed/>
                  <p:pic>
                    <p:nvPicPr>
                      <p:cNvPr id="0" name="Object 2"/>
                      <p:cNvPicPr/>
                      <p:nvPr/>
                    </p:nvPicPr>
                    <p:blipFill>
                      <a:blip r:embed="rId3"/>
                      <a:stretch>
                        <a:fillRect/>
                      </a:stretch>
                    </p:blipFill>
                    <p:spPr>
                      <a:xfrm>
                        <a:off x="714375" y="2667276"/>
                        <a:ext cx="11220450" cy="3854450"/>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304800"/>
            <a:ext cx="8229600" cy="762000"/>
          </a:xfrm>
        </p:spPr>
        <p:txBody>
          <a:bodyPr>
            <a:normAutofit fontScale="90000"/>
          </a:bodyPr>
          <a:lstStyle/>
          <a:p>
            <a:r>
              <a:rPr lang="en-US" sz="3600" b="1" dirty="0"/>
              <a:t>Installation and Environment Setting</a:t>
            </a:r>
            <a:endParaRPr lang="en-US" sz="3600" b="1" dirty="0"/>
          </a:p>
        </p:txBody>
      </p:sp>
      <p:sp>
        <p:nvSpPr>
          <p:cNvPr id="5123" name="Rectangle 3"/>
          <p:cNvSpPr>
            <a:spLocks noGrp="1" noChangeArrowheads="1"/>
          </p:cNvSpPr>
          <p:nvPr>
            <p:ph sz="quarter" idx="1"/>
          </p:nvPr>
        </p:nvSpPr>
        <p:spPr>
          <a:xfrm>
            <a:off x="1828800" y="1957874"/>
            <a:ext cx="8610600" cy="3429000"/>
          </a:xfrm>
        </p:spPr>
        <p:txBody>
          <a:bodyPr>
            <a:normAutofit lnSpcReduction="10000"/>
          </a:bodyPr>
          <a:lstStyle/>
          <a:p>
            <a:r>
              <a:rPr lang="en-US" sz="2400" b="1" dirty="0"/>
              <a:t>Temporary Path Setting</a:t>
            </a:r>
            <a:endParaRPr lang="en-US" sz="2400" b="1" dirty="0"/>
          </a:p>
          <a:p>
            <a:r>
              <a:rPr lang="en-US" sz="2400" dirty="0"/>
              <a:t>path = &lt; java installation directory\bin &gt;</a:t>
            </a:r>
            <a:endParaRPr lang="en-US" sz="2400" dirty="0"/>
          </a:p>
          <a:p>
            <a:r>
              <a:rPr lang="en-US" sz="2400" dirty="0"/>
              <a:t>E.g.,</a:t>
            </a:r>
            <a:endParaRPr lang="en-US" sz="2400" dirty="0"/>
          </a:p>
          <a:p>
            <a:r>
              <a:rPr lang="en-US" sz="2400" dirty="0"/>
              <a:t>path = C:\Program Files\Java\jdk1.5.0\bin</a:t>
            </a:r>
            <a:endParaRPr lang="en-US" sz="2400" dirty="0"/>
          </a:p>
          <a:p>
            <a:r>
              <a:rPr lang="en-US" sz="2400" dirty="0"/>
              <a:t> To Test whether path has been set or not, write </a:t>
            </a:r>
            <a:r>
              <a:rPr lang="en-US" sz="2400" dirty="0" err="1"/>
              <a:t>javac</a:t>
            </a:r>
            <a:r>
              <a:rPr lang="en-US" sz="2400" dirty="0"/>
              <a:t> and press ENTER. If the list of options displayed as shown in the below figure means that you have successfully completed the steps of path setting.</a:t>
            </a:r>
            <a:endParaRPr lang="en-US" sz="2400" dirty="0"/>
          </a:p>
          <a:p>
            <a:endParaRPr lang="en-US" sz="2400" dirty="0"/>
          </a:p>
        </p:txBody>
      </p:sp>
      <p:pic>
        <p:nvPicPr>
          <p:cNvPr id="1026" name="Picture 2"/>
          <p:cNvPicPr>
            <a:picLocks noChangeAspect="1" noChangeArrowheads="1"/>
          </p:cNvPicPr>
          <p:nvPr/>
        </p:nvPicPr>
        <p:blipFill>
          <a:blip r:embed="rId1"/>
          <a:srcRect/>
          <a:stretch>
            <a:fillRect/>
          </a:stretch>
        </p:blipFill>
        <p:spPr bwMode="auto">
          <a:xfrm>
            <a:off x="2209800" y="5342670"/>
            <a:ext cx="6310604" cy="126274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4B95B3B-2133-4CA5-8153-8B117948EDD6}" type="slidenum">
              <a:rPr lang="en-GB" smtClean="0"/>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JDK, JRE and JVM</a:t>
            </a:r>
            <a:endParaRPr lang="en-AU" dirty="0"/>
          </a:p>
        </p:txBody>
      </p:sp>
      <p:sp>
        <p:nvSpPr>
          <p:cNvPr id="3" name="Slide Number Placeholder 2"/>
          <p:cNvSpPr>
            <a:spLocks noGrp="1"/>
          </p:cNvSpPr>
          <p:nvPr>
            <p:ph type="sldNum" sz="quarter" idx="12"/>
          </p:nvPr>
        </p:nvSpPr>
        <p:spPr/>
        <p:txBody>
          <a:bodyPr/>
          <a:lstStyle/>
          <a:p>
            <a:fld id="{D4B95B3B-2133-4CA5-8153-8B117948EDD6}" type="slidenum">
              <a:rPr lang="en-GB" smtClean="0"/>
            </a:fld>
            <a:endParaRPr lang="en-GB"/>
          </a:p>
        </p:txBody>
      </p:sp>
      <p:pic>
        <p:nvPicPr>
          <p:cNvPr id="5" name="Content Placeholder 4"/>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2937407" y="1937723"/>
            <a:ext cx="6280674" cy="45720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JVM</a:t>
            </a:r>
            <a:endParaRPr lang="en-US" dirty="0"/>
          </a:p>
        </p:txBody>
      </p:sp>
      <p:sp>
        <p:nvSpPr>
          <p:cNvPr id="3" name="Slide Number Placeholder 2"/>
          <p:cNvSpPr>
            <a:spLocks noGrp="1"/>
          </p:cNvSpPr>
          <p:nvPr>
            <p:ph type="sldNum" sz="quarter" idx="12"/>
          </p:nvPr>
        </p:nvSpPr>
        <p:spPr/>
        <p:txBody>
          <a:bodyPr/>
          <a:lstStyle/>
          <a:p>
            <a:fld id="{D4B95B3B-2133-4CA5-8153-8B117948EDD6}" type="slidenum">
              <a:rPr lang="en-GB" smtClean="0"/>
            </a:fld>
            <a:endParaRPr lang="en-GB"/>
          </a:p>
        </p:txBody>
      </p:sp>
      <p:sp>
        <p:nvSpPr>
          <p:cNvPr id="4" name="Content Placeholder 3"/>
          <p:cNvSpPr>
            <a:spLocks noGrp="1"/>
          </p:cNvSpPr>
          <p:nvPr>
            <p:ph sz="quarter" idx="1"/>
          </p:nvPr>
        </p:nvSpPr>
        <p:spPr/>
        <p:txBody>
          <a:bodyPr>
            <a:normAutofit/>
          </a:bodyPr>
          <a:lstStyle/>
          <a:p>
            <a:r>
              <a:rPr lang="en-US" dirty="0"/>
              <a:t>JVM (Java Virtual Machine) is an abstract machine. It is called a virtual machine because it doesn't physically exist. </a:t>
            </a:r>
            <a:endParaRPr lang="en-US" dirty="0"/>
          </a:p>
          <a:p>
            <a:r>
              <a:rPr lang="en-US" dirty="0"/>
              <a:t>It is a specification that provides a runtime environment in which Java bytecode can be executed. The JVM performs the following main tasks:</a:t>
            </a:r>
            <a:endParaRPr lang="en-US" dirty="0"/>
          </a:p>
          <a:p>
            <a:r>
              <a:rPr lang="en-US" dirty="0"/>
              <a:t>Loads code</a:t>
            </a:r>
            <a:endParaRPr lang="en-US" dirty="0"/>
          </a:p>
          <a:p>
            <a:r>
              <a:rPr lang="en-US" dirty="0"/>
              <a:t>Verifies code</a:t>
            </a:r>
            <a:endParaRPr lang="en-US" dirty="0"/>
          </a:p>
          <a:p>
            <a:r>
              <a:rPr lang="en-US" dirty="0"/>
              <a:t>Executes code</a:t>
            </a:r>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JRE</a:t>
            </a:r>
            <a:endParaRPr lang="en-US" dirty="0"/>
          </a:p>
        </p:txBody>
      </p:sp>
      <p:sp>
        <p:nvSpPr>
          <p:cNvPr id="3" name="Slide Number Placeholder 2"/>
          <p:cNvSpPr>
            <a:spLocks noGrp="1"/>
          </p:cNvSpPr>
          <p:nvPr>
            <p:ph type="sldNum" sz="quarter" idx="12"/>
          </p:nvPr>
        </p:nvSpPr>
        <p:spPr/>
        <p:txBody>
          <a:bodyPr/>
          <a:lstStyle/>
          <a:p>
            <a:fld id="{D4B95B3B-2133-4CA5-8153-8B117948EDD6}" type="slidenum">
              <a:rPr lang="en-GB" smtClean="0"/>
            </a:fld>
            <a:endParaRPr lang="en-GB"/>
          </a:p>
        </p:txBody>
      </p:sp>
      <p:sp>
        <p:nvSpPr>
          <p:cNvPr id="4" name="Content Placeholder 3"/>
          <p:cNvSpPr>
            <a:spLocks noGrp="1"/>
          </p:cNvSpPr>
          <p:nvPr>
            <p:ph sz="quarter" idx="1"/>
          </p:nvPr>
        </p:nvSpPr>
        <p:spPr>
          <a:xfrm>
            <a:off x="1633728" y="1882140"/>
            <a:ext cx="8503920" cy="4572000"/>
          </a:xfrm>
        </p:spPr>
        <p:txBody>
          <a:bodyPr>
            <a:normAutofit/>
          </a:bodyPr>
          <a:lstStyle/>
          <a:p>
            <a:r>
              <a:rPr lang="en-US" dirty="0"/>
              <a:t>JRE (Java Runtime Environment) is used to provide the runtime environment. </a:t>
            </a:r>
            <a:endParaRPr lang="en-US" dirty="0"/>
          </a:p>
          <a:p>
            <a:r>
              <a:rPr lang="en-US" dirty="0"/>
              <a:t>It contains a set of libraries + other files that JVM uses at runtime.</a:t>
            </a:r>
            <a:br>
              <a:rPr lang="en-US" dirty="0"/>
            </a:br>
            <a:endParaRPr lang="en-US" dirty="0"/>
          </a:p>
        </p:txBody>
      </p:sp>
      <p:pic>
        <p:nvPicPr>
          <p:cNvPr id="2052" name="Picture 4" descr="J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4504" y="3429000"/>
            <a:ext cx="5618922" cy="2993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228600"/>
            <a:ext cx="8534400" cy="758952"/>
          </a:xfrm>
        </p:spPr>
        <p:txBody>
          <a:bodyPr/>
          <a:lstStyle/>
          <a:p>
            <a:r>
              <a:rPr lang="en-US" dirty="0"/>
              <a:t>JDK</a:t>
            </a:r>
            <a:endParaRPr lang="en-US" dirty="0"/>
          </a:p>
        </p:txBody>
      </p:sp>
      <p:sp>
        <p:nvSpPr>
          <p:cNvPr id="3" name="Slide Number Placeholder 2"/>
          <p:cNvSpPr>
            <a:spLocks noGrp="1"/>
          </p:cNvSpPr>
          <p:nvPr>
            <p:ph type="sldNum" sz="quarter" idx="12"/>
          </p:nvPr>
        </p:nvSpPr>
        <p:spPr/>
        <p:txBody>
          <a:bodyPr/>
          <a:lstStyle/>
          <a:p>
            <a:fld id="{D4B95B3B-2133-4CA5-8153-8B117948EDD6}" type="slidenum">
              <a:rPr lang="en-GB" smtClean="0"/>
            </a:fld>
            <a:endParaRPr lang="en-GB"/>
          </a:p>
        </p:txBody>
      </p:sp>
      <p:pic>
        <p:nvPicPr>
          <p:cNvPr id="3076" name="Picture 4" descr="JDK"/>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bwMode="auto">
          <a:xfrm>
            <a:off x="3129757" y="2527689"/>
            <a:ext cx="5895975" cy="344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33600" y="381000"/>
            <a:ext cx="7772400" cy="914400"/>
          </a:xfrm>
        </p:spPr>
        <p:txBody>
          <a:bodyPr/>
          <a:lstStyle/>
          <a:p>
            <a:r>
              <a:rPr lang="en-GB" dirty="0"/>
              <a:t>Useful Resources</a:t>
            </a:r>
            <a:endParaRPr lang="en-GB" dirty="0"/>
          </a:p>
        </p:txBody>
      </p:sp>
      <p:sp>
        <p:nvSpPr>
          <p:cNvPr id="12291" name="Rectangle 3"/>
          <p:cNvSpPr>
            <a:spLocks noGrp="1" noChangeArrowheads="1"/>
          </p:cNvSpPr>
          <p:nvPr>
            <p:ph sz="quarter" idx="1"/>
          </p:nvPr>
        </p:nvSpPr>
        <p:spPr>
          <a:xfrm>
            <a:off x="2133600" y="1524000"/>
            <a:ext cx="7848600" cy="4953000"/>
          </a:xfrm>
        </p:spPr>
        <p:txBody>
          <a:bodyPr/>
          <a:lstStyle/>
          <a:p>
            <a:r>
              <a:rPr lang="en-GB" sz="2400" dirty="0"/>
              <a:t>Useful resources on the web</a:t>
            </a:r>
            <a:endParaRPr lang="en-GB" sz="2400" dirty="0"/>
          </a:p>
          <a:p>
            <a:r>
              <a:rPr lang="en-GB" sz="2400" dirty="0"/>
              <a:t>Java home (http://java.sun.com)</a:t>
            </a:r>
            <a:endParaRPr lang="en-GB" sz="2400" dirty="0"/>
          </a:p>
          <a:p>
            <a:pPr lvl="1"/>
            <a:r>
              <a:rPr lang="en-GB" dirty="0"/>
              <a:t>Articles, Software and document downloads, Tutorials</a:t>
            </a:r>
            <a:endParaRPr lang="en-GB" dirty="0"/>
          </a:p>
          <a:p>
            <a:r>
              <a:rPr lang="en-GB" sz="2400" dirty="0"/>
              <a:t>Java Developer Services </a:t>
            </a:r>
            <a:r>
              <a:rPr lang="en-GB" sz="2400" dirty="0">
                <a:hlinkClick r:id="rId1"/>
              </a:rPr>
              <a:t>http://developer.java.sun.com</a:t>
            </a:r>
            <a:endParaRPr lang="en-GB" sz="2400" dirty="0"/>
          </a:p>
          <a:p>
            <a:pPr lvl="1"/>
            <a:r>
              <a:rPr lang="en-GB" dirty="0"/>
              <a:t>Early access downloads, forums, newsletters, bug database</a:t>
            </a:r>
            <a:endParaRPr lang="en-GB" dirty="0"/>
          </a:p>
          <a:p>
            <a:r>
              <a:rPr lang="en-GB" sz="2400" dirty="0" err="1"/>
              <a:t>Javaworld</a:t>
            </a:r>
            <a:r>
              <a:rPr lang="en-GB" sz="2400" dirty="0"/>
              <a:t> (</a:t>
            </a:r>
            <a:r>
              <a:rPr lang="en-GB" sz="2400" dirty="0">
                <a:hlinkClick r:id="rId2"/>
              </a:rPr>
              <a:t>http://www.javaworld.com</a:t>
            </a:r>
            <a:r>
              <a:rPr lang="en-GB" sz="2400" dirty="0"/>
              <a:t>)</a:t>
            </a:r>
            <a:endParaRPr lang="en-GB" sz="2400" dirty="0"/>
          </a:p>
          <a:p>
            <a:pPr lvl="1"/>
            <a:r>
              <a:rPr lang="en-GB" dirty="0"/>
              <a:t>Java magazine site, good set of articles and tutorials</a:t>
            </a:r>
            <a:endParaRPr lang="en-GB" dirty="0"/>
          </a:p>
          <a:p>
            <a:r>
              <a:rPr lang="en-GB" sz="2400" dirty="0"/>
              <a:t>IBM </a:t>
            </a:r>
            <a:r>
              <a:rPr lang="en-GB" sz="2400" dirty="0" err="1"/>
              <a:t>developerWorks</a:t>
            </a:r>
            <a:r>
              <a:rPr lang="en-GB" sz="2400" dirty="0"/>
              <a:t> (http://www.ibm.com/developerWorks)</a:t>
            </a:r>
            <a:endParaRPr lang="en-GB" sz="2400" dirty="0"/>
          </a:p>
          <a:p>
            <a:pPr lvl="1"/>
            <a:r>
              <a:rPr lang="en-GB" dirty="0"/>
              <a:t>Technology articles and tutorials</a:t>
            </a:r>
            <a:endParaRPr lang="en-GB" dirty="0"/>
          </a:p>
          <a:p>
            <a:endParaRPr lang="en-GB"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533400"/>
            <a:ext cx="7772400" cy="609600"/>
          </a:xfrm>
        </p:spPr>
        <p:txBody>
          <a:bodyPr>
            <a:normAutofit fontScale="90000"/>
          </a:bodyPr>
          <a:lstStyle/>
          <a:p>
            <a:r>
              <a:rPr lang="en-GB" dirty="0"/>
              <a:t>Useful Resources</a:t>
            </a:r>
            <a:endParaRPr lang="en-US" b="1" dirty="0"/>
          </a:p>
        </p:txBody>
      </p:sp>
      <p:sp>
        <p:nvSpPr>
          <p:cNvPr id="6147" name="Rectangle 3"/>
          <p:cNvSpPr>
            <a:spLocks noGrp="1" noChangeArrowheads="1"/>
          </p:cNvSpPr>
          <p:nvPr>
            <p:ph sz="quarter" idx="1"/>
          </p:nvPr>
        </p:nvSpPr>
        <p:spPr>
          <a:xfrm>
            <a:off x="1752600" y="1906555"/>
            <a:ext cx="8229600" cy="4572000"/>
          </a:xfrm>
        </p:spPr>
        <p:txBody>
          <a:bodyPr/>
          <a:lstStyle/>
          <a:p>
            <a:pPr>
              <a:buNone/>
            </a:pPr>
            <a:endParaRPr lang="en-GB" sz="2400" dirty="0"/>
          </a:p>
          <a:p>
            <a:pPr>
              <a:buNone/>
            </a:pPr>
            <a:endParaRPr lang="en-GB" sz="2400" dirty="0"/>
          </a:p>
        </p:txBody>
      </p:sp>
      <p:sp>
        <p:nvSpPr>
          <p:cNvPr id="5" name="Rectangle 4"/>
          <p:cNvSpPr/>
          <p:nvPr/>
        </p:nvSpPr>
        <p:spPr>
          <a:xfrm>
            <a:off x="1981200" y="3425891"/>
            <a:ext cx="8305800" cy="923330"/>
          </a:xfrm>
          <a:prstGeom prst="rect">
            <a:avLst/>
          </a:prstGeom>
        </p:spPr>
        <p:txBody>
          <a:bodyPr wrap="square">
            <a:spAutoFit/>
          </a:bodyPr>
          <a:lstStyle/>
          <a:p>
            <a:r>
              <a:rPr lang="en-US" b="1" dirty="0"/>
              <a:t>References</a:t>
            </a:r>
            <a:endParaRPr lang="en-US" b="1" dirty="0"/>
          </a:p>
          <a:p>
            <a:r>
              <a:rPr lang="en-US" dirty="0"/>
              <a:t> Java World: http://www.javaworld.com</a:t>
            </a:r>
            <a:endParaRPr lang="en-US" dirty="0"/>
          </a:p>
          <a:p>
            <a:r>
              <a:rPr lang="en-US" dirty="0"/>
              <a:t> Inside Java: http://www.javacoffeebreak.com/articles/inside_java</a:t>
            </a:r>
            <a:endParaRPr lang="en-US" dirty="0"/>
          </a:p>
        </p:txBody>
      </p:sp>
      <p:sp>
        <p:nvSpPr>
          <p:cNvPr id="6" name="Slide Number Placeholder 5"/>
          <p:cNvSpPr>
            <a:spLocks noGrp="1"/>
          </p:cNvSpPr>
          <p:nvPr>
            <p:ph type="sldNum" sz="quarter" idx="12"/>
          </p:nvPr>
        </p:nvSpPr>
        <p:spPr/>
        <p:txBody>
          <a:bodyPr/>
          <a:lstStyle/>
          <a:p>
            <a:fld id="{D4B95B3B-2133-4CA5-8153-8B117948EDD6}" type="slidenum">
              <a:rPr lang="en-GB" smtClean="0"/>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JAVA</a:t>
            </a:r>
            <a:endParaRPr lang="en-US" dirty="0"/>
          </a:p>
        </p:txBody>
      </p:sp>
      <p:pic>
        <p:nvPicPr>
          <p:cNvPr id="1026" name="Picture 2" descr="See the source image"/>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075899" y="2011363"/>
            <a:ext cx="8038614" cy="4206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Versions</a:t>
            </a:r>
            <a:endParaRPr lang="en-AU" dirty="0"/>
          </a:p>
        </p:txBody>
      </p:sp>
      <p:sp>
        <p:nvSpPr>
          <p:cNvPr id="3" name="Slide Number Placeholder 2"/>
          <p:cNvSpPr>
            <a:spLocks noGrp="1"/>
          </p:cNvSpPr>
          <p:nvPr>
            <p:ph type="sldNum" sz="quarter" idx="12"/>
          </p:nvPr>
        </p:nvSpPr>
        <p:spPr/>
        <p:txBody>
          <a:bodyPr/>
          <a:lstStyle/>
          <a:p>
            <a:fld id="{D4B95B3B-2133-4CA5-8153-8B117948EDD6}" type="slidenum">
              <a:rPr lang="en-GB" smtClean="0"/>
            </a:fld>
            <a:endParaRPr lang="en-GB"/>
          </a:p>
        </p:txBody>
      </p:sp>
      <p:sp>
        <p:nvSpPr>
          <p:cNvPr id="4" name="Content Placeholder 3"/>
          <p:cNvSpPr>
            <a:spLocks noGrp="1"/>
          </p:cNvSpPr>
          <p:nvPr>
            <p:ph sz="quarter" idx="1"/>
          </p:nvPr>
        </p:nvSpPr>
        <p:spPr/>
        <p:txBody>
          <a:bodyPr numCol="2">
            <a:normAutofit fontScale="47500" lnSpcReduction="20000"/>
          </a:bodyPr>
          <a:lstStyle/>
          <a:p>
            <a:r>
              <a:rPr lang="en-AU" sz="4000" dirty="0"/>
              <a:t>JDK 1.0 (January 23, 1996)</a:t>
            </a:r>
            <a:r>
              <a:rPr lang="en-AU" sz="4000" baseline="30000" dirty="0">
                <a:hlinkClick r:id="rId1"/>
              </a:rPr>
              <a:t>[37]</a:t>
            </a:r>
            <a:endParaRPr lang="en-AU" sz="4000" dirty="0"/>
          </a:p>
          <a:p>
            <a:r>
              <a:rPr lang="en-AU" sz="4000" dirty="0"/>
              <a:t>JDK 1.1 (February 19, 1996)</a:t>
            </a:r>
            <a:endParaRPr lang="en-AU" sz="4000" dirty="0"/>
          </a:p>
          <a:p>
            <a:r>
              <a:rPr lang="en-AU" sz="4000" dirty="0"/>
              <a:t>J2SE 1.2 (December 8, 1998)</a:t>
            </a:r>
            <a:endParaRPr lang="en-AU" sz="4000" dirty="0"/>
          </a:p>
          <a:p>
            <a:r>
              <a:rPr lang="en-AU" sz="4000" dirty="0"/>
              <a:t>J2SE 1.3 (May 8, 2000)</a:t>
            </a:r>
            <a:endParaRPr lang="en-AU" sz="4000" dirty="0"/>
          </a:p>
          <a:p>
            <a:r>
              <a:rPr lang="en-AU" sz="4000" dirty="0"/>
              <a:t>J2SE 1.4 (February 6, 2002)</a:t>
            </a:r>
            <a:endParaRPr lang="en-AU" sz="4000" dirty="0"/>
          </a:p>
          <a:p>
            <a:r>
              <a:rPr lang="en-AU" sz="4000" dirty="0"/>
              <a:t>J2SE 5.0 (September 30, 2004)</a:t>
            </a:r>
            <a:endParaRPr lang="en-AU" sz="4000" dirty="0"/>
          </a:p>
          <a:p>
            <a:r>
              <a:rPr lang="en-AU" sz="4000" dirty="0"/>
              <a:t>Java SE 6 (December 11, 2006)</a:t>
            </a:r>
            <a:endParaRPr lang="en-AU" sz="4000" dirty="0"/>
          </a:p>
          <a:p>
            <a:r>
              <a:rPr lang="en-AU" sz="4000" dirty="0"/>
              <a:t>Java SE 7 (July 28, 2011)</a:t>
            </a:r>
            <a:endParaRPr lang="en-AU" sz="4000" dirty="0"/>
          </a:p>
          <a:p>
            <a:r>
              <a:rPr lang="en-AU" sz="4000" dirty="0"/>
              <a:t>Java SE 8 (March 18, 2014)</a:t>
            </a:r>
            <a:endParaRPr lang="en-AU" sz="4000" dirty="0"/>
          </a:p>
          <a:p>
            <a:r>
              <a:rPr lang="en-AU" sz="4000" dirty="0"/>
              <a:t>Java SE 9 (September 21, 2017)</a:t>
            </a:r>
            <a:endParaRPr lang="en-AU" sz="4000" dirty="0"/>
          </a:p>
          <a:p>
            <a:r>
              <a:rPr lang="en-AU" sz="4000" dirty="0"/>
              <a:t>Java SE 10 (March 20, 2018)</a:t>
            </a:r>
            <a:endParaRPr lang="en-AU" sz="4000" dirty="0"/>
          </a:p>
          <a:p>
            <a:r>
              <a:rPr lang="en-AU" sz="4000" dirty="0"/>
              <a:t>Java SE 11 (September 25, 2018)</a:t>
            </a:r>
            <a:r>
              <a:rPr lang="en-AU" sz="4000" baseline="30000" dirty="0">
                <a:hlinkClick r:id="rId2"/>
              </a:rPr>
              <a:t>[38]</a:t>
            </a:r>
            <a:endParaRPr lang="en-AU" sz="4000" dirty="0"/>
          </a:p>
          <a:p>
            <a:r>
              <a:rPr lang="en-AU" sz="4000" dirty="0"/>
              <a:t>Java SE 12 (March 19, 2019)</a:t>
            </a:r>
            <a:endParaRPr lang="en-AU" sz="4000" dirty="0"/>
          </a:p>
          <a:p>
            <a:r>
              <a:rPr lang="en-AU" sz="4000" dirty="0"/>
              <a:t>Java SE 13 (September 17, 2019)</a:t>
            </a:r>
            <a:endParaRPr lang="en-US" sz="4000" dirty="0"/>
          </a:p>
          <a:p>
            <a:r>
              <a:rPr lang="en-US" sz="4000" dirty="0"/>
              <a:t>Java SE 14  (March, 17th 2020)</a:t>
            </a:r>
            <a:endParaRPr lang="en-US" sz="4000" dirty="0"/>
          </a:p>
          <a:p>
            <a:r>
              <a:rPr lang="en-US" sz="4000" dirty="0"/>
              <a:t>Java SE 15  (September, 15th 2020)</a:t>
            </a:r>
            <a:endParaRPr lang="en-US" sz="4000" dirty="0"/>
          </a:p>
          <a:p>
            <a:r>
              <a:rPr lang="en-US" sz="4000" dirty="0"/>
              <a:t>Java SE 16  (March, 16th 2021)</a:t>
            </a:r>
            <a:endParaRPr lang="en-US" sz="4000" dirty="0"/>
          </a:p>
          <a:p>
            <a:r>
              <a:rPr lang="en-US" sz="4000" dirty="0"/>
              <a:t>Java SE 17  (September, 2021)</a:t>
            </a:r>
            <a:endParaRPr lang="en-US" sz="4000" dirty="0"/>
          </a:p>
          <a:p>
            <a:r>
              <a:rPr lang="en-US" sz="4000" dirty="0"/>
              <a:t>Java SE 18 (March, 2022)</a:t>
            </a:r>
            <a:endParaRPr lang="en-US" sz="4000" dirty="0"/>
          </a:p>
          <a:p>
            <a:endParaRPr lang="en-US" sz="4000" dirty="0"/>
          </a:p>
          <a:p>
            <a:endParaRPr lang="en-AU" sz="4000" dirty="0"/>
          </a:p>
          <a:p>
            <a:endParaRPr lang="en-AU" dirty="0"/>
          </a:p>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33600" y="0"/>
            <a:ext cx="7772400" cy="990600"/>
          </a:xfrm>
        </p:spPr>
        <p:txBody>
          <a:bodyPr>
            <a:normAutofit fontScale="90000"/>
          </a:bodyPr>
          <a:lstStyle/>
          <a:p>
            <a:br>
              <a:rPr lang="en-GB" dirty="0"/>
            </a:br>
            <a:r>
              <a:rPr lang="en-GB" sz="4000" dirty="0"/>
              <a:t>Java Language vs Java Platform</a:t>
            </a:r>
            <a:endParaRPr lang="en-GB" dirty="0"/>
          </a:p>
        </p:txBody>
      </p:sp>
      <p:sp>
        <p:nvSpPr>
          <p:cNvPr id="10243" name="Rectangle 3"/>
          <p:cNvSpPr>
            <a:spLocks noGrp="1" noChangeArrowheads="1"/>
          </p:cNvSpPr>
          <p:nvPr>
            <p:ph sz="quarter" idx="1"/>
          </p:nvPr>
        </p:nvSpPr>
        <p:spPr>
          <a:xfrm>
            <a:off x="1744824" y="1898124"/>
            <a:ext cx="7772400" cy="4800600"/>
          </a:xfrm>
        </p:spPr>
        <p:txBody>
          <a:bodyPr>
            <a:normAutofit/>
          </a:bodyPr>
          <a:lstStyle/>
          <a:p>
            <a:pPr lvl="1">
              <a:lnSpc>
                <a:spcPct val="90000"/>
              </a:lnSpc>
            </a:pPr>
            <a:r>
              <a:rPr lang="en-GB" dirty="0"/>
              <a:t>Core language plus additional APIs is called the Java </a:t>
            </a:r>
            <a:r>
              <a:rPr lang="en-GB" i="1" dirty="0"/>
              <a:t>platform</a:t>
            </a:r>
            <a:endParaRPr lang="en-GB" i="1" dirty="0"/>
          </a:p>
          <a:p>
            <a:pPr lvl="1">
              <a:lnSpc>
                <a:spcPct val="90000"/>
              </a:lnSpc>
            </a:pPr>
            <a:r>
              <a:rPr lang="en-GB" dirty="0"/>
              <a:t>Three versions of the Java Platform, targeted at different uses</a:t>
            </a:r>
            <a:endParaRPr lang="en-GB" dirty="0"/>
          </a:p>
          <a:p>
            <a:pPr>
              <a:lnSpc>
                <a:spcPct val="90000"/>
              </a:lnSpc>
            </a:pPr>
            <a:r>
              <a:rPr lang="en-GB" sz="2400" dirty="0"/>
              <a:t>Java  Micro Edition (Java ME)</a:t>
            </a:r>
            <a:endParaRPr lang="en-GB" sz="2400" dirty="0"/>
          </a:p>
          <a:p>
            <a:pPr lvl="1">
              <a:lnSpc>
                <a:spcPct val="90000"/>
              </a:lnSpc>
            </a:pPr>
            <a:r>
              <a:rPr lang="en-GB" dirty="0"/>
              <a:t>Very small Java environment for smart cards, phones</a:t>
            </a:r>
            <a:endParaRPr lang="en-GB" dirty="0"/>
          </a:p>
          <a:p>
            <a:pPr lvl="1">
              <a:lnSpc>
                <a:spcPct val="90000"/>
              </a:lnSpc>
            </a:pPr>
            <a:r>
              <a:rPr lang="en-GB" dirty="0"/>
              <a:t>Subset of the standard Java libraries aimed at limited size and processing power</a:t>
            </a:r>
            <a:endParaRPr lang="en-GB" dirty="0"/>
          </a:p>
          <a:p>
            <a:pPr>
              <a:lnSpc>
                <a:spcPct val="90000"/>
              </a:lnSpc>
            </a:pPr>
            <a:r>
              <a:rPr lang="en-GB" sz="2400" dirty="0"/>
              <a:t>Java  Standard Edition (Java SE)</a:t>
            </a:r>
            <a:endParaRPr lang="en-GB" sz="2400" dirty="0"/>
          </a:p>
          <a:p>
            <a:pPr lvl="1">
              <a:lnSpc>
                <a:spcPct val="90000"/>
              </a:lnSpc>
            </a:pPr>
            <a:r>
              <a:rPr lang="en-GB" dirty="0"/>
              <a:t>The basic platform, for desktop applications </a:t>
            </a:r>
            <a:endParaRPr lang="en-GB" dirty="0"/>
          </a:p>
          <a:p>
            <a:pPr>
              <a:lnSpc>
                <a:spcPct val="90000"/>
              </a:lnSpc>
            </a:pPr>
            <a:r>
              <a:rPr lang="en-GB" sz="2400" dirty="0"/>
              <a:t>Java  Enterprise Edition (Java EE)</a:t>
            </a:r>
            <a:endParaRPr lang="en-GB" sz="2400" dirty="0"/>
          </a:p>
          <a:p>
            <a:pPr lvl="1">
              <a:lnSpc>
                <a:spcPct val="90000"/>
              </a:lnSpc>
            </a:pPr>
            <a:r>
              <a:rPr lang="en-GB" dirty="0"/>
              <a:t>For business applications, web services, mission-critical systems, databases, distribution, replication</a:t>
            </a:r>
            <a:endParaRPr lang="en-GB" dirty="0"/>
          </a:p>
        </p:txBody>
      </p:sp>
      <p:sp>
        <p:nvSpPr>
          <p:cNvPr id="4" name="Slide Number Placeholder 3"/>
          <p:cNvSpPr>
            <a:spLocks noGrp="1"/>
          </p:cNvSpPr>
          <p:nvPr>
            <p:ph type="sldNum" sz="quarter" idx="12"/>
          </p:nvPr>
        </p:nvSpPr>
        <p:spPr/>
        <p:txBody>
          <a:bodyPr/>
          <a:lstStyle/>
          <a:p>
            <a:fld id="{D4B95B3B-2133-4CA5-8153-8B117948EDD6}" type="slidenum">
              <a:rPr lang="en-GB" smtClean="0"/>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304800"/>
            <a:ext cx="8229600" cy="762000"/>
          </a:xfrm>
        </p:spPr>
        <p:txBody>
          <a:bodyPr>
            <a:normAutofit fontScale="90000"/>
          </a:bodyPr>
          <a:lstStyle/>
          <a:p>
            <a:r>
              <a:rPr lang="en-US" sz="3600" b="1" dirty="0"/>
              <a:t>Installation and Environment Setting</a:t>
            </a:r>
            <a:endParaRPr lang="en-US" sz="3600" b="1" dirty="0"/>
          </a:p>
        </p:txBody>
      </p:sp>
      <p:sp>
        <p:nvSpPr>
          <p:cNvPr id="5123" name="Rectangle 3"/>
          <p:cNvSpPr>
            <a:spLocks noGrp="1" noChangeArrowheads="1"/>
          </p:cNvSpPr>
          <p:nvPr>
            <p:ph sz="quarter" idx="1"/>
          </p:nvPr>
        </p:nvSpPr>
        <p:spPr>
          <a:xfrm>
            <a:off x="1828800" y="1447800"/>
            <a:ext cx="8610600" cy="4648200"/>
          </a:xfrm>
        </p:spPr>
        <p:txBody>
          <a:bodyPr/>
          <a:lstStyle/>
          <a:p>
            <a:pPr>
              <a:buNone/>
            </a:pPr>
            <a:endParaRPr lang="en-US" sz="2400" b="1" dirty="0">
              <a:hlinkClick r:id="rId1"/>
            </a:endParaRPr>
          </a:p>
          <a:p>
            <a:pPr>
              <a:buNone/>
            </a:pPr>
            <a:r>
              <a:rPr lang="en-US" sz="2000" dirty="0">
                <a:hlinkClick r:id="rId2"/>
              </a:rPr>
              <a:t>https://www.java.com/download/ie_manual.jsp</a:t>
            </a:r>
            <a:r>
              <a:rPr lang="en-US" sz="2000" dirty="0"/>
              <a:t>   (Java SE 8.0)</a:t>
            </a:r>
            <a:endParaRPr lang="en-US" sz="2000" dirty="0"/>
          </a:p>
          <a:p>
            <a:pPr>
              <a:buNone/>
            </a:pPr>
            <a:r>
              <a:rPr lang="en-US" sz="2000" dirty="0">
                <a:hlinkClick r:id="rId3"/>
              </a:rPr>
              <a:t>https://netbeans.apache.org/download/nb124/nb124.html</a:t>
            </a:r>
            <a:r>
              <a:rPr lang="en-US" sz="2000" dirty="0"/>
              <a:t> (Apache NetBeans)</a:t>
            </a:r>
            <a:endParaRPr lang="en-US" sz="2400" dirty="0"/>
          </a:p>
        </p:txBody>
      </p:sp>
      <p:sp>
        <p:nvSpPr>
          <p:cNvPr id="4" name="Slide Number Placeholder 3"/>
          <p:cNvSpPr>
            <a:spLocks noGrp="1"/>
          </p:cNvSpPr>
          <p:nvPr>
            <p:ph type="sldNum" sz="quarter" idx="12"/>
          </p:nvPr>
        </p:nvSpPr>
        <p:spPr/>
        <p:txBody>
          <a:bodyPr/>
          <a:lstStyle/>
          <a:p>
            <a:fld id="{D4B95B3B-2133-4CA5-8153-8B117948EDD6}" type="slidenum">
              <a:rPr lang="en-GB" smtClean="0"/>
            </a:fld>
            <a:endParaRPr lang="en-GB"/>
          </a:p>
        </p:txBody>
      </p:sp>
      <p:graphicFrame>
        <p:nvGraphicFramePr>
          <p:cNvPr id="3" name="Object 2"/>
          <p:cNvGraphicFramePr>
            <a:graphicFrameLocks noChangeAspect="1"/>
          </p:cNvGraphicFramePr>
          <p:nvPr/>
        </p:nvGraphicFramePr>
        <p:xfrm>
          <a:off x="714375" y="2813048"/>
          <a:ext cx="11220450" cy="3854450"/>
        </p:xfrm>
        <a:graphic>
          <a:graphicData uri="http://schemas.openxmlformats.org/presentationml/2006/ole">
            <mc:AlternateContent xmlns:mc="http://schemas.openxmlformats.org/markup-compatibility/2006">
              <mc:Choice xmlns:v="urn:schemas-microsoft-com:vml" Requires="v">
                <p:oleObj spid="_x0000_s2" name="Bitmap Image" r:id="rId4" imgW="16735425" imgH="5734050" progId="Paint.Picture">
                  <p:embed/>
                </p:oleObj>
              </mc:Choice>
              <mc:Fallback>
                <p:oleObj name="Bitmap Image" r:id="rId4" imgW="16735425" imgH="5734050" progId="Paint.Picture">
                  <p:embed/>
                  <p:pic>
                    <p:nvPicPr>
                      <p:cNvPr id="0" name="Picture 1"/>
                      <p:cNvPicPr/>
                      <p:nvPr/>
                    </p:nvPicPr>
                    <p:blipFill>
                      <a:blip r:embed="rId5"/>
                      <a:stretch>
                        <a:fillRect/>
                      </a:stretch>
                    </p:blipFill>
                    <p:spPr>
                      <a:xfrm>
                        <a:off x="714375" y="2813048"/>
                        <a:ext cx="11220450" cy="3854450"/>
                      </a:xfrm>
                      <a:prstGeom prst="rect">
                        <a:avLst/>
                      </a:prstGeom>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Design objectives for the language</a:t>
            </a:r>
            <a:endParaRPr lang="en-AU" dirty="0"/>
          </a:p>
        </p:txBody>
      </p:sp>
      <p:sp>
        <p:nvSpPr>
          <p:cNvPr id="3" name="Slide Number Placeholder 2"/>
          <p:cNvSpPr>
            <a:spLocks noGrp="1"/>
          </p:cNvSpPr>
          <p:nvPr>
            <p:ph type="sldNum" sz="quarter" idx="12"/>
          </p:nvPr>
        </p:nvSpPr>
        <p:spPr/>
        <p:txBody>
          <a:bodyPr/>
          <a:lstStyle/>
          <a:p>
            <a:fld id="{D4B95B3B-2133-4CA5-8153-8B117948EDD6}" type="slidenum">
              <a:rPr lang="en-GB" smtClean="0"/>
            </a:fld>
            <a:endParaRPr lang="en-GB"/>
          </a:p>
        </p:txBody>
      </p:sp>
      <p:sp>
        <p:nvSpPr>
          <p:cNvPr id="4" name="Content Placeholder 3"/>
          <p:cNvSpPr>
            <a:spLocks noGrp="1"/>
          </p:cNvSpPr>
          <p:nvPr>
            <p:ph sz="quarter" idx="1"/>
          </p:nvPr>
        </p:nvSpPr>
        <p:spPr/>
        <p:txBody>
          <a:bodyPr>
            <a:normAutofit fontScale="92500" lnSpcReduction="10000"/>
          </a:bodyPr>
          <a:lstStyle/>
          <a:p>
            <a:pPr lvl="1"/>
            <a:r>
              <a:rPr lang="en-GB" sz="2400" dirty="0"/>
              <a:t>Simple: </a:t>
            </a:r>
            <a:r>
              <a:rPr lang="en-AU" sz="2400" dirty="0"/>
              <a:t>The Java programming language is easy to learn. </a:t>
            </a:r>
            <a:endParaRPr lang="en-GB" sz="2400" dirty="0"/>
          </a:p>
          <a:p>
            <a:pPr lvl="1"/>
            <a:r>
              <a:rPr lang="en-GB" sz="2400" dirty="0"/>
              <a:t>Object-oriented: </a:t>
            </a:r>
            <a:r>
              <a:rPr lang="en-AU" sz="2400" dirty="0"/>
              <a:t>Java is a fully object-oriented programming language. It has all OOP features such as abstraction, encapsulation, inheritance and polymorphism.</a:t>
            </a:r>
            <a:r>
              <a:rPr lang="en-GB" sz="2400" dirty="0"/>
              <a:t> </a:t>
            </a:r>
            <a:endParaRPr lang="en-GB" sz="2400" dirty="0"/>
          </a:p>
          <a:p>
            <a:pPr lvl="1"/>
            <a:r>
              <a:rPr lang="en-GB" sz="2400" dirty="0"/>
              <a:t>Distributed</a:t>
            </a:r>
            <a:endParaRPr lang="en-GB" sz="2400" dirty="0"/>
          </a:p>
          <a:p>
            <a:pPr lvl="1"/>
            <a:r>
              <a:rPr lang="en-GB" sz="2400" dirty="0"/>
              <a:t>Multi-threaded</a:t>
            </a:r>
            <a:endParaRPr lang="en-GB" sz="2400" dirty="0"/>
          </a:p>
          <a:p>
            <a:pPr lvl="1"/>
            <a:r>
              <a:rPr lang="en-GB" sz="2400" dirty="0"/>
              <a:t>Platform neutral</a:t>
            </a:r>
            <a:endParaRPr lang="en-GB" sz="2400" dirty="0"/>
          </a:p>
          <a:p>
            <a:pPr lvl="1" algn="just"/>
            <a:r>
              <a:rPr lang="en-GB" sz="2400" dirty="0"/>
              <a:t>Robust: </a:t>
            </a:r>
            <a:r>
              <a:rPr lang="en-AU" sz="2400" dirty="0"/>
              <a:t>With automatic garbage collection and simple memory management model (no pointers like C/C++), Java guides programmer toward reliable programming habits for creating highly reliable applications.</a:t>
            </a:r>
            <a:endParaRPr lang="en-GB" sz="2400" dirty="0"/>
          </a:p>
          <a:p>
            <a:pPr lvl="1"/>
            <a:r>
              <a:rPr lang="en-GB" sz="2400" dirty="0"/>
              <a:t>Secure: </a:t>
            </a:r>
            <a:r>
              <a:rPr lang="en-AU" sz="2400" dirty="0"/>
              <a:t>A bytecode verifier is invoked to ensure that only legitimate bytecodes are executed in the Java runtime.</a:t>
            </a:r>
            <a:endParaRPr lang="en-GB" sz="2400" dirty="0"/>
          </a:p>
          <a:p>
            <a:endParaRPr lang="en-AU"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450315"/>
            <a:ext cx="8534400" cy="758952"/>
          </a:xfrm>
        </p:spPr>
        <p:txBody>
          <a:bodyPr>
            <a:normAutofit fontScale="90000"/>
          </a:bodyPr>
          <a:lstStyle/>
          <a:p>
            <a:pPr>
              <a:defRPr/>
            </a:pPr>
            <a:br>
              <a:rPr lang="en-US" dirty="0">
                <a:solidFill>
                  <a:srgbClr val="3380E6"/>
                </a:solidFill>
                <a:latin typeface="Arial" panose="020B0604020202020204"/>
              </a:rPr>
            </a:br>
            <a:br>
              <a:rPr lang="en-US" dirty="0">
                <a:solidFill>
                  <a:srgbClr val="3380E6"/>
                </a:solidFill>
                <a:latin typeface="Arial" panose="020B0604020202020204"/>
              </a:rPr>
            </a:br>
            <a:r>
              <a:rPr lang="en-US" dirty="0">
                <a:solidFill>
                  <a:srgbClr val="3380E6"/>
                </a:solidFill>
                <a:latin typeface="Arial" panose="020B0604020202020204"/>
              </a:rPr>
              <a:t>Java and a Typical Java Development Environment (Cont.)</a:t>
            </a:r>
            <a:endParaRPr lang="en-US" dirty="0">
              <a:solidFill>
                <a:srgbClr val="3380E6"/>
              </a:solidFill>
              <a:latin typeface="Arial" panose="020B0604020202020204"/>
            </a:endParaRPr>
          </a:p>
        </p:txBody>
      </p:sp>
      <p:sp>
        <p:nvSpPr>
          <p:cNvPr id="94211" name="Text Placeholder 2"/>
          <p:cNvSpPr>
            <a:spLocks noGrp="1"/>
          </p:cNvSpPr>
          <p:nvPr>
            <p:ph type="body" idx="1"/>
          </p:nvPr>
        </p:nvSpPr>
        <p:spPr/>
        <p:txBody>
          <a:bodyPr>
            <a:normAutofit/>
          </a:bodyPr>
          <a:lstStyle/>
          <a:p>
            <a:pPr eaLnBrk="1" hangingPunct="1">
              <a:lnSpc>
                <a:spcPct val="80000"/>
              </a:lnSpc>
            </a:pPr>
            <a:r>
              <a:rPr lang="en-US" altLang="en-US" dirty="0"/>
              <a:t>Java programs normally go through five phases</a:t>
            </a:r>
            <a:endParaRPr lang="en-US" altLang="en-US" dirty="0"/>
          </a:p>
          <a:p>
            <a:pPr lvl="1" eaLnBrk="1" hangingPunct="1">
              <a:lnSpc>
                <a:spcPct val="80000"/>
              </a:lnSpc>
              <a:buFont typeface="Wingdings" panose="05000000000000000000" pitchFamily="2" charset="2"/>
              <a:buChar char="Ø"/>
            </a:pPr>
            <a:r>
              <a:rPr lang="en-US" altLang="en-US" sz="2200" dirty="0"/>
              <a:t>edit</a:t>
            </a:r>
            <a:endParaRPr lang="en-US" altLang="en-US" sz="2200" dirty="0"/>
          </a:p>
          <a:p>
            <a:pPr lvl="1" eaLnBrk="1" hangingPunct="1">
              <a:lnSpc>
                <a:spcPct val="80000"/>
              </a:lnSpc>
              <a:buFont typeface="Wingdings" panose="05000000000000000000" pitchFamily="2" charset="2"/>
              <a:buChar char="Ø"/>
            </a:pPr>
            <a:r>
              <a:rPr lang="en-US" altLang="en-US" sz="2200" dirty="0"/>
              <a:t>compile</a:t>
            </a:r>
            <a:endParaRPr lang="en-US" altLang="en-US" sz="2200" dirty="0"/>
          </a:p>
          <a:p>
            <a:pPr lvl="1" eaLnBrk="1" hangingPunct="1">
              <a:lnSpc>
                <a:spcPct val="80000"/>
              </a:lnSpc>
              <a:buFont typeface="Wingdings" panose="05000000000000000000" pitchFamily="2" charset="2"/>
              <a:buChar char="Ø"/>
            </a:pPr>
            <a:r>
              <a:rPr lang="en-US" altLang="en-US" sz="2200" dirty="0"/>
              <a:t>load</a:t>
            </a:r>
            <a:endParaRPr lang="en-US" altLang="en-US" sz="2200" dirty="0"/>
          </a:p>
          <a:p>
            <a:pPr lvl="1" eaLnBrk="1" hangingPunct="1">
              <a:lnSpc>
                <a:spcPct val="80000"/>
              </a:lnSpc>
              <a:buFont typeface="Wingdings" panose="05000000000000000000" pitchFamily="2" charset="2"/>
              <a:buChar char="Ø"/>
            </a:pPr>
            <a:r>
              <a:rPr lang="en-US" altLang="en-US" sz="2200" dirty="0"/>
              <a:t>verify</a:t>
            </a:r>
            <a:endParaRPr lang="en-US" altLang="en-US" sz="2200" dirty="0"/>
          </a:p>
          <a:p>
            <a:pPr lvl="1" eaLnBrk="1" hangingPunct="1">
              <a:lnSpc>
                <a:spcPct val="80000"/>
              </a:lnSpc>
              <a:buFont typeface="Wingdings" panose="05000000000000000000" pitchFamily="2" charset="2"/>
              <a:buChar char="Ø"/>
            </a:pPr>
            <a:r>
              <a:rPr lang="en-US" altLang="en-US" sz="2200" dirty="0"/>
              <a:t>execute.</a:t>
            </a:r>
            <a:endParaRPr lang="en-US" altLang="en-US" sz="2200" dirty="0"/>
          </a:p>
          <a:p>
            <a:pPr eaLnBrk="1" hangingPunct="1">
              <a:lnSpc>
                <a:spcPct val="80000"/>
              </a:lnSpc>
            </a:pPr>
            <a:r>
              <a:rPr lang="en-US" altLang="en-US" dirty="0"/>
              <a:t>Download the JDK and its documentation from</a:t>
            </a:r>
            <a:endParaRPr lang="en-US" altLang="en-US" dirty="0"/>
          </a:p>
          <a:p>
            <a:pPr lvl="1" eaLnBrk="1" hangingPunct="1">
              <a:lnSpc>
                <a:spcPct val="80000"/>
              </a:lnSpc>
            </a:pPr>
            <a:r>
              <a:rPr lang="en-US" altLang="en-US" sz="2200" dirty="0"/>
              <a:t>www.oracle.com/technetwork/java/javase/downloads/index.html</a:t>
            </a:r>
            <a:endParaRPr lang="en-US" altLang="en-US" sz="2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0</TotalTime>
  <Words>9715</Words>
  <Application>WPS Presentation</Application>
  <PresentationFormat>Widescreen</PresentationFormat>
  <Paragraphs>317</Paragraphs>
  <Slides>37</Slides>
  <Notes>9</Notes>
  <HiddenSlides>2</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52" baseType="lpstr">
      <vt:lpstr>Arial</vt:lpstr>
      <vt:lpstr>SimSun</vt:lpstr>
      <vt:lpstr>Wingdings</vt:lpstr>
      <vt:lpstr>Times New Roman</vt:lpstr>
      <vt:lpstr>Roboto</vt:lpstr>
      <vt:lpstr>Wide Latin</vt:lpstr>
      <vt:lpstr>Arial</vt:lpstr>
      <vt:lpstr>Corbel</vt:lpstr>
      <vt:lpstr>Microsoft YaHei</vt:lpstr>
      <vt:lpstr>Arial Unicode MS</vt:lpstr>
      <vt:lpstr>Calibri</vt:lpstr>
      <vt:lpstr>Lucida Sans Unicode</vt:lpstr>
      <vt:lpstr>Banded</vt:lpstr>
      <vt:lpstr>Paint.Picture</vt:lpstr>
      <vt:lpstr>Paint.Picture</vt:lpstr>
      <vt:lpstr>Introduction to Java  Programming</vt:lpstr>
      <vt:lpstr>Outline </vt:lpstr>
      <vt:lpstr>Some History</vt:lpstr>
      <vt:lpstr>Applications of JAVA</vt:lpstr>
      <vt:lpstr>Versions</vt:lpstr>
      <vt:lpstr> Java Language vs Java Platform</vt:lpstr>
      <vt:lpstr>Installation and Environment Setting</vt:lpstr>
      <vt:lpstr>Design objectives for the language</vt:lpstr>
      <vt:lpstr>  Java and a Typical Java Development Environment (Cont.)</vt:lpstr>
      <vt:lpstr>Java and a Typical Java Development Environment (Cont.)</vt:lpstr>
      <vt:lpstr>PowerPoint 演示文稿</vt:lpstr>
      <vt:lpstr>Java and a Typical Java Development Environment (Cont.)</vt:lpstr>
      <vt:lpstr>Java and a Typical Java Development Environment (Cont.)</vt:lpstr>
      <vt:lpstr>Java and a Typical Java Development Environment (Cont.)</vt:lpstr>
      <vt:lpstr>PowerPoint 演示文稿</vt:lpstr>
      <vt:lpstr>Java and a Typical Java Development Environment (Cont.)</vt:lpstr>
      <vt:lpstr>Java and a Typical Java Development Environment (Cont.)</vt:lpstr>
      <vt:lpstr>Java and a Typical Java Development Environment (Cont.)</vt:lpstr>
      <vt:lpstr>PowerPoint 演示文稿</vt:lpstr>
      <vt:lpstr>Java and a Typical Java Development Environment (Cont.)</vt:lpstr>
      <vt:lpstr>PowerPoint 演示文稿</vt:lpstr>
      <vt:lpstr>Java and a Typical Java Development Environment (Cont.)</vt:lpstr>
      <vt:lpstr>Java and a Typical Java Development Environment (Cont.)</vt:lpstr>
      <vt:lpstr>PowerPoint 演示文稿</vt:lpstr>
      <vt:lpstr>Language Features </vt:lpstr>
      <vt:lpstr>Language Features </vt:lpstr>
      <vt:lpstr>WORA</vt:lpstr>
      <vt:lpstr>Java Virtual Machine (JVM)</vt:lpstr>
      <vt:lpstr>PowerPoint 演示文稿</vt:lpstr>
      <vt:lpstr>Installation and Environment Setting</vt:lpstr>
      <vt:lpstr>Installation and Environment Setting</vt:lpstr>
      <vt:lpstr>JDK, JRE and JVM</vt:lpstr>
      <vt:lpstr>JVM</vt:lpstr>
      <vt:lpstr>JRE</vt:lpstr>
      <vt:lpstr>JDK</vt:lpstr>
      <vt:lpstr>Useful Resources</vt:lpstr>
      <vt:lpstr>Useful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Nasir</dc:creator>
  <cp:lastModifiedBy>saeed</cp:lastModifiedBy>
  <cp:revision>22</cp:revision>
  <dcterms:created xsi:type="dcterms:W3CDTF">2022-02-24T07:33:00Z</dcterms:created>
  <dcterms:modified xsi:type="dcterms:W3CDTF">2022-11-18T00:56:28Z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0x010100761FBDD381021E42947CF7B3FBA306E5</vt:lpwstr>
  </property>
  <property fmtid="{D5CDD505-2E9C-101B-9397-08002B2CF9AE}" pid="3" name="ICV">
    <vt:lpwstr>5B32AC6B98384DE18162C00B1FDE0C5C</vt:lpwstr>
  </property>
  <property fmtid="{D5CDD505-2E9C-101B-9397-08002B2CF9AE}" pid="4" name="KSOProductBuildVer">
    <vt:lpwstr>1033-11.2.0.11380</vt:lpwstr>
  </property>
</Properties>
</file>