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40" r:id="rId3"/>
    <p:sldId id="292" r:id="rId4"/>
    <p:sldId id="257" r:id="rId5"/>
    <p:sldId id="261" r:id="rId6"/>
    <p:sldId id="262" r:id="rId7"/>
    <p:sldId id="308" r:id="rId9"/>
    <p:sldId id="439" r:id="rId10"/>
    <p:sldId id="313" r:id="rId11"/>
    <p:sldId id="317" r:id="rId12"/>
    <p:sldId id="329" r:id="rId13"/>
    <p:sldId id="330" r:id="rId14"/>
    <p:sldId id="274" r:id="rId15"/>
    <p:sldId id="275" r:id="rId16"/>
    <p:sldId id="442" r:id="rId17"/>
    <p:sldId id="328" r:id="rId18"/>
    <p:sldId id="443" r:id="rId19"/>
    <p:sldId id="327" r:id="rId20"/>
    <p:sldId id="295" r:id="rId21"/>
    <p:sldId id="441" r:id="rId22"/>
    <p:sldId id="312" r:id="rId23"/>
    <p:sldId id="302" r:id="rId24"/>
    <p:sldId id="315" r:id="rId25"/>
    <p:sldId id="318" r:id="rId26"/>
    <p:sldId id="319" r:id="rId27"/>
    <p:sldId id="320" r:id="rId28"/>
    <p:sldId id="321" r:id="rId29"/>
    <p:sldId id="322" r:id="rId30"/>
    <p:sldId id="435" r:id="rId31"/>
    <p:sldId id="259" r:id="rId32"/>
    <p:sldId id="304" r:id="rId33"/>
    <p:sldId id="400" r:id="rId34"/>
    <p:sldId id="433" r:id="rId35"/>
    <p:sldId id="436" r:id="rId36"/>
    <p:sldId id="434" r:id="rId37"/>
    <p:sldId id="323" r:id="rId38"/>
    <p:sldId id="324" r:id="rId39"/>
    <p:sldId id="316" r:id="rId40"/>
    <p:sldId id="325" r:id="rId41"/>
    <p:sldId id="326" r:id="rId42"/>
    <p:sldId id="287" r:id="rId43"/>
    <p:sldId id="42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627" autoAdjust="0"/>
  </p:normalViewPr>
  <p:slideViewPr>
    <p:cSldViewPr snapToGrid="0">
      <p:cViewPr varScale="1">
        <p:scale>
          <a:sx n="58" d="100"/>
          <a:sy n="58" d="100"/>
        </p:scale>
        <p:origin x="16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8EBB8-9D27-4042-9EA1-9886793AB1F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4DF7C-003E-4103-A963-B98401D8916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ChangeArrowheads="1" noTextEdit="1"/>
          </p:cNvSpPr>
          <p:nvPr>
            <p:ph type="sldImg"/>
          </p:nvPr>
        </p:nvSpPr>
        <p:spPr/>
      </p:sp>
      <p:sp>
        <p:nvSpPr>
          <p:cNvPr id="921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 System.in, in is the static variable of </a:t>
            </a:r>
            <a:r>
              <a:rPr lang="en-US" altLang="en-US">
                <a:solidFill>
                  <a:srgbClr val="111111"/>
                </a:solidFill>
                <a:latin typeface="Roboto" panose="02000000000000000000" pitchFamily="2" charset="0"/>
              </a:rPr>
              <a:t>InputStream.</a:t>
            </a:r>
            <a:endParaRPr lang="en-US" altLang="en-US">
              <a:solidFill>
                <a:srgbClr val="111111"/>
              </a:solidFill>
              <a:latin typeface="Roboto" panose="02000000000000000000" pitchFamily="2" charset="0"/>
            </a:endParaRPr>
          </a:p>
          <a:p>
            <a:r>
              <a:rPr lang="en-US" altLang="en-US">
                <a:solidFill>
                  <a:srgbClr val="111111"/>
                </a:solidFill>
                <a:latin typeface="Roboto" panose="02000000000000000000" pitchFamily="2" charset="0"/>
              </a:rPr>
              <a:t>In System.out, out is the static variable of OutputStream</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9220"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sz="2400">
                <a:solidFill>
                  <a:schemeClr val="tx1"/>
                </a:solidFill>
                <a:latin typeface="Bookman Old Style" panose="02050604050505020204" pitchFamily="18" charset="0"/>
              </a:defRPr>
            </a:lvl1pPr>
            <a:lvl2pPr marL="742950" indent="-285750" defTabSz="920750">
              <a:defRPr sz="2400">
                <a:solidFill>
                  <a:schemeClr val="tx1"/>
                </a:solidFill>
                <a:latin typeface="Bookman Old Style" panose="02050604050505020204" pitchFamily="18" charset="0"/>
              </a:defRPr>
            </a:lvl2pPr>
            <a:lvl3pPr marL="1143000" indent="-228600" defTabSz="920750">
              <a:defRPr sz="2400">
                <a:solidFill>
                  <a:schemeClr val="tx1"/>
                </a:solidFill>
                <a:latin typeface="Bookman Old Style" panose="02050604050505020204" pitchFamily="18" charset="0"/>
              </a:defRPr>
            </a:lvl3pPr>
            <a:lvl4pPr marL="1600200" indent="-228600" defTabSz="920750">
              <a:defRPr sz="2400">
                <a:solidFill>
                  <a:schemeClr val="tx1"/>
                </a:solidFill>
                <a:latin typeface="Bookman Old Style" panose="02050604050505020204" pitchFamily="18" charset="0"/>
              </a:defRPr>
            </a:lvl4pPr>
            <a:lvl5pPr marL="2057400" indent="-228600" defTabSz="920750">
              <a:defRPr sz="2400">
                <a:solidFill>
                  <a:schemeClr val="tx1"/>
                </a:solidFill>
                <a:latin typeface="Bookman Old Style" panose="02050604050505020204" pitchFamily="18" charset="0"/>
              </a:defRPr>
            </a:lvl5pPr>
            <a:lvl6pPr marL="2514600" indent="-228600" defTabSz="920750" eaLnBrk="0" fontAlgn="base" hangingPunct="0">
              <a:spcBef>
                <a:spcPct val="0"/>
              </a:spcBef>
              <a:spcAft>
                <a:spcPct val="0"/>
              </a:spcAft>
              <a:defRPr sz="2400">
                <a:solidFill>
                  <a:schemeClr val="tx1"/>
                </a:solidFill>
                <a:latin typeface="Bookman Old Style" panose="02050604050505020204" pitchFamily="18" charset="0"/>
              </a:defRPr>
            </a:lvl6pPr>
            <a:lvl7pPr marL="2971800" indent="-228600" defTabSz="920750" eaLnBrk="0" fontAlgn="base" hangingPunct="0">
              <a:spcBef>
                <a:spcPct val="0"/>
              </a:spcBef>
              <a:spcAft>
                <a:spcPct val="0"/>
              </a:spcAft>
              <a:defRPr sz="2400">
                <a:solidFill>
                  <a:schemeClr val="tx1"/>
                </a:solidFill>
                <a:latin typeface="Bookman Old Style" panose="02050604050505020204" pitchFamily="18" charset="0"/>
              </a:defRPr>
            </a:lvl7pPr>
            <a:lvl8pPr marL="3429000" indent="-228600" defTabSz="920750" eaLnBrk="0" fontAlgn="base" hangingPunct="0">
              <a:spcBef>
                <a:spcPct val="0"/>
              </a:spcBef>
              <a:spcAft>
                <a:spcPct val="0"/>
              </a:spcAft>
              <a:defRPr sz="2400">
                <a:solidFill>
                  <a:schemeClr val="tx1"/>
                </a:solidFill>
                <a:latin typeface="Bookman Old Style" panose="02050604050505020204" pitchFamily="18" charset="0"/>
              </a:defRPr>
            </a:lvl8pPr>
            <a:lvl9pPr marL="3886200" indent="-228600" defTabSz="920750" eaLnBrk="0" fontAlgn="base" hangingPunct="0">
              <a:spcBef>
                <a:spcPct val="0"/>
              </a:spcBef>
              <a:spcAft>
                <a:spcPct val="0"/>
              </a:spcAft>
              <a:defRPr sz="2400">
                <a:solidFill>
                  <a:schemeClr val="tx1"/>
                </a:solidFill>
                <a:latin typeface="Bookman Old Style" panose="02050604050505020204" pitchFamily="18" charset="0"/>
              </a:defRPr>
            </a:lvl9pPr>
          </a:lstStyle>
          <a:p>
            <a:fld id="{9C586B70-D7B8-4990-ABAE-36A777DBBF23}" type="slidenum">
              <a:rPr lang="en-US" altLang="en-US" sz="1000" smtClean="0">
                <a:latin typeface="Times New Roman" panose="02020603050405020304" pitchFamily="18" charset="0"/>
              </a:rPr>
            </a:fld>
            <a:endParaRPr lang="en-US" altLang="en-US" sz="10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p:sp>
      <p:sp>
        <p:nvSpPr>
          <p:cNvPr id="389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8F4AF8-E725-40D8-AE9A-2129F32E35C7}" type="slidenum">
              <a:rPr lang="en-US" altLang="en-US" smtClean="0">
                <a:latin typeface="Calibri" panose="020F0502020204030204" charset="0"/>
              </a:rPr>
            </a:fld>
            <a:endParaRPr lang="en-US" altLang="en-US">
              <a:latin typeface="Calibri" panose="020F050202020403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B4DF7C-003E-4103-A963-B98401D89163}"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ChangeArrowheads="1" noTextEdit="1"/>
          </p:cNvSpPr>
          <p:nvPr>
            <p:ph type="sldImg"/>
          </p:nvPr>
        </p:nvSpPr>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169035-D5B6-4E20-80A2-98AD7D3CFF22}" type="slidenum">
              <a:rPr lang="en-US" altLang="en-US" smtClean="0">
                <a:latin typeface="Calibri" panose="020F0502020204030204" charset="0"/>
              </a:rPr>
            </a:fld>
            <a:endParaRPr lang="en-US" altLang="en-US">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ChangeArrowheads="1" noTextEdit="1"/>
          </p:cNvSpPr>
          <p:nvPr>
            <p:ph type="sldImg"/>
          </p:nvPr>
        </p:nvSpPr>
        <p:spPr/>
      </p:sp>
      <p:sp>
        <p:nvSpPr>
          <p:cNvPr id="15363"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536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sz="2400">
                <a:solidFill>
                  <a:schemeClr val="tx1"/>
                </a:solidFill>
                <a:latin typeface="Bookman Old Style" panose="02050604050505020204" pitchFamily="18" charset="0"/>
              </a:defRPr>
            </a:lvl1pPr>
            <a:lvl2pPr marL="742950" indent="-285750" defTabSz="920750">
              <a:defRPr sz="2400">
                <a:solidFill>
                  <a:schemeClr val="tx1"/>
                </a:solidFill>
                <a:latin typeface="Bookman Old Style" panose="02050604050505020204" pitchFamily="18" charset="0"/>
              </a:defRPr>
            </a:lvl2pPr>
            <a:lvl3pPr marL="1143000" indent="-228600" defTabSz="920750">
              <a:defRPr sz="2400">
                <a:solidFill>
                  <a:schemeClr val="tx1"/>
                </a:solidFill>
                <a:latin typeface="Bookman Old Style" panose="02050604050505020204" pitchFamily="18" charset="0"/>
              </a:defRPr>
            </a:lvl3pPr>
            <a:lvl4pPr marL="1600200" indent="-228600" defTabSz="920750">
              <a:defRPr sz="2400">
                <a:solidFill>
                  <a:schemeClr val="tx1"/>
                </a:solidFill>
                <a:latin typeface="Bookman Old Style" panose="02050604050505020204" pitchFamily="18" charset="0"/>
              </a:defRPr>
            </a:lvl4pPr>
            <a:lvl5pPr marL="2057400" indent="-228600" defTabSz="920750">
              <a:defRPr sz="2400">
                <a:solidFill>
                  <a:schemeClr val="tx1"/>
                </a:solidFill>
                <a:latin typeface="Bookman Old Style" panose="02050604050505020204" pitchFamily="18" charset="0"/>
              </a:defRPr>
            </a:lvl5pPr>
            <a:lvl6pPr marL="2514600" indent="-228600" defTabSz="920750" eaLnBrk="0" fontAlgn="base" hangingPunct="0">
              <a:spcBef>
                <a:spcPct val="0"/>
              </a:spcBef>
              <a:spcAft>
                <a:spcPct val="0"/>
              </a:spcAft>
              <a:defRPr sz="2400">
                <a:solidFill>
                  <a:schemeClr val="tx1"/>
                </a:solidFill>
                <a:latin typeface="Bookman Old Style" panose="02050604050505020204" pitchFamily="18" charset="0"/>
              </a:defRPr>
            </a:lvl6pPr>
            <a:lvl7pPr marL="2971800" indent="-228600" defTabSz="920750" eaLnBrk="0" fontAlgn="base" hangingPunct="0">
              <a:spcBef>
                <a:spcPct val="0"/>
              </a:spcBef>
              <a:spcAft>
                <a:spcPct val="0"/>
              </a:spcAft>
              <a:defRPr sz="2400">
                <a:solidFill>
                  <a:schemeClr val="tx1"/>
                </a:solidFill>
                <a:latin typeface="Bookman Old Style" panose="02050604050505020204" pitchFamily="18" charset="0"/>
              </a:defRPr>
            </a:lvl7pPr>
            <a:lvl8pPr marL="3429000" indent="-228600" defTabSz="920750" eaLnBrk="0" fontAlgn="base" hangingPunct="0">
              <a:spcBef>
                <a:spcPct val="0"/>
              </a:spcBef>
              <a:spcAft>
                <a:spcPct val="0"/>
              </a:spcAft>
              <a:defRPr sz="2400">
                <a:solidFill>
                  <a:schemeClr val="tx1"/>
                </a:solidFill>
                <a:latin typeface="Bookman Old Style" panose="02050604050505020204" pitchFamily="18" charset="0"/>
              </a:defRPr>
            </a:lvl8pPr>
            <a:lvl9pPr marL="3886200" indent="-228600" defTabSz="920750" eaLnBrk="0" fontAlgn="base" hangingPunct="0">
              <a:spcBef>
                <a:spcPct val="0"/>
              </a:spcBef>
              <a:spcAft>
                <a:spcPct val="0"/>
              </a:spcAft>
              <a:defRPr sz="2400">
                <a:solidFill>
                  <a:schemeClr val="tx1"/>
                </a:solidFill>
                <a:latin typeface="Bookman Old Style" panose="02050604050505020204" pitchFamily="18" charset="0"/>
              </a:defRPr>
            </a:lvl9pPr>
          </a:lstStyle>
          <a:p>
            <a:fld id="{4EA1DE23-B539-4A3C-9FBC-097CA7258AA2}" type="slidenum">
              <a:rPr lang="en-US" altLang="en-US" sz="1000" smtClean="0">
                <a:latin typeface="Times New Roman" panose="02020603050405020304" pitchFamily="18" charset="0"/>
              </a:rPr>
            </a:fld>
            <a:endParaRPr lang="en-US" altLang="en-US" sz="10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ChangeArrowheads="1" noTextEdit="1"/>
          </p:cNvSpPr>
          <p:nvPr>
            <p:ph type="sldImg"/>
          </p:nvPr>
        </p:nvSpPr>
        <p:spPr/>
      </p:sp>
      <p:sp>
        <p:nvSpPr>
          <p:cNvPr id="1741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In System.in, in is the static variable of </a:t>
            </a:r>
            <a:r>
              <a:rPr lang="en-US" altLang="en-US" dirty="0" err="1">
                <a:solidFill>
                  <a:srgbClr val="111111"/>
                </a:solidFill>
                <a:latin typeface="Roboto" panose="02000000000000000000" pitchFamily="2" charset="0"/>
              </a:rPr>
              <a:t>InputStream</a:t>
            </a:r>
            <a:r>
              <a:rPr lang="en-US" altLang="en-US" dirty="0">
                <a:solidFill>
                  <a:srgbClr val="111111"/>
                </a:solidFill>
                <a:latin typeface="Roboto" panose="02000000000000000000" pitchFamily="2" charset="0"/>
              </a:rPr>
              <a:t>.</a:t>
            </a:r>
            <a:endParaRPr lang="en-US" altLang="en-US" dirty="0">
              <a:solidFill>
                <a:srgbClr val="111111"/>
              </a:solidFill>
              <a:latin typeface="Roboto" panose="02000000000000000000" pitchFamily="2" charset="0"/>
            </a:endParaRPr>
          </a:p>
          <a:p>
            <a:r>
              <a:rPr lang="en-US" altLang="en-US" dirty="0">
                <a:solidFill>
                  <a:srgbClr val="111111"/>
                </a:solidFill>
                <a:latin typeface="Roboto" panose="02000000000000000000" pitchFamily="2" charset="0"/>
              </a:rPr>
              <a:t>In </a:t>
            </a:r>
            <a:r>
              <a:rPr lang="en-US" altLang="en-US" dirty="0" err="1">
                <a:solidFill>
                  <a:srgbClr val="111111"/>
                </a:solidFill>
                <a:latin typeface="Roboto" panose="02000000000000000000" pitchFamily="2" charset="0"/>
              </a:rPr>
              <a:t>System.out</a:t>
            </a:r>
            <a:r>
              <a:rPr lang="en-US" altLang="en-US" dirty="0">
                <a:solidFill>
                  <a:srgbClr val="111111"/>
                </a:solidFill>
                <a:latin typeface="Roboto" panose="02000000000000000000" pitchFamily="2" charset="0"/>
              </a:rPr>
              <a:t>, out is the static variable of </a:t>
            </a:r>
            <a:r>
              <a:rPr lang="en-US" altLang="en-US" dirty="0" err="1">
                <a:solidFill>
                  <a:srgbClr val="111111"/>
                </a:solidFill>
                <a:latin typeface="Roboto" panose="02000000000000000000" pitchFamily="2" charset="0"/>
              </a:rPr>
              <a:t>OutputStream</a:t>
            </a:r>
            <a:endParaRPr lang="en-US" altLang="en-US" dirty="0">
              <a:latin typeface="Arial" panose="020B0604020202020204" pitchFamily="34" charset="0"/>
            </a:endParaRPr>
          </a:p>
        </p:txBody>
      </p:sp>
      <p:sp>
        <p:nvSpPr>
          <p:cNvPr id="1741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sz="2400">
                <a:solidFill>
                  <a:schemeClr val="tx1"/>
                </a:solidFill>
                <a:latin typeface="Bookman Old Style" panose="02050604050505020204" pitchFamily="18" charset="0"/>
              </a:defRPr>
            </a:lvl1pPr>
            <a:lvl2pPr marL="742950" indent="-285750" defTabSz="920750">
              <a:defRPr sz="2400">
                <a:solidFill>
                  <a:schemeClr val="tx1"/>
                </a:solidFill>
                <a:latin typeface="Bookman Old Style" panose="02050604050505020204" pitchFamily="18" charset="0"/>
              </a:defRPr>
            </a:lvl2pPr>
            <a:lvl3pPr marL="1143000" indent="-228600" defTabSz="920750">
              <a:defRPr sz="2400">
                <a:solidFill>
                  <a:schemeClr val="tx1"/>
                </a:solidFill>
                <a:latin typeface="Bookman Old Style" panose="02050604050505020204" pitchFamily="18" charset="0"/>
              </a:defRPr>
            </a:lvl3pPr>
            <a:lvl4pPr marL="1600200" indent="-228600" defTabSz="920750">
              <a:defRPr sz="2400">
                <a:solidFill>
                  <a:schemeClr val="tx1"/>
                </a:solidFill>
                <a:latin typeface="Bookman Old Style" panose="02050604050505020204" pitchFamily="18" charset="0"/>
              </a:defRPr>
            </a:lvl4pPr>
            <a:lvl5pPr marL="2057400" indent="-228600" defTabSz="920750">
              <a:defRPr sz="2400">
                <a:solidFill>
                  <a:schemeClr val="tx1"/>
                </a:solidFill>
                <a:latin typeface="Bookman Old Style" panose="02050604050505020204" pitchFamily="18" charset="0"/>
              </a:defRPr>
            </a:lvl5pPr>
            <a:lvl6pPr marL="2514600" indent="-228600" defTabSz="920750" eaLnBrk="0" fontAlgn="base" hangingPunct="0">
              <a:spcBef>
                <a:spcPct val="0"/>
              </a:spcBef>
              <a:spcAft>
                <a:spcPct val="0"/>
              </a:spcAft>
              <a:defRPr sz="2400">
                <a:solidFill>
                  <a:schemeClr val="tx1"/>
                </a:solidFill>
                <a:latin typeface="Bookman Old Style" panose="02050604050505020204" pitchFamily="18" charset="0"/>
              </a:defRPr>
            </a:lvl6pPr>
            <a:lvl7pPr marL="2971800" indent="-228600" defTabSz="920750" eaLnBrk="0" fontAlgn="base" hangingPunct="0">
              <a:spcBef>
                <a:spcPct val="0"/>
              </a:spcBef>
              <a:spcAft>
                <a:spcPct val="0"/>
              </a:spcAft>
              <a:defRPr sz="2400">
                <a:solidFill>
                  <a:schemeClr val="tx1"/>
                </a:solidFill>
                <a:latin typeface="Bookman Old Style" panose="02050604050505020204" pitchFamily="18" charset="0"/>
              </a:defRPr>
            </a:lvl7pPr>
            <a:lvl8pPr marL="3429000" indent="-228600" defTabSz="920750" eaLnBrk="0" fontAlgn="base" hangingPunct="0">
              <a:spcBef>
                <a:spcPct val="0"/>
              </a:spcBef>
              <a:spcAft>
                <a:spcPct val="0"/>
              </a:spcAft>
              <a:defRPr sz="2400">
                <a:solidFill>
                  <a:schemeClr val="tx1"/>
                </a:solidFill>
                <a:latin typeface="Bookman Old Style" panose="02050604050505020204" pitchFamily="18" charset="0"/>
              </a:defRPr>
            </a:lvl8pPr>
            <a:lvl9pPr marL="3886200" indent="-228600" defTabSz="920750" eaLnBrk="0" fontAlgn="base" hangingPunct="0">
              <a:spcBef>
                <a:spcPct val="0"/>
              </a:spcBef>
              <a:spcAft>
                <a:spcPct val="0"/>
              </a:spcAft>
              <a:defRPr sz="2400">
                <a:solidFill>
                  <a:schemeClr val="tx1"/>
                </a:solidFill>
                <a:latin typeface="Bookman Old Style" panose="02050604050505020204" pitchFamily="18" charset="0"/>
              </a:defRPr>
            </a:lvl9pPr>
          </a:lstStyle>
          <a:p>
            <a:fld id="{2CEBDC56-5007-43BA-B898-DB1251D35AC7}" type="slidenum">
              <a:rPr lang="en-US" altLang="en-US" sz="1000" smtClean="0">
                <a:latin typeface="Times New Roman" panose="02020603050405020304" pitchFamily="18" charset="0"/>
              </a:rPr>
            </a:fld>
            <a:endParaRPr lang="en-US" altLang="en-US"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ChangeArrowheads="1" noTextEdit="1"/>
          </p:cNvSpPr>
          <p:nvPr>
            <p:ph type="sldImg"/>
          </p:nvPr>
        </p:nvSpPr>
        <p:spPr/>
      </p:sp>
      <p:sp>
        <p:nvSpPr>
          <p:cNvPr id="194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ndParaRPr>
          </a:p>
        </p:txBody>
      </p:sp>
      <p:sp>
        <p:nvSpPr>
          <p:cNvPr id="194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78C1CC-6C30-4B38-8715-D34269FE51F3}" type="slidenum">
              <a:rPr lang="en-US" altLang="en-US" smtClean="0">
                <a:latin typeface="Calibri" panose="020F0502020204030204" charset="0"/>
              </a:rPr>
            </a:fld>
            <a:endParaRPr lang="en-US" altLang="en-US">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ChangeArrowheads="1" noTextEdit="1"/>
          </p:cNvSpPr>
          <p:nvPr>
            <p:ph type="sldImg"/>
          </p:nvPr>
        </p:nvSpPr>
        <p:spPr/>
      </p:sp>
      <p:sp>
        <p:nvSpPr>
          <p:cNvPr id="215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In System.in, in is the static variable of </a:t>
            </a:r>
            <a:r>
              <a:rPr lang="en-US" altLang="en-US" dirty="0" err="1">
                <a:solidFill>
                  <a:srgbClr val="111111"/>
                </a:solidFill>
                <a:latin typeface="Roboto" panose="02000000000000000000" pitchFamily="2" charset="0"/>
              </a:rPr>
              <a:t>InputStream</a:t>
            </a:r>
            <a:r>
              <a:rPr lang="en-US" altLang="en-US" dirty="0">
                <a:solidFill>
                  <a:srgbClr val="111111"/>
                </a:solidFill>
                <a:latin typeface="Roboto" panose="02000000000000000000" pitchFamily="2" charset="0"/>
              </a:rPr>
              <a:t>.</a:t>
            </a:r>
            <a:endParaRPr lang="en-US" altLang="en-US" dirty="0">
              <a:solidFill>
                <a:srgbClr val="111111"/>
              </a:solidFill>
              <a:latin typeface="Roboto" panose="02000000000000000000" pitchFamily="2" charset="0"/>
            </a:endParaRPr>
          </a:p>
          <a:p>
            <a:r>
              <a:rPr lang="en-US" altLang="en-US" dirty="0">
                <a:solidFill>
                  <a:srgbClr val="111111"/>
                </a:solidFill>
                <a:latin typeface="Roboto" panose="02000000000000000000" pitchFamily="2" charset="0"/>
              </a:rPr>
              <a:t>In </a:t>
            </a:r>
            <a:r>
              <a:rPr lang="en-US" altLang="en-US" dirty="0" err="1">
                <a:solidFill>
                  <a:srgbClr val="111111"/>
                </a:solidFill>
                <a:latin typeface="Roboto" panose="02000000000000000000" pitchFamily="2" charset="0"/>
              </a:rPr>
              <a:t>System.out</a:t>
            </a:r>
            <a:r>
              <a:rPr lang="en-US" altLang="en-US" dirty="0">
                <a:solidFill>
                  <a:srgbClr val="111111"/>
                </a:solidFill>
                <a:latin typeface="Roboto" panose="02000000000000000000" pitchFamily="2" charset="0"/>
              </a:rPr>
              <a:t>, out is the static variable of </a:t>
            </a:r>
            <a:r>
              <a:rPr lang="en-US" altLang="en-US" dirty="0" err="1">
                <a:solidFill>
                  <a:srgbClr val="111111"/>
                </a:solidFill>
                <a:latin typeface="Roboto" panose="02000000000000000000" pitchFamily="2" charset="0"/>
              </a:rPr>
              <a:t>OutputStream</a:t>
            </a:r>
            <a:endParaRPr lang="en-US" altLang="en-US" dirty="0">
              <a:latin typeface="Arial" panose="020B0604020202020204" pitchFamily="34" charset="0"/>
            </a:endParaRPr>
          </a:p>
          <a:p>
            <a:pPr eaLnBrk="1" hangingPunct="1">
              <a:spcBef>
                <a:spcPct val="0"/>
              </a:spcBef>
            </a:pPr>
            <a:endParaRPr lang="en-US" altLang="en-US" dirty="0">
              <a:latin typeface="Arial" panose="020B0604020202020204" pitchFamily="34" charset="0"/>
            </a:endParaRPr>
          </a:p>
        </p:txBody>
      </p:sp>
      <p:sp>
        <p:nvSpPr>
          <p:cNvPr id="215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2D70A1-0031-4435-BA49-AD4E9E3BFCB6}" type="slidenum">
              <a:rPr lang="en-US" altLang="en-US" smtClean="0">
                <a:latin typeface="Calibri" panose="020F0502020204030204" charset="0"/>
              </a:rPr>
            </a:fld>
            <a:endParaRPr lang="en-US" altLang="en-US">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B4DF7C-003E-4103-A963-B98401D8916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B4DF7C-003E-4103-A963-B98401D89163}"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ChangeArrowheads="1" noTextEdit="1"/>
          </p:cNvSpPr>
          <p:nvPr>
            <p:ph type="sldImg"/>
          </p:nvPr>
        </p:nvSpPr>
        <p:spPr/>
      </p:sp>
      <p:sp>
        <p:nvSpPr>
          <p:cNvPr id="23555"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3556"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sz="2400">
                <a:solidFill>
                  <a:schemeClr val="tx1"/>
                </a:solidFill>
                <a:latin typeface="Bookman Old Style" panose="02050604050505020204" pitchFamily="18" charset="0"/>
              </a:defRPr>
            </a:lvl1pPr>
            <a:lvl2pPr marL="742950" indent="-285750" defTabSz="920750">
              <a:defRPr sz="2400">
                <a:solidFill>
                  <a:schemeClr val="tx1"/>
                </a:solidFill>
                <a:latin typeface="Bookman Old Style" panose="02050604050505020204" pitchFamily="18" charset="0"/>
              </a:defRPr>
            </a:lvl2pPr>
            <a:lvl3pPr marL="1143000" indent="-228600" defTabSz="920750">
              <a:defRPr sz="2400">
                <a:solidFill>
                  <a:schemeClr val="tx1"/>
                </a:solidFill>
                <a:latin typeface="Bookman Old Style" panose="02050604050505020204" pitchFamily="18" charset="0"/>
              </a:defRPr>
            </a:lvl3pPr>
            <a:lvl4pPr marL="1600200" indent="-228600" defTabSz="920750">
              <a:defRPr sz="2400">
                <a:solidFill>
                  <a:schemeClr val="tx1"/>
                </a:solidFill>
                <a:latin typeface="Bookman Old Style" panose="02050604050505020204" pitchFamily="18" charset="0"/>
              </a:defRPr>
            </a:lvl4pPr>
            <a:lvl5pPr marL="2057400" indent="-228600" defTabSz="920750">
              <a:defRPr sz="2400">
                <a:solidFill>
                  <a:schemeClr val="tx1"/>
                </a:solidFill>
                <a:latin typeface="Bookman Old Style" panose="02050604050505020204" pitchFamily="18" charset="0"/>
              </a:defRPr>
            </a:lvl5pPr>
            <a:lvl6pPr marL="2514600" indent="-228600" defTabSz="920750" eaLnBrk="0" fontAlgn="base" hangingPunct="0">
              <a:spcBef>
                <a:spcPct val="0"/>
              </a:spcBef>
              <a:spcAft>
                <a:spcPct val="0"/>
              </a:spcAft>
              <a:defRPr sz="2400">
                <a:solidFill>
                  <a:schemeClr val="tx1"/>
                </a:solidFill>
                <a:latin typeface="Bookman Old Style" panose="02050604050505020204" pitchFamily="18" charset="0"/>
              </a:defRPr>
            </a:lvl6pPr>
            <a:lvl7pPr marL="2971800" indent="-228600" defTabSz="920750" eaLnBrk="0" fontAlgn="base" hangingPunct="0">
              <a:spcBef>
                <a:spcPct val="0"/>
              </a:spcBef>
              <a:spcAft>
                <a:spcPct val="0"/>
              </a:spcAft>
              <a:defRPr sz="2400">
                <a:solidFill>
                  <a:schemeClr val="tx1"/>
                </a:solidFill>
                <a:latin typeface="Bookman Old Style" panose="02050604050505020204" pitchFamily="18" charset="0"/>
              </a:defRPr>
            </a:lvl7pPr>
            <a:lvl8pPr marL="3429000" indent="-228600" defTabSz="920750" eaLnBrk="0" fontAlgn="base" hangingPunct="0">
              <a:spcBef>
                <a:spcPct val="0"/>
              </a:spcBef>
              <a:spcAft>
                <a:spcPct val="0"/>
              </a:spcAft>
              <a:defRPr sz="2400">
                <a:solidFill>
                  <a:schemeClr val="tx1"/>
                </a:solidFill>
                <a:latin typeface="Bookman Old Style" panose="02050604050505020204" pitchFamily="18" charset="0"/>
              </a:defRPr>
            </a:lvl8pPr>
            <a:lvl9pPr marL="3886200" indent="-228600" defTabSz="920750" eaLnBrk="0" fontAlgn="base" hangingPunct="0">
              <a:spcBef>
                <a:spcPct val="0"/>
              </a:spcBef>
              <a:spcAft>
                <a:spcPct val="0"/>
              </a:spcAft>
              <a:defRPr sz="2400">
                <a:solidFill>
                  <a:schemeClr val="tx1"/>
                </a:solidFill>
                <a:latin typeface="Bookman Old Style" panose="02050604050505020204" pitchFamily="18" charset="0"/>
              </a:defRPr>
            </a:lvl9pPr>
          </a:lstStyle>
          <a:p>
            <a:fld id="{C1E9C0F5-7420-4108-A94C-07EBC7B9453D}" type="slidenum">
              <a:rPr lang="en-US" altLang="en-US" sz="1000" smtClean="0">
                <a:latin typeface="Times New Roman" panose="02020603050405020304" pitchFamily="18" charset="0"/>
              </a:rPr>
            </a:fld>
            <a:endParaRPr lang="en-US" altLang="en-US" sz="10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ndParaRPr>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E05262-E88C-4F61-B50B-74567AB401DD}" type="slidenum">
              <a:rPr lang="en-US" altLang="en-US" smtClean="0">
                <a:latin typeface="Calibri" panose="020F0502020204030204" charset="0"/>
              </a:rPr>
            </a:fld>
            <a:endParaRPr lang="en-US" altLang="en-US">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endParaRPr lang="en-US" dirty="0"/>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endParaRPr lang="en-US" dirty="0"/>
          </a:p>
        </p:txBody>
      </p:sp>
      <p:sp>
        <p:nvSpPr>
          <p:cNvPr id="8" name="Footer Placeholder 4"/>
          <p:cNvSpPr txBox="1"/>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US" sz="1600" kern="1200" dirty="0">
              <a:solidFill>
                <a:schemeClr val="tx2">
                  <a:lumMod val="10000"/>
                </a:schemeClr>
              </a:solidFill>
              <a:latin typeface="+mn-lt"/>
              <a:ea typeface="+mn-ea"/>
              <a:cs typeface="+mn-cs"/>
            </a:endParaRPr>
          </a:p>
        </p:txBody>
      </p:sp>
      <p:sp>
        <p:nvSpPr>
          <p:cNvPr id="9" name="Footer Placeholder 4"/>
          <p:cNvSpPr txBox="1"/>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US" sz="1600" kern="1200" dirty="0">
              <a:solidFill>
                <a:schemeClr val="tx2">
                  <a:lumMod val="10000"/>
                </a:schemeClr>
              </a:solidFill>
              <a:latin typeface="+mn-lt"/>
              <a:ea typeface="+mn-ea"/>
              <a:cs typeface="+mn-cs"/>
            </a:endParaRPr>
          </a:p>
        </p:txBody>
      </p:sp>
      <p:sp>
        <p:nvSpPr>
          <p:cNvPr id="4" name="Rectangle 3"/>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US" smtClean="0"/>
            </a:fld>
            <a:endParaRPr lang="en-US"/>
          </a:p>
        </p:txBody>
      </p:sp>
      <p:sp>
        <p:nvSpPr>
          <p:cNvPr id="5" name="Footer Placeholder 4"/>
          <p:cNvSpPr>
            <a:spLocks noGrp="1"/>
          </p:cNvSpPr>
          <p:nvPr>
            <p:ph type="ftr" sz="quarter" idx="11"/>
          </p:nvPr>
        </p:nvSpPr>
        <p:spPr/>
        <p:txBody>
          <a:bodyPr/>
          <a:lstStyle/>
          <a:p>
            <a:r>
              <a:rPr lang="en-US" dirty="0"/>
              <a:t>CUI, Abbottabad Campus</a:t>
            </a:r>
            <a:endParaRPr lang="en-US" dirty="0"/>
          </a:p>
        </p:txBody>
      </p:sp>
      <p:sp>
        <p:nvSpPr>
          <p:cNvPr id="6" name="Slide Number Placeholder 5"/>
          <p:cNvSpPr>
            <a:spLocks noGrp="1"/>
          </p:cNvSpPr>
          <p:nvPr>
            <p:ph type="sldNum" sz="quarter" idx="12"/>
          </p:nvPr>
        </p:nvSpPr>
        <p:spPr/>
        <p:txBody>
          <a:bodyPr/>
          <a:lstStyle/>
          <a:p>
            <a:fld id="{70D5803A-B1B4-41C5-8C1D-30F371E67DAE}" type="slidenum">
              <a:rPr lang="en-US" smtClean="0"/>
            </a:fld>
            <a:endParaRPr lang="en-US"/>
          </a:p>
        </p:txBody>
      </p:sp>
      <p:pic>
        <p:nvPicPr>
          <p:cNvPr id="9" name="Picture 8"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DE2BCA-6F33-4CAE-88B4-C2B133BF5DC8}" type="datetimeFigureOut">
              <a:rPr lang="en-US" smtClean="0"/>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dirty="0"/>
              <a:t>CUI, Abbottabad Campus</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lvl2pPr>
              <a:buFont typeface="Wingdings" panose="05000000000000000000" pitchFamily="2" charset="2"/>
              <a:buChar char="§"/>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9"/>
          <p:cNvSpPr>
            <a:spLocks noGrp="1"/>
          </p:cNvSpPr>
          <p:nvPr>
            <p:ph type="dt" sz="half" idx="10"/>
          </p:nvPr>
        </p:nvSpPr>
        <p:spPr/>
        <p:txBody>
          <a:bodyPr/>
          <a:lstStyle>
            <a:lvl1pPr>
              <a:defRPr/>
            </a:lvl1pPr>
          </a:lstStyle>
          <a:p>
            <a:pPr>
              <a:defRPr/>
            </a:pPr>
            <a:fld id="{35245F8A-B5F8-4E6F-8D19-0E9D0F954CC3}" type="datetime1">
              <a:rPr lang="en-US"/>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 Copyright 1992-2012 by Pearson Education, Inc. All Rights Reserved.</a:t>
            </a:r>
            <a:endParaRPr lang="en-US"/>
          </a:p>
        </p:txBody>
      </p:sp>
      <p:sp>
        <p:nvSpPr>
          <p:cNvPr id="6" name="Slide Number Placeholder 17"/>
          <p:cNvSpPr>
            <a:spLocks noGrp="1"/>
          </p:cNvSpPr>
          <p:nvPr>
            <p:ph type="sldNum" sz="quarter" idx="12"/>
          </p:nvPr>
        </p:nvSpPr>
        <p:spPr>
          <a:xfrm>
            <a:off x="0" y="0"/>
            <a:ext cx="0" cy="0"/>
          </a:xfrm>
        </p:spPr>
        <p:txBody>
          <a:bodyPr vert="horz" wrap="square" lIns="91440" tIns="45720" rIns="91440" bIns="45720" numCol="1" anchor="t" anchorCtr="0" compatLnSpc="1"/>
          <a:lstStyle>
            <a:lvl1pPr>
              <a:defRPr/>
            </a:lvl1pPr>
          </a:lstStyle>
          <a:p>
            <a:pPr>
              <a:defRPr/>
            </a:pPr>
            <a:fld id="{BD7705B5-C1E0-43F2-BD65-FB954996A8CF}"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US" smtClean="0"/>
            </a:fld>
            <a:endParaRPr lang="en-US"/>
          </a:p>
        </p:txBody>
      </p:sp>
      <p:sp>
        <p:nvSpPr>
          <p:cNvPr id="5" name="Footer Placeholder 4"/>
          <p:cNvSpPr>
            <a:spLocks noGrp="1"/>
          </p:cNvSpPr>
          <p:nvPr>
            <p:ph type="ftr" sz="quarter" idx="11"/>
          </p:nvPr>
        </p:nvSpPr>
        <p:spPr/>
        <p:txBody>
          <a:bodyPr/>
          <a:lstStyle/>
          <a:p>
            <a:r>
              <a:rPr lang="en-US" dirty="0"/>
              <a:t>CUI, Abbottabad Campus</a:t>
            </a:r>
            <a:endParaRPr lang="en-US" dirty="0"/>
          </a:p>
        </p:txBody>
      </p:sp>
      <p:sp>
        <p:nvSpPr>
          <p:cNvPr id="6" name="Slide Number Placeholder 5"/>
          <p:cNvSpPr>
            <a:spLocks noGrp="1"/>
          </p:cNvSpPr>
          <p:nvPr>
            <p:ph type="sldNum" sz="quarter" idx="12"/>
          </p:nvPr>
        </p:nvSpPr>
        <p:spPr/>
        <p:txBody>
          <a:bodyPr/>
          <a:lstStyle/>
          <a:p>
            <a:fld id="{70D5803A-B1B4-41C5-8C1D-30F371E67DAE}" type="slidenum">
              <a:rPr lang="en-US" smtClean="0"/>
            </a:fld>
            <a:endParaRPr lang="en-US"/>
          </a:p>
        </p:txBody>
      </p:sp>
      <p:pic>
        <p:nvPicPr>
          <p:cNvPr id="9" name="Picture 8"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tx2"/>
                </a:solidFill>
              </a:defRPr>
            </a:lvl1pPr>
          </a:lstStyle>
          <a:p>
            <a:fld id="{0FDE2BCA-6F33-4CAE-88B4-C2B133BF5DC8}"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CUI, Abbottabad Campus</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US" smtClean="0"/>
            </a:fld>
            <a:endParaRPr lang="en-US"/>
          </a:p>
        </p:txBody>
      </p:sp>
      <p:pic>
        <p:nvPicPr>
          <p:cNvPr id="10" name="Picture 9"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FDE2BCA-6F33-4CAE-88B4-C2B133BF5DC8}" type="datetimeFigureOut">
              <a:rPr lang="en-US" smtClean="0"/>
            </a:fld>
            <a:endParaRPr lang="en-US"/>
          </a:p>
        </p:txBody>
      </p:sp>
      <p:sp>
        <p:nvSpPr>
          <p:cNvPr id="6" name="Footer Placeholder 5"/>
          <p:cNvSpPr>
            <a:spLocks noGrp="1"/>
          </p:cNvSpPr>
          <p:nvPr>
            <p:ph type="ftr" sz="quarter" idx="11"/>
          </p:nvPr>
        </p:nvSpPr>
        <p:spPr/>
        <p:txBody>
          <a:bodyPr/>
          <a:lstStyle/>
          <a:p>
            <a:r>
              <a:rPr lang="en-US" dirty="0"/>
              <a:t>CUI, Abbottabad Campus</a:t>
            </a:r>
            <a:endParaRPr lang="en-US" dirty="0"/>
          </a:p>
        </p:txBody>
      </p:sp>
      <p:sp>
        <p:nvSpPr>
          <p:cNvPr id="7" name="Slide Number Placeholder 6"/>
          <p:cNvSpPr>
            <a:spLocks noGrp="1"/>
          </p:cNvSpPr>
          <p:nvPr>
            <p:ph type="sldNum" sz="quarter" idx="12"/>
          </p:nvPr>
        </p:nvSpPr>
        <p:spPr/>
        <p:txBody>
          <a:bodyPr/>
          <a:lstStyle/>
          <a:p>
            <a:fld id="{70D5803A-B1B4-41C5-8C1D-30F371E67DAE}" type="slidenum">
              <a:rPr lang="en-US" smtClean="0"/>
            </a:fld>
            <a:endParaRPr lang="en-US"/>
          </a:p>
        </p:txBody>
      </p:sp>
      <p:pic>
        <p:nvPicPr>
          <p:cNvPr id="9" name="Picture 8"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FDE2BCA-6F33-4CAE-88B4-C2B133BF5DC8}" type="datetimeFigureOut">
              <a:rPr lang="en-US" smtClean="0"/>
            </a:fld>
            <a:endParaRPr lang="en-US"/>
          </a:p>
        </p:txBody>
      </p:sp>
      <p:sp>
        <p:nvSpPr>
          <p:cNvPr id="8" name="Footer Placeholder 7"/>
          <p:cNvSpPr>
            <a:spLocks noGrp="1"/>
          </p:cNvSpPr>
          <p:nvPr>
            <p:ph type="ftr" sz="quarter" idx="11"/>
          </p:nvPr>
        </p:nvSpPr>
        <p:spPr/>
        <p:txBody>
          <a:bodyPr/>
          <a:lstStyle/>
          <a:p>
            <a:r>
              <a:rPr lang="en-US" dirty="0"/>
              <a:t>CUI, Abbottabad Campus</a:t>
            </a:r>
            <a:endParaRPr lang="en-US" dirty="0"/>
          </a:p>
        </p:txBody>
      </p:sp>
      <p:sp>
        <p:nvSpPr>
          <p:cNvPr id="9" name="Slide Number Placeholder 8"/>
          <p:cNvSpPr>
            <a:spLocks noGrp="1"/>
          </p:cNvSpPr>
          <p:nvPr>
            <p:ph type="sldNum" sz="quarter" idx="12"/>
          </p:nvPr>
        </p:nvSpPr>
        <p:spPr/>
        <p:txBody>
          <a:bodyPr/>
          <a:lstStyle/>
          <a:p>
            <a:fld id="{70D5803A-B1B4-41C5-8C1D-30F371E67DAE}" type="slidenum">
              <a:rPr lang="en-US" smtClean="0"/>
            </a:fld>
            <a:endParaRPr lang="en-US"/>
          </a:p>
        </p:txBody>
      </p:sp>
      <p:pic>
        <p:nvPicPr>
          <p:cNvPr id="11" name="Picture 10"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2BCA-6F33-4CAE-88B4-C2B133BF5DC8}" type="datetimeFigureOut">
              <a:rPr lang="en-US" smtClean="0"/>
            </a:fld>
            <a:endParaRPr lang="en-US"/>
          </a:p>
        </p:txBody>
      </p:sp>
      <p:sp>
        <p:nvSpPr>
          <p:cNvPr id="4" name="Footer Placeholder 3"/>
          <p:cNvSpPr>
            <a:spLocks noGrp="1"/>
          </p:cNvSpPr>
          <p:nvPr>
            <p:ph type="ftr" sz="quarter" idx="11"/>
          </p:nvPr>
        </p:nvSpPr>
        <p:spPr/>
        <p:txBody>
          <a:bodyPr/>
          <a:lstStyle/>
          <a:p>
            <a:r>
              <a:rPr lang="en-US" dirty="0"/>
              <a:t>CUI, Abbottabad Campus</a:t>
            </a:r>
            <a:endParaRPr lang="en-US" dirty="0"/>
          </a:p>
        </p:txBody>
      </p:sp>
      <p:sp>
        <p:nvSpPr>
          <p:cNvPr id="5" name="Slide Number Placeholder 4"/>
          <p:cNvSpPr>
            <a:spLocks noGrp="1"/>
          </p:cNvSpPr>
          <p:nvPr>
            <p:ph type="sldNum" sz="quarter" idx="12"/>
          </p:nvPr>
        </p:nvSpPr>
        <p:spPr/>
        <p:txBody>
          <a:bodyPr/>
          <a:lstStyle/>
          <a:p>
            <a:fld id="{70D5803A-B1B4-41C5-8C1D-30F371E67DAE}" type="slidenum">
              <a:rPr lang="en-US" smtClean="0"/>
            </a:fld>
            <a:endParaRPr lang="en-US"/>
          </a:p>
        </p:txBody>
      </p:sp>
      <p:pic>
        <p:nvPicPr>
          <p:cNvPr id="8" name="Picture 7"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2BCA-6F33-4CAE-88B4-C2B133BF5DC8}" type="datetimeFigureOut">
              <a:rPr lang="en-US" smtClean="0"/>
            </a:fld>
            <a:endParaRPr lang="en-US"/>
          </a:p>
        </p:txBody>
      </p:sp>
      <p:sp>
        <p:nvSpPr>
          <p:cNvPr id="3" name="Footer Placeholder 2"/>
          <p:cNvSpPr>
            <a:spLocks noGrp="1"/>
          </p:cNvSpPr>
          <p:nvPr>
            <p:ph type="ftr" sz="quarter" idx="11"/>
          </p:nvPr>
        </p:nvSpPr>
        <p:spPr/>
        <p:txBody>
          <a:bodyPr/>
          <a:lstStyle/>
          <a:p>
            <a:r>
              <a:rPr lang="en-US" dirty="0"/>
              <a:t>CUI, Abbottabad Campus</a:t>
            </a:r>
            <a:endParaRPr lang="en-US" dirty="0"/>
          </a:p>
        </p:txBody>
      </p:sp>
      <p:sp>
        <p:nvSpPr>
          <p:cNvPr id="4" name="Slide Number Placeholder 3"/>
          <p:cNvSpPr>
            <a:spLocks noGrp="1"/>
          </p:cNvSpPr>
          <p:nvPr>
            <p:ph type="sldNum" sz="quarter" idx="12"/>
          </p:nvPr>
        </p:nvSpPr>
        <p:spPr/>
        <p:txBody>
          <a:bodyPr/>
          <a:lstStyle/>
          <a:p>
            <a:fld id="{70D5803A-B1B4-41C5-8C1D-30F371E67DAE}" type="slidenum">
              <a:rPr lang="en-US" smtClean="0"/>
            </a:fld>
            <a:endParaRPr lang="en-US"/>
          </a:p>
        </p:txBody>
      </p:sp>
      <p:pic>
        <p:nvPicPr>
          <p:cNvPr id="7" name="Picture 6"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DE2BCA-6F33-4CAE-88B4-C2B133BF5DC8}" type="datetimeFigureOut">
              <a:rPr lang="en-US" smtClean="0"/>
            </a:fld>
            <a:endParaRPr lang="en-US"/>
          </a:p>
        </p:txBody>
      </p:sp>
      <p:sp>
        <p:nvSpPr>
          <p:cNvPr id="6" name="Footer Placeholder 5"/>
          <p:cNvSpPr>
            <a:spLocks noGrp="1"/>
          </p:cNvSpPr>
          <p:nvPr>
            <p:ph type="ftr" sz="quarter" idx="11"/>
          </p:nvPr>
        </p:nvSpPr>
        <p:spPr/>
        <p:txBody>
          <a:bodyPr/>
          <a:lstStyle/>
          <a:p>
            <a:r>
              <a:rPr lang="en-US" dirty="0"/>
              <a:t>CUI, Abbottabad Campus</a:t>
            </a:r>
            <a:endParaRPr lang="en-US" dirty="0"/>
          </a:p>
        </p:txBody>
      </p:sp>
      <p:sp>
        <p:nvSpPr>
          <p:cNvPr id="7" name="Slide Number Placeholder 6"/>
          <p:cNvSpPr>
            <a:spLocks noGrp="1"/>
          </p:cNvSpPr>
          <p:nvPr>
            <p:ph type="sldNum" sz="quarter" idx="12"/>
          </p:nvPr>
        </p:nvSpPr>
        <p:spPr/>
        <p:txBody>
          <a:bodyPr/>
          <a:lstStyle/>
          <a:p>
            <a:fld id="{70D5803A-B1B4-41C5-8C1D-30F371E67DA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DE2BCA-6F33-4CAE-88B4-C2B133BF5DC8}" type="datetimeFigureOut">
              <a:rPr lang="en-US" smtClean="0"/>
            </a:fld>
            <a:endParaRPr lang="en-US"/>
          </a:p>
        </p:txBody>
      </p:sp>
      <p:sp>
        <p:nvSpPr>
          <p:cNvPr id="6" name="Footer Placeholder 5"/>
          <p:cNvSpPr>
            <a:spLocks noGrp="1"/>
          </p:cNvSpPr>
          <p:nvPr>
            <p:ph type="ftr" sz="quarter" idx="11"/>
          </p:nvPr>
        </p:nvSpPr>
        <p:spPr/>
        <p:txBody>
          <a:bodyPr/>
          <a:lstStyle/>
          <a:p>
            <a:r>
              <a:rPr lang="en-US" dirty="0"/>
              <a:t>CUI, Abbottabad Campus</a:t>
            </a:r>
            <a:endParaRPr lang="en-US" dirty="0"/>
          </a:p>
        </p:txBody>
      </p:sp>
      <p:sp>
        <p:nvSpPr>
          <p:cNvPr id="7" name="Slide Number Placeholder 6"/>
          <p:cNvSpPr>
            <a:spLocks noGrp="1"/>
          </p:cNvSpPr>
          <p:nvPr>
            <p:ph type="sldNum" sz="quarter" idx="12"/>
          </p:nvPr>
        </p:nvSpPr>
        <p:spPr/>
        <p:txBody>
          <a:bodyPr/>
          <a:lstStyle/>
          <a:p>
            <a:fld id="{70D5803A-B1B4-41C5-8C1D-30F371E67DA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DE2BCA-6F33-4CAE-88B4-C2B133BF5DC8}" type="datetimeFigureOut">
              <a:rPr lang="en-US" smtClean="0"/>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hyperlink" Target="https://www.javatpoint.com/system-out-println-in-java" TargetMode="External"/><Relationship Id="rId1" Type="http://schemas.openxmlformats.org/officeDocument/2006/relationships/hyperlink" Target="https://www.javatpoint.com/command-line-argu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Fundamental Data types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US" altLang="en-US" dirty="0"/>
              <a:t>Output functions</a:t>
            </a:r>
            <a:endParaRPr lang="en-US" altLang="en-US" dirty="0"/>
          </a:p>
        </p:txBody>
      </p:sp>
      <p:sp>
        <p:nvSpPr>
          <p:cNvPr id="14339" name="Content Placeholder 2"/>
          <p:cNvSpPr>
            <a:spLocks noGrp="1" noChangeArrowheads="1"/>
          </p:cNvSpPr>
          <p:nvPr>
            <p:ph idx="1"/>
          </p:nvPr>
        </p:nvSpPr>
        <p:spPr/>
        <p:txBody>
          <a:bodyPr/>
          <a:lstStyle/>
          <a:p>
            <a:r>
              <a:rPr lang="en-US" altLang="en-US"/>
              <a:t>System.out.println()</a:t>
            </a:r>
            <a:endParaRPr lang="en-US" altLang="en-US"/>
          </a:p>
          <a:p>
            <a:r>
              <a:rPr lang="en-US" altLang="en-US"/>
              <a:t>System.out.print()</a:t>
            </a:r>
            <a:endParaRPr lang="en-US" altLang="en-US"/>
          </a:p>
          <a:p>
            <a:r>
              <a:rPr lang="en-US" altLang="en-US"/>
              <a:t>System.out.printf()</a:t>
            </a:r>
            <a:endParaRPr lang="en-US" altLang="en-US"/>
          </a:p>
          <a:p>
            <a:endParaRPr lang="en-US" altLang="en-US"/>
          </a:p>
          <a:p>
            <a:endParaRPr lang="en-US" altLang="en-US"/>
          </a:p>
          <a:p>
            <a:pPr algn="just"/>
            <a:r>
              <a:rPr lang="en-US" altLang="en-US"/>
              <a:t>import java.lang;</a:t>
            </a:r>
            <a:endParaRPr lang="en-US" altLang="en-US"/>
          </a:p>
          <a:p>
            <a:pPr algn="just"/>
            <a:r>
              <a:rPr lang="en-US" altLang="en-US"/>
              <a:t>Java compiler imports java.lang package internally by default.</a:t>
            </a:r>
            <a:endParaRPr lang="en-US" altLang="en-US"/>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ltLang="en-US" dirty="0"/>
              <a:t>System.in</a:t>
            </a:r>
            <a:endParaRPr lang="en-US" altLang="en-US" dirty="0"/>
          </a:p>
        </p:txBody>
      </p:sp>
      <p:sp>
        <p:nvSpPr>
          <p:cNvPr id="16387" name="Content Placeholder 2"/>
          <p:cNvSpPr>
            <a:spLocks noGrp="1" noChangeArrowheads="1"/>
          </p:cNvSpPr>
          <p:nvPr>
            <p:ph idx="1"/>
          </p:nvPr>
        </p:nvSpPr>
        <p:spPr/>
        <p:txBody>
          <a:bodyPr/>
          <a:lstStyle/>
          <a:p>
            <a:r>
              <a:rPr lang="en-US" altLang="en-US"/>
              <a:t>import java.util.Scanner;</a:t>
            </a:r>
            <a:endParaRPr lang="en-US" altLang="en-US"/>
          </a:p>
          <a:p>
            <a:r>
              <a:rPr lang="en-US" altLang="en-US"/>
              <a:t>Create Object of Scanner</a:t>
            </a:r>
            <a:endParaRPr lang="en-US" altLang="en-US"/>
          </a:p>
          <a:p>
            <a:r>
              <a:rPr lang="en-US" altLang="en-US"/>
              <a:t>Call the function nextInt</a:t>
            </a:r>
            <a:endParaRPr lang="en-US" altLang="en-US"/>
          </a:p>
          <a:p>
            <a:endParaRPr lang="en-US" altLang="en-US"/>
          </a:p>
        </p:txBody>
      </p:sp>
      <p:pic>
        <p:nvPicPr>
          <p:cNvPr id="1638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4034" y="2393632"/>
            <a:ext cx="6877050"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pPr eaLnBrk="1" hangingPunct="1"/>
            <a:r>
              <a:rPr lang="en-US" altLang="en-US" sz="4000" dirty="0"/>
              <a:t>Import Declaration</a:t>
            </a:r>
            <a:endParaRPr lang="en-US" altLang="en-US" sz="4000" dirty="0"/>
          </a:p>
        </p:txBody>
      </p:sp>
      <p:sp>
        <p:nvSpPr>
          <p:cNvPr id="72707" name="Text Placeholder 2"/>
          <p:cNvSpPr>
            <a:spLocks noGrp="1"/>
          </p:cNvSpPr>
          <p:nvPr>
            <p:ph type="body" idx="1"/>
          </p:nvPr>
        </p:nvSpPr>
        <p:spPr/>
        <p:txBody>
          <a:bodyPr/>
          <a:lstStyle/>
          <a:p>
            <a:pPr eaLnBrk="1" hangingPunct="1">
              <a:defRPr/>
            </a:pPr>
            <a:r>
              <a:rPr lang="en-US" altLang="en-US" dirty="0"/>
              <a:t>import declaration </a:t>
            </a:r>
            <a:endParaRPr lang="en-US" altLang="en-US" dirty="0"/>
          </a:p>
          <a:p>
            <a:pPr lvl="1" eaLnBrk="1" hangingPunct="1">
              <a:defRPr/>
            </a:pPr>
            <a:r>
              <a:rPr lang="en-US" altLang="en-US" sz="2400" dirty="0"/>
              <a:t>Helps the compiler locate a class that is used in this program. </a:t>
            </a:r>
            <a:endParaRPr lang="en-US" altLang="en-US" sz="2400" dirty="0"/>
          </a:p>
          <a:p>
            <a:pPr lvl="1" eaLnBrk="1" hangingPunct="1">
              <a:defRPr/>
            </a:pPr>
            <a:r>
              <a:rPr lang="en-US" altLang="en-US" sz="2400" dirty="0"/>
              <a:t>Rich set of predefined classes that you can reuse rather than “reinventing the wheel.” </a:t>
            </a:r>
            <a:endParaRPr lang="en-US" altLang="en-US" sz="2400" dirty="0"/>
          </a:p>
          <a:p>
            <a:pPr lvl="1" eaLnBrk="1" hangingPunct="1">
              <a:defRPr/>
            </a:pPr>
            <a:r>
              <a:rPr lang="en-US" altLang="en-US" sz="2400" dirty="0"/>
              <a:t>Classes are grouped into packages—named groups of related classes—and are collectively referred to as the Java class library, or the Java Application Programming Interface (Java API). </a:t>
            </a:r>
            <a:endParaRPr lang="en-US" altLang="en-US" sz="2400" dirty="0"/>
          </a:p>
          <a:p>
            <a:pPr lvl="1" eaLnBrk="1" hangingPunct="1">
              <a:defRPr/>
            </a:pPr>
            <a:r>
              <a:rPr lang="en-US" altLang="en-US" sz="2400" dirty="0"/>
              <a:t>You use import declarations to identify the predefined classes used in a Java program. </a:t>
            </a:r>
            <a:endParaRPr lang="en-US" altLang="en-US" sz="2400" dirty="0"/>
          </a:p>
        </p:txBody>
      </p:sp>
      <p:sp>
        <p:nvSpPr>
          <p:cNvPr id="18436" name="Footer Placeholder 3"/>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l"/>
              <a:defRPr sz="2400">
                <a:solidFill>
                  <a:schemeClr val="tx1"/>
                </a:solidFill>
                <a:latin typeface="Times New Roman" panose="02020603050405020304" pitchFamily="18" charset="0"/>
              </a:defRPr>
            </a:lvl1pPr>
            <a:lvl2pPr marL="742950" indent="-285750">
              <a:spcBef>
                <a:spcPct val="20000"/>
              </a:spcBef>
              <a:buClr>
                <a:schemeClr val="folHlink"/>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l"/>
              <a:defRPr sz="1600">
                <a:solidFill>
                  <a:schemeClr val="tx1"/>
                </a:solidFill>
                <a:latin typeface="Times New Roman" panose="02020603050405020304" pitchFamily="18" charset="0"/>
              </a:defRPr>
            </a:lvl4pPr>
            <a:lvl5pPr marL="2057400" indent="-228600">
              <a:spcBef>
                <a:spcPct val="20000"/>
              </a:spcBef>
              <a:buClr>
                <a:schemeClr val="folHlink"/>
              </a:buClr>
              <a:buSzPct val="100000"/>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9pPr>
          </a:lstStyle>
          <a:p>
            <a:pPr>
              <a:spcBef>
                <a:spcPct val="0"/>
              </a:spcBef>
              <a:buClrTx/>
              <a:buSzTx/>
              <a:buFontTx/>
              <a:buNone/>
            </a:pPr>
            <a:r>
              <a:rPr lang="en-US" altLang="en-US" sz="1400">
                <a:latin typeface="Bookman Old Style" panose="02050604050505020204" pitchFamily="18" charset="0"/>
              </a:rPr>
              <a:t>© Copyright 1992-2012 by Pearson Education, Inc. All Rights Reserved.</a:t>
            </a:r>
            <a:endParaRPr lang="en-US" altLang="en-US" sz="1400">
              <a:latin typeface="Bookman Old Style" panose="0205060405050502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a:xfrm>
            <a:off x="1351722" y="683812"/>
            <a:ext cx="9906000" cy="668338"/>
          </a:xfrm>
        </p:spPr>
        <p:txBody>
          <a:bodyPr/>
          <a:lstStyle/>
          <a:p>
            <a:pPr eaLnBrk="1" hangingPunct="1"/>
            <a:r>
              <a:rPr lang="en-US" altLang="en-US" dirty="0">
                <a:solidFill>
                  <a:srgbClr val="24B5A1"/>
                </a:solidFill>
                <a:latin typeface="Arial" panose="020B0604020202020204" pitchFamily="34" charset="0"/>
              </a:rPr>
              <a:t>Scanner</a:t>
            </a:r>
            <a:endParaRPr lang="en-US" altLang="en-US" dirty="0">
              <a:solidFill>
                <a:srgbClr val="3380E6"/>
              </a:solidFill>
              <a:latin typeface="Arial" panose="020B0604020202020204" pitchFamily="34" charset="0"/>
            </a:endParaRPr>
          </a:p>
        </p:txBody>
      </p:sp>
      <p:sp>
        <p:nvSpPr>
          <p:cNvPr id="74755" name="Text Placeholder 2"/>
          <p:cNvSpPr>
            <a:spLocks noGrp="1"/>
          </p:cNvSpPr>
          <p:nvPr>
            <p:ph type="body" idx="1"/>
          </p:nvPr>
        </p:nvSpPr>
        <p:spPr>
          <a:xfrm>
            <a:off x="1192759" y="2011680"/>
            <a:ext cx="9784080" cy="4206240"/>
          </a:xfrm>
        </p:spPr>
        <p:txBody>
          <a:bodyPr>
            <a:normAutofit fontScale="77500" lnSpcReduction="20000"/>
          </a:bodyPr>
          <a:lstStyle/>
          <a:p>
            <a:pPr algn="just" eaLnBrk="1" hangingPunct="1">
              <a:lnSpc>
                <a:spcPct val="90000"/>
              </a:lnSpc>
              <a:defRPr/>
            </a:pPr>
            <a:r>
              <a:rPr lang="en-US" altLang="en-US" sz="3600" dirty="0"/>
              <a:t>Variable declaration statement</a:t>
            </a:r>
            <a:endParaRPr lang="en-US" altLang="en-US" sz="3600" dirty="0"/>
          </a:p>
          <a:p>
            <a:pPr lvl="2" algn="just" eaLnBrk="1" hangingPunct="1">
              <a:lnSpc>
                <a:spcPct val="90000"/>
              </a:lnSpc>
              <a:buFont typeface="Wingdings 2" panose="05020102010507070707" pitchFamily="18" charset="2"/>
              <a:buNone/>
              <a:defRPr/>
            </a:pPr>
            <a:r>
              <a:rPr lang="en-US" altLang="en-US" sz="3600" dirty="0">
                <a:ea typeface="+mn-ea"/>
                <a:cs typeface="+mn-cs"/>
              </a:rPr>
              <a:t>	Scanner input=new Scanner( System.in );</a:t>
            </a:r>
            <a:endParaRPr lang="en-US" altLang="en-US" sz="3600" dirty="0">
              <a:ea typeface="+mn-ea"/>
              <a:cs typeface="+mn-cs"/>
            </a:endParaRPr>
          </a:p>
          <a:p>
            <a:pPr lvl="2" algn="just" eaLnBrk="1" hangingPunct="1">
              <a:lnSpc>
                <a:spcPct val="90000"/>
              </a:lnSpc>
              <a:buFont typeface="Wingdings 2" panose="05020102010507070707" pitchFamily="18" charset="2"/>
              <a:buNone/>
              <a:defRPr/>
            </a:pPr>
            <a:endParaRPr lang="en-US" altLang="en-US" sz="3600" dirty="0">
              <a:ea typeface="+mn-ea"/>
              <a:cs typeface="+mn-cs"/>
            </a:endParaRPr>
          </a:p>
          <a:p>
            <a:pPr lvl="1" algn="just" eaLnBrk="1" hangingPunct="1">
              <a:lnSpc>
                <a:spcPct val="90000"/>
              </a:lnSpc>
              <a:defRPr/>
            </a:pPr>
            <a:r>
              <a:rPr lang="en-US" altLang="en-US" sz="3600" dirty="0"/>
              <a:t>This LHS declares a reference variable named input of type Scanner. </a:t>
            </a:r>
            <a:endParaRPr lang="en-US" altLang="en-US" sz="3600" dirty="0"/>
          </a:p>
          <a:p>
            <a:pPr lvl="1" algn="just" eaLnBrk="1" hangingPunct="1">
              <a:lnSpc>
                <a:spcPct val="90000"/>
              </a:lnSpc>
              <a:defRPr/>
            </a:pPr>
            <a:r>
              <a:rPr lang="en-US" altLang="en-US" sz="3600" dirty="0"/>
              <a:t>The RHS creates the object of scanner class. </a:t>
            </a:r>
            <a:endParaRPr lang="en-US" altLang="en-US" sz="3600" dirty="0"/>
          </a:p>
          <a:p>
            <a:pPr lvl="1" algn="just" eaLnBrk="1" hangingPunct="1">
              <a:lnSpc>
                <a:spcPct val="90000"/>
              </a:lnSpc>
              <a:defRPr/>
            </a:pPr>
            <a:r>
              <a:rPr lang="en-US" altLang="en-US" sz="3600" dirty="0"/>
              <a:t>Assignment Operator(=) assign the reference of object to input variable.</a:t>
            </a:r>
            <a:endParaRPr lang="en-US" altLang="en-US" sz="3600" dirty="0"/>
          </a:p>
          <a:p>
            <a:pPr lvl="1" algn="just" eaLnBrk="1" hangingPunct="1">
              <a:lnSpc>
                <a:spcPct val="90000"/>
              </a:lnSpc>
              <a:defRPr/>
            </a:pPr>
            <a:r>
              <a:rPr lang="en-US" altLang="en-US" sz="3600" dirty="0"/>
              <a:t> The Scanner object is associated with standard input device (System.in).</a:t>
            </a:r>
            <a:endParaRPr lang="en-US" altLang="en-US" sz="3600" dirty="0"/>
          </a:p>
          <a:p>
            <a:pPr lvl="1" algn="just">
              <a:defRPr/>
            </a:pPr>
            <a:r>
              <a:rPr lang="en-US" altLang="en-US" sz="3600" dirty="0"/>
              <a:t>System.in is the static variable of </a:t>
            </a:r>
            <a:r>
              <a:rPr lang="en-US" altLang="en-US" sz="3600" dirty="0" err="1"/>
              <a:t>InputStream</a:t>
            </a:r>
            <a:r>
              <a:rPr lang="en-US" altLang="en-US" sz="3600" dirty="0"/>
              <a:t> class.</a:t>
            </a:r>
            <a:endParaRPr lang="en-US" alt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of object</a:t>
            </a:r>
            <a:endParaRPr lang="en-US" dirty="0"/>
          </a:p>
        </p:txBody>
      </p:sp>
      <p:sp>
        <p:nvSpPr>
          <p:cNvPr id="3" name="Text Placeholder 2"/>
          <p:cNvSpPr>
            <a:spLocks noGrp="1"/>
          </p:cNvSpPr>
          <p:nvPr>
            <p:ph type="body" idx="1"/>
          </p:nvPr>
        </p:nvSpPr>
        <p:spPr>
          <a:xfrm>
            <a:off x="1202919" y="2119064"/>
            <a:ext cx="9784080" cy="4206240"/>
          </a:xfrm>
        </p:spPr>
        <p:txBody>
          <a:bodyPr/>
          <a:lstStyle/>
          <a:p>
            <a:endParaRPr lang="en-US" dirty="0"/>
          </a:p>
        </p:txBody>
      </p:sp>
      <p:graphicFrame>
        <p:nvGraphicFramePr>
          <p:cNvPr id="4" name="Object 3"/>
          <p:cNvGraphicFramePr>
            <a:graphicFrameLocks noChangeAspect="1"/>
          </p:cNvGraphicFramePr>
          <p:nvPr/>
        </p:nvGraphicFramePr>
        <p:xfrm>
          <a:off x="4093956" y="2195927"/>
          <a:ext cx="3154363" cy="3551237"/>
        </p:xfrm>
        <a:graphic>
          <a:graphicData uri="http://schemas.openxmlformats.org/presentationml/2006/ole">
            <mc:AlternateContent xmlns:mc="http://schemas.openxmlformats.org/markup-compatibility/2006">
              <mc:Choice xmlns:v="urn:schemas-microsoft-com:vml" Requires="v">
                <p:oleObj spid="_x0000_s5" name="Bitmap Image" r:id="rId1" imgW="3943350" imgH="4438650" progId="PBrush">
                  <p:embed/>
                </p:oleObj>
              </mc:Choice>
              <mc:Fallback>
                <p:oleObj name="Bitmap Image" r:id="rId1" imgW="3943350" imgH="4438650" progId="PBrush">
                  <p:embed/>
                  <p:pic>
                    <p:nvPicPr>
                      <p:cNvPr id="0" name="Picture 4"/>
                      <p:cNvPicPr/>
                      <p:nvPr/>
                    </p:nvPicPr>
                    <p:blipFill>
                      <a:blip r:embed="rId2"/>
                      <a:stretch>
                        <a:fillRect/>
                      </a:stretch>
                    </p:blipFill>
                    <p:spPr>
                      <a:xfrm>
                        <a:off x="4093956" y="2195927"/>
                        <a:ext cx="3154363" cy="3551237"/>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endParaRPr lang="en-US" altLang="en-US"/>
          </a:p>
        </p:txBody>
      </p:sp>
      <p:sp>
        <p:nvSpPr>
          <p:cNvPr id="48131" name="Content Placeholder 2"/>
          <p:cNvSpPr>
            <a:spLocks noGrp="1" noChangeArrowheads="1"/>
          </p:cNvSpPr>
          <p:nvPr>
            <p:ph idx="1"/>
          </p:nvPr>
        </p:nvSpPr>
        <p:spPr/>
        <p:txBody>
          <a:bodyPr/>
          <a:lstStyle/>
          <a:p>
            <a:r>
              <a:rPr lang="en-US" altLang="en-US" dirty="0"/>
              <a:t>The Memory allocation in java is divided into parts, namely Heap, Stack, and Static.</a:t>
            </a:r>
            <a:endParaRPr lang="en-US" altLang="en-US" dirty="0"/>
          </a:p>
          <a:p>
            <a:pPr lvl="1"/>
            <a:r>
              <a:rPr lang="en-US" altLang="en-US" b="1" dirty="0"/>
              <a:t>Stack memory</a:t>
            </a:r>
            <a:r>
              <a:rPr lang="en-US" altLang="en-US" dirty="0"/>
              <a:t> is used to store local variables and function calls. </a:t>
            </a:r>
            <a:endParaRPr lang="en-US" altLang="en-US" dirty="0"/>
          </a:p>
          <a:p>
            <a:pPr lvl="1"/>
            <a:r>
              <a:rPr lang="en-US" altLang="en-US" b="1" dirty="0"/>
              <a:t>Heap memory</a:t>
            </a:r>
            <a:r>
              <a:rPr lang="en-US" altLang="en-US" dirty="0"/>
              <a:t> is used to store objects in Java. It doesn't matter where the object is created in code e.g. as a member variable, local variable, or class variable, they are always created inside heap space in Java.</a:t>
            </a:r>
            <a:endParaRPr lang="en-US" altLang="en-US" dirty="0"/>
          </a:p>
          <a:p>
            <a:pPr lvl="1"/>
            <a:r>
              <a:rPr lang="en-US" altLang="en-US" b="1" dirty="0"/>
              <a:t>Static memory </a:t>
            </a:r>
            <a:r>
              <a:rPr lang="en-US" altLang="en-US" dirty="0"/>
              <a:t>persists throughout the entire life of the program, and is usually used to store things like </a:t>
            </a:r>
            <a:r>
              <a:rPr lang="en-US" altLang="en-US" i="1" dirty="0"/>
              <a:t>global</a:t>
            </a:r>
            <a:r>
              <a:rPr lang="en-US" altLang="en-US" dirty="0"/>
              <a:t> variables, or variables created with the </a:t>
            </a:r>
            <a:r>
              <a:rPr lang="en-US" altLang="en-US" b="1" dirty="0"/>
              <a:t>static</a:t>
            </a:r>
            <a:r>
              <a:rPr lang="en-US" altLang="en-US" dirty="0"/>
              <a:t> clause. </a:t>
            </a:r>
            <a:endParaRPr lang="en-US" altLang="en-US" dirty="0"/>
          </a:p>
          <a:p>
            <a:pPr lvl="1"/>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r>
              <a:rPr lang="en-US" altLang="en-US" dirty="0"/>
              <a:t>Continued…</a:t>
            </a:r>
            <a:endParaRPr lang="en-US" altLang="en-US" dirty="0"/>
          </a:p>
        </p:txBody>
      </p:sp>
      <p:sp>
        <p:nvSpPr>
          <p:cNvPr id="48131" name="Content Placeholder 2"/>
          <p:cNvSpPr>
            <a:spLocks noGrp="1" noChangeArrowheads="1"/>
          </p:cNvSpPr>
          <p:nvPr>
            <p:ph idx="1"/>
          </p:nvPr>
        </p:nvSpPr>
        <p:spPr/>
        <p:txBody>
          <a:bodyPr/>
          <a:lstStyle/>
          <a:p>
            <a:r>
              <a:rPr lang="en-US" altLang="en-US" dirty="0"/>
              <a:t>The Memory allocation in java is divided into parts, namely Heap, Stack, and Static.</a:t>
            </a:r>
            <a:endParaRPr lang="en-US" altLang="en-US" dirty="0"/>
          </a:p>
          <a:p>
            <a:pPr lvl="1"/>
            <a:r>
              <a:rPr lang="en-US" altLang="en-US" b="1" dirty="0"/>
              <a:t>Stack memory</a:t>
            </a:r>
            <a:r>
              <a:rPr lang="en-US" altLang="en-US" dirty="0"/>
              <a:t> is used to store local variables and function calls. </a:t>
            </a:r>
            <a:endParaRPr lang="en-US" altLang="en-US" dirty="0"/>
          </a:p>
          <a:p>
            <a:pPr lvl="1"/>
            <a:r>
              <a:rPr lang="en-US" altLang="en-US" b="1" dirty="0"/>
              <a:t>Heap memory</a:t>
            </a:r>
            <a:r>
              <a:rPr lang="en-US" altLang="en-US" dirty="0"/>
              <a:t> is used to store objects in Java. It doesn't matter where the object is created in code e.g. as a member variable, local variable, or class variable, they are always created inside heap space in Java.</a:t>
            </a:r>
            <a:endParaRPr lang="en-US" altLang="en-US" dirty="0"/>
          </a:p>
          <a:p>
            <a:pPr lvl="1"/>
            <a:r>
              <a:rPr lang="en-US" altLang="en-US" b="1" dirty="0"/>
              <a:t>Static memory </a:t>
            </a:r>
            <a:r>
              <a:rPr lang="en-US" altLang="en-US" dirty="0"/>
              <a:t>persists throughout the entire life of the program, and is usually used to store things like </a:t>
            </a:r>
            <a:r>
              <a:rPr lang="en-US" altLang="en-US" i="1" dirty="0"/>
              <a:t>global</a:t>
            </a:r>
            <a:r>
              <a:rPr lang="en-US" altLang="en-US" dirty="0"/>
              <a:t> variables, or variables created with the </a:t>
            </a:r>
            <a:r>
              <a:rPr lang="en-US" altLang="en-US" b="1" dirty="0"/>
              <a:t>static</a:t>
            </a:r>
            <a:r>
              <a:rPr lang="en-US" altLang="en-US" dirty="0"/>
              <a:t> clause. </a:t>
            </a:r>
            <a:endParaRPr lang="en-US" altLang="en-US" dirty="0"/>
          </a:p>
          <a:p>
            <a:pPr lvl="1"/>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en-US" altLang="en-US"/>
              <a:t>Example</a:t>
            </a:r>
            <a:endParaRPr lang="en-US" altLang="en-US"/>
          </a:p>
        </p:txBody>
      </p:sp>
      <p:sp>
        <p:nvSpPr>
          <p:cNvPr id="3" name="Content Placeholder 2"/>
          <p:cNvSpPr>
            <a:spLocks noGrp="1"/>
          </p:cNvSpPr>
          <p:nvPr>
            <p:ph idx="1"/>
          </p:nvPr>
        </p:nvSpPr>
        <p:spPr>
          <a:xfrm>
            <a:off x="1202919" y="2011679"/>
            <a:ext cx="9784080" cy="4746929"/>
          </a:xfrm>
        </p:spPr>
        <p:txBody>
          <a:bodyPr>
            <a:normAutofit fontScale="70000" lnSpcReduction="20000"/>
          </a:bodyPr>
          <a:lstStyle/>
          <a:p>
            <a:pPr marL="0" indent="0">
              <a:buNone/>
              <a:defRPr/>
            </a:pPr>
            <a:r>
              <a:rPr lang="en-US" dirty="0"/>
              <a:t>import </a:t>
            </a:r>
            <a:r>
              <a:rPr lang="en-US" dirty="0" err="1"/>
              <a:t>java.util.Scanner</a:t>
            </a:r>
            <a:r>
              <a:rPr lang="en-US" dirty="0"/>
              <a:t>;</a:t>
            </a:r>
            <a:endParaRPr lang="en-US" dirty="0"/>
          </a:p>
          <a:p>
            <a:pPr marL="0" indent="0">
              <a:buNone/>
              <a:defRPr/>
            </a:pPr>
            <a:r>
              <a:rPr lang="en-US" dirty="0"/>
              <a:t>public class </a:t>
            </a:r>
            <a:r>
              <a:rPr lang="en-US" dirty="0" err="1"/>
              <a:t>MyFirstClass</a:t>
            </a:r>
            <a:r>
              <a:rPr lang="en-US" dirty="0"/>
              <a:t> </a:t>
            </a:r>
            <a:endParaRPr lang="en-US" dirty="0"/>
          </a:p>
          <a:p>
            <a:pPr marL="0" indent="0">
              <a:buNone/>
              <a:defRPr/>
            </a:pPr>
            <a:r>
              <a:rPr lang="en-US" dirty="0"/>
              <a:t>{</a:t>
            </a:r>
            <a:endParaRPr lang="en-US" dirty="0"/>
          </a:p>
          <a:p>
            <a:pPr marL="0" indent="0">
              <a:buNone/>
              <a:defRPr/>
            </a:pPr>
            <a:r>
              <a:rPr lang="en-US" dirty="0"/>
              <a:t>public static void main(String[] </a:t>
            </a:r>
            <a:r>
              <a:rPr lang="en-US" dirty="0" err="1"/>
              <a:t>args</a:t>
            </a:r>
            <a:r>
              <a:rPr lang="en-US" dirty="0"/>
              <a:t>) </a:t>
            </a:r>
            <a:endParaRPr lang="en-US" dirty="0"/>
          </a:p>
          <a:p>
            <a:pPr marL="0" indent="0">
              <a:buNone/>
              <a:defRPr/>
            </a:pPr>
            <a:r>
              <a:rPr lang="en-US" dirty="0"/>
              <a:t>    {</a:t>
            </a:r>
            <a:endParaRPr lang="en-US" dirty="0"/>
          </a:p>
          <a:p>
            <a:pPr marL="0" indent="0">
              <a:buNone/>
              <a:defRPr/>
            </a:pPr>
            <a:r>
              <a:rPr lang="en-US" dirty="0"/>
              <a:t>      int x;</a:t>
            </a:r>
            <a:endParaRPr lang="en-US" dirty="0"/>
          </a:p>
          <a:p>
            <a:pPr marL="0" indent="0">
              <a:buNone/>
              <a:defRPr/>
            </a:pPr>
            <a:r>
              <a:rPr lang="en-US" dirty="0"/>
              <a:t>      byte y=16;</a:t>
            </a:r>
            <a:endParaRPr lang="en-US" dirty="0"/>
          </a:p>
          <a:p>
            <a:pPr marL="0" indent="0">
              <a:buNone/>
              <a:defRPr/>
            </a:pPr>
            <a:r>
              <a:rPr lang="en-US" dirty="0"/>
              <a:t>      Scanner input=new Scanner(System.in);</a:t>
            </a:r>
            <a:endParaRPr lang="en-US" dirty="0"/>
          </a:p>
          <a:p>
            <a:pPr marL="0" indent="0">
              <a:buNone/>
              <a:defRPr/>
            </a:pPr>
            <a:r>
              <a:rPr lang="en-US" dirty="0"/>
              <a:t>      </a:t>
            </a:r>
            <a:r>
              <a:rPr lang="en-US" dirty="0" err="1"/>
              <a:t>System.out.print</a:t>
            </a:r>
            <a:r>
              <a:rPr lang="en-US" dirty="0"/>
              <a:t>("Enter Value of x..........");</a:t>
            </a:r>
            <a:endParaRPr lang="en-US" dirty="0"/>
          </a:p>
          <a:p>
            <a:pPr marL="0" indent="0">
              <a:buNone/>
              <a:defRPr/>
            </a:pPr>
            <a:r>
              <a:rPr lang="en-US" dirty="0"/>
              <a:t>      x=</a:t>
            </a:r>
            <a:r>
              <a:rPr lang="en-US" dirty="0" err="1"/>
              <a:t>input.nextInt</a:t>
            </a:r>
            <a:r>
              <a:rPr lang="en-US" dirty="0"/>
              <a:t>();</a:t>
            </a:r>
            <a:endParaRPr lang="en-US" dirty="0"/>
          </a:p>
          <a:p>
            <a:pPr marL="0" indent="0">
              <a:buNone/>
              <a:defRPr/>
            </a:pPr>
            <a:r>
              <a:rPr lang="en-US" dirty="0"/>
              <a:t>      </a:t>
            </a:r>
            <a:r>
              <a:rPr lang="en-US" dirty="0" err="1"/>
              <a:t>System.out.println</a:t>
            </a:r>
            <a:r>
              <a:rPr lang="en-US" dirty="0"/>
              <a:t>(y);</a:t>
            </a:r>
            <a:endParaRPr lang="en-US" dirty="0"/>
          </a:p>
          <a:p>
            <a:pPr marL="0" indent="0">
              <a:buNone/>
              <a:defRPr/>
            </a:pPr>
            <a:r>
              <a:rPr lang="en-US" dirty="0"/>
              <a:t>      </a:t>
            </a:r>
            <a:r>
              <a:rPr lang="en-US" dirty="0" err="1"/>
              <a:t>System.out.println</a:t>
            </a:r>
            <a:r>
              <a:rPr lang="en-US" dirty="0"/>
              <a:t>("The printed value of x </a:t>
            </a:r>
            <a:r>
              <a:rPr lang="en-US" dirty="0" err="1"/>
              <a:t>is"+x</a:t>
            </a:r>
            <a:r>
              <a:rPr lang="en-US" dirty="0"/>
              <a:t>);</a:t>
            </a:r>
            <a:endParaRPr lang="en-US" dirty="0"/>
          </a:p>
          <a:p>
            <a:pPr marL="0" indent="0">
              <a:buNone/>
              <a:defRPr/>
            </a:pPr>
            <a:r>
              <a:rPr lang="en-US" dirty="0"/>
              <a:t>    }</a:t>
            </a:r>
            <a:endParaRPr lang="en-US" dirty="0"/>
          </a:p>
          <a:p>
            <a:pPr marL="0" indent="0">
              <a:buNone/>
              <a:defRPr/>
            </a:pPr>
            <a:r>
              <a:rPr lang="en-US" dirty="0"/>
              <a:t>}</a:t>
            </a:r>
            <a:endParaRPr lang="en-US" dirty="0"/>
          </a:p>
          <a:p>
            <a:pPr>
              <a:defRPr/>
            </a:pP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Arithmetic Operators</a:t>
            </a:r>
            <a:endParaRPr lang="en-US" altLang="en-US"/>
          </a:p>
        </p:txBody>
      </p:sp>
      <p:sp>
        <p:nvSpPr>
          <p:cNvPr id="24579" name="Rectangle 3"/>
          <p:cNvSpPr>
            <a:spLocks noGrp="1" noChangeArrowheads="1"/>
          </p:cNvSpPr>
          <p:nvPr>
            <p:ph type="body" idx="1"/>
          </p:nvPr>
        </p:nvSpPr>
        <p:spPr/>
        <p:txBody>
          <a:bodyPr>
            <a:noAutofit/>
          </a:bodyPr>
          <a:lstStyle/>
          <a:p>
            <a:pPr>
              <a:lnSpc>
                <a:spcPct val="90000"/>
              </a:lnSpc>
              <a:buFont typeface="Monotype Sorts" pitchFamily="2" charset="2"/>
              <a:buNone/>
            </a:pPr>
            <a:r>
              <a:rPr lang="en-US" altLang="en-US" sz="2400" b="1" dirty="0">
                <a:latin typeface="Courier New" panose="02070309020205020404" pitchFamily="49" charset="0"/>
              </a:rPr>
              <a:t>Operator	Use	Description</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op1 </a:t>
            </a: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op2	</a:t>
            </a:r>
            <a:r>
              <a:rPr lang="en-US" altLang="en-US" sz="2400" dirty="0"/>
              <a:t>Adds </a:t>
            </a:r>
            <a:r>
              <a:rPr lang="en-US" altLang="en-US" sz="2400" dirty="0">
                <a:solidFill>
                  <a:schemeClr val="accent2"/>
                </a:solidFill>
                <a:latin typeface="Courier New" panose="02070309020205020404" pitchFamily="49" charset="0"/>
              </a:rPr>
              <a:t>op1</a:t>
            </a:r>
            <a:r>
              <a:rPr lang="en-US" altLang="en-US" sz="2400" dirty="0"/>
              <a:t> and </a:t>
            </a:r>
            <a:r>
              <a:rPr lang="en-US" altLang="en-US" sz="2400" dirty="0">
                <a:solidFill>
                  <a:schemeClr val="accent2"/>
                </a:solidFill>
                <a:latin typeface="Courier New" panose="02070309020205020404" pitchFamily="49" charset="0"/>
              </a:rPr>
              <a:t>op2</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op1 </a:t>
            </a: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op2	</a:t>
            </a:r>
            <a:r>
              <a:rPr lang="en-US" altLang="en-US" sz="2400" dirty="0"/>
              <a:t>Subtracts </a:t>
            </a:r>
            <a:r>
              <a:rPr lang="en-US" altLang="en-US" sz="2400" dirty="0">
                <a:solidFill>
                  <a:schemeClr val="accent2"/>
                </a:solidFill>
                <a:latin typeface="Courier New" panose="02070309020205020404" pitchFamily="49" charset="0"/>
              </a:rPr>
              <a:t>op2</a:t>
            </a:r>
            <a:r>
              <a:rPr lang="en-US" altLang="en-US" sz="2400" dirty="0"/>
              <a:t> from </a:t>
            </a:r>
            <a:r>
              <a:rPr lang="en-US" altLang="en-US" sz="2400" dirty="0">
                <a:solidFill>
                  <a:schemeClr val="accent2"/>
                </a:solidFill>
                <a:latin typeface="Courier New" panose="02070309020205020404" pitchFamily="49" charset="0"/>
              </a:rPr>
              <a:t>op1</a:t>
            </a:r>
            <a:r>
              <a:rPr lang="en-US" altLang="en-US" sz="2400" dirty="0">
                <a:latin typeface="Courier New" panose="02070309020205020404" pitchFamily="49" charset="0"/>
              </a:rPr>
              <a:t> </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op1 </a:t>
            </a: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op2	</a:t>
            </a:r>
            <a:r>
              <a:rPr lang="en-US" altLang="en-US" sz="2400" dirty="0"/>
              <a:t>Multiplies </a:t>
            </a:r>
            <a:r>
              <a:rPr lang="en-US" altLang="en-US" sz="2400" dirty="0">
                <a:solidFill>
                  <a:schemeClr val="accent2"/>
                </a:solidFill>
                <a:latin typeface="Courier New" panose="02070309020205020404" pitchFamily="49" charset="0"/>
              </a:rPr>
              <a:t>op1</a:t>
            </a:r>
            <a:r>
              <a:rPr lang="en-US" altLang="en-US" sz="2400" dirty="0"/>
              <a:t> by </a:t>
            </a:r>
            <a:r>
              <a:rPr lang="en-US" altLang="en-US" sz="2400" dirty="0">
                <a:solidFill>
                  <a:schemeClr val="accent2"/>
                </a:solidFill>
                <a:latin typeface="Courier New" panose="02070309020205020404" pitchFamily="49" charset="0"/>
              </a:rPr>
              <a:t>op2</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op1 </a:t>
            </a: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op2	</a:t>
            </a:r>
            <a:r>
              <a:rPr lang="en-US" altLang="en-US" sz="2400" dirty="0"/>
              <a:t>Divides </a:t>
            </a:r>
            <a:r>
              <a:rPr lang="en-US" altLang="en-US" sz="2400" dirty="0">
                <a:solidFill>
                  <a:schemeClr val="accent2"/>
                </a:solidFill>
                <a:latin typeface="Courier New" panose="02070309020205020404" pitchFamily="49" charset="0"/>
              </a:rPr>
              <a:t>op1</a:t>
            </a:r>
            <a:r>
              <a:rPr lang="en-US" altLang="en-US" sz="2400" dirty="0"/>
              <a:t> by </a:t>
            </a:r>
            <a:r>
              <a:rPr lang="en-US" altLang="en-US" sz="2400" dirty="0">
                <a:solidFill>
                  <a:schemeClr val="accent2"/>
                </a:solidFill>
                <a:latin typeface="Courier New" panose="02070309020205020404" pitchFamily="49" charset="0"/>
              </a:rPr>
              <a:t>op2</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op1 </a:t>
            </a: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op2 	</a:t>
            </a:r>
            <a:r>
              <a:rPr lang="en-US" altLang="en-US" sz="2400" dirty="0"/>
              <a:t>Computes the remainder of dividing </a:t>
            </a:r>
            <a:r>
              <a:rPr lang="en-US" altLang="en-US" sz="2400" dirty="0">
                <a:solidFill>
                  <a:schemeClr val="accent2"/>
                </a:solidFill>
                <a:latin typeface="Courier New" panose="02070309020205020404" pitchFamily="49" charset="0"/>
              </a:rPr>
              <a:t>op1</a:t>
            </a:r>
            <a:r>
              <a:rPr lang="en-US" altLang="en-US" sz="2400" dirty="0"/>
              <a:t> by </a:t>
            </a:r>
            <a:r>
              <a:rPr lang="en-US" altLang="en-US" sz="2400" dirty="0">
                <a:solidFill>
                  <a:schemeClr val="accent2"/>
                </a:solidFill>
                <a:latin typeface="Courier New" panose="02070309020205020404" pitchFamily="49" charset="0"/>
              </a:rPr>
              <a:t>op2</a:t>
            </a:r>
            <a:endParaRPr lang="en-US" altLang="en-US" sz="2400" dirty="0">
              <a:latin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US" dirty="0"/>
          </a:p>
        </p:txBody>
      </p:sp>
      <p:sp>
        <p:nvSpPr>
          <p:cNvPr id="3" name="Content Placeholder 2"/>
          <p:cNvSpPr>
            <a:spLocks noGrp="1"/>
          </p:cNvSpPr>
          <p:nvPr>
            <p:ph idx="1"/>
          </p:nvPr>
        </p:nvSpPr>
        <p:spPr/>
        <p:txBody>
          <a:bodyPr>
            <a:normAutofit fontScale="85000" lnSpcReduction="10000"/>
          </a:bodyPr>
          <a:lstStyle/>
          <a:p>
            <a:pPr>
              <a:lnSpc>
                <a:spcPct val="90000"/>
              </a:lnSpc>
              <a:buFont typeface="Monotype Sorts" pitchFamily="2" charset="2"/>
              <a:buNone/>
            </a:pPr>
            <a:r>
              <a:rPr lang="en-US" altLang="en-US" sz="2400" dirty="0">
                <a:latin typeface="Courier New" panose="02070309020205020404" pitchFamily="49" charset="0"/>
              </a:rPr>
              <a:t>public class Example2</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latin typeface="Courier New" panose="02070309020205020404" pitchFamily="49" charset="0"/>
              </a:rPr>
              <a:t>{</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latin typeface="Courier New" panose="02070309020205020404" pitchFamily="49" charset="0"/>
              </a:rPr>
              <a:t>  public static void main ( String[] </a:t>
            </a:r>
            <a:r>
              <a:rPr lang="en-US" altLang="en-US" sz="2400" dirty="0" err="1">
                <a:latin typeface="Courier New" panose="02070309020205020404" pitchFamily="49" charset="0"/>
              </a:rPr>
              <a:t>args</a:t>
            </a:r>
            <a:r>
              <a:rPr lang="en-US" altLang="en-US" sz="2400" dirty="0">
                <a:latin typeface="Courier New" panose="02070309020205020404" pitchFamily="49" charset="0"/>
              </a:rPr>
              <a:t> )</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latin typeface="Courier New" panose="02070309020205020404" pitchFamily="49" charset="0"/>
              </a:rPr>
              <a:t>  {</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latin typeface="Courier New" panose="02070309020205020404" pitchFamily="49" charset="0"/>
              </a:rPr>
              <a:t>    int   </a:t>
            </a:r>
            <a:r>
              <a:rPr lang="en-US" altLang="en-US" sz="2400" dirty="0" err="1">
                <a:latin typeface="Courier New" panose="02070309020205020404" pitchFamily="49" charset="0"/>
              </a:rPr>
              <a:t>hoursWorked</a:t>
            </a:r>
            <a:r>
              <a:rPr lang="en-US" altLang="en-US" sz="2400" dirty="0">
                <a:latin typeface="Courier New" panose="02070309020205020404" pitchFamily="49" charset="0"/>
              </a:rPr>
              <a:t> = 40;    </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latin typeface="Courier New" panose="02070309020205020404" pitchFamily="49" charset="0"/>
              </a:rPr>
              <a:t>    double </a:t>
            </a:r>
            <a:r>
              <a:rPr lang="en-US" altLang="en-US" sz="2400" dirty="0" err="1">
                <a:latin typeface="Courier New" panose="02070309020205020404" pitchFamily="49" charset="0"/>
              </a:rPr>
              <a:t>payRate</a:t>
            </a:r>
            <a:r>
              <a:rPr lang="en-US" altLang="en-US" sz="2400" dirty="0">
                <a:latin typeface="Courier New" panose="02070309020205020404" pitchFamily="49" charset="0"/>
              </a:rPr>
              <a:t>    = 10.0;    </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("Hours Worked: " + </a:t>
            </a:r>
            <a:r>
              <a:rPr lang="en-US" altLang="en-US" sz="2400" dirty="0" err="1">
                <a:latin typeface="Courier New" panose="02070309020205020404" pitchFamily="49" charset="0"/>
              </a:rPr>
              <a:t>hoursWorked</a:t>
            </a:r>
            <a:r>
              <a:rPr lang="en-US" altLang="en-US" sz="2400" dirty="0">
                <a:latin typeface="Courier New" panose="02070309020205020404" pitchFamily="49" charset="0"/>
              </a:rPr>
              <a:t> );</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("pay Amount : "+ (</a:t>
            </a:r>
            <a:r>
              <a:rPr lang="en-US" altLang="en-US" sz="2400" dirty="0" err="1">
                <a:latin typeface="Courier New" panose="02070309020205020404" pitchFamily="49" charset="0"/>
              </a:rPr>
              <a:t>hoursWorked</a:t>
            </a:r>
            <a:r>
              <a:rPr lang="en-US" altLang="en-US" sz="2400" dirty="0">
                <a:latin typeface="Courier New" panose="02070309020205020404" pitchFamily="49" charset="0"/>
              </a:rPr>
              <a:t>*</a:t>
            </a:r>
            <a:r>
              <a:rPr lang="en-US" altLang="en-US" sz="2400" dirty="0" err="1">
                <a:latin typeface="Courier New" panose="02070309020205020404" pitchFamily="49" charset="0"/>
              </a:rPr>
              <a:t>payRate</a:t>
            </a:r>
            <a:r>
              <a:rPr lang="en-US" altLang="en-US" sz="2400" dirty="0">
                <a:latin typeface="Courier New" panose="02070309020205020404" pitchFamily="49" charset="0"/>
              </a:rPr>
              <a:t>));</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latin typeface="Courier New" panose="02070309020205020404" pitchFamily="49" charset="0"/>
              </a:rPr>
              <a:t>  }</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latin typeface="Courier New" panose="02070309020205020404" pitchFamily="49" charset="0"/>
              </a:rPr>
              <a:t>}</a:t>
            </a:r>
            <a:endParaRPr lang="en-US" altLang="en-US" sz="2400" dirty="0">
              <a:latin typeface="Courier New" panose="02070309020205020404" pitchFamily="49"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altLang="en-US" dirty="0"/>
              <a:t>Agenda</a:t>
            </a:r>
            <a:endParaRPr lang="en-US" altLang="en-US" dirty="0"/>
          </a:p>
        </p:txBody>
      </p:sp>
      <p:sp>
        <p:nvSpPr>
          <p:cNvPr id="5123" name="Rectangle 5"/>
          <p:cNvSpPr>
            <a:spLocks noGrp="1" noChangeArrowheads="1"/>
          </p:cNvSpPr>
          <p:nvPr>
            <p:ph type="body" idx="1"/>
          </p:nvPr>
        </p:nvSpPr>
        <p:spPr/>
        <p:txBody>
          <a:bodyPr>
            <a:normAutofit fontScale="55000" lnSpcReduction="20000"/>
          </a:bodyPr>
          <a:lstStyle/>
          <a:p>
            <a:pPr algn="ctr">
              <a:buFont typeface="Monotype Sorts" pitchFamily="2" charset="2"/>
              <a:buNone/>
            </a:pPr>
            <a:br>
              <a:rPr lang="en-US" altLang="en-US" b="1" dirty="0"/>
            </a:br>
            <a:endParaRPr lang="en-US" altLang="en-US" b="1" dirty="0"/>
          </a:p>
          <a:p>
            <a:r>
              <a:rPr lang="en-US" altLang="en-US" sz="2900" b="1" dirty="0"/>
              <a:t>Basic Structure of Program</a:t>
            </a:r>
            <a:endParaRPr lang="en-US" altLang="en-US" sz="2900" b="1" dirty="0"/>
          </a:p>
          <a:p>
            <a:r>
              <a:rPr lang="en-US" altLang="en-US" sz="2900" b="1" dirty="0"/>
              <a:t>Primitive Data Types</a:t>
            </a:r>
            <a:endParaRPr lang="en-US" altLang="en-US" sz="2900" b="1" dirty="0"/>
          </a:p>
          <a:p>
            <a:r>
              <a:rPr lang="en-US" altLang="en-US" sz="2900" b="1" dirty="0"/>
              <a:t>Variable declaration</a:t>
            </a:r>
            <a:endParaRPr lang="en-US" altLang="en-US" sz="2900" b="1" dirty="0"/>
          </a:p>
          <a:p>
            <a:r>
              <a:rPr lang="en-US" altLang="en-US" sz="2900" b="1" dirty="0"/>
              <a:t>Arithmetical Operations</a:t>
            </a:r>
            <a:endParaRPr lang="en-US" altLang="en-US" sz="2900" b="1" dirty="0"/>
          </a:p>
          <a:p>
            <a:r>
              <a:rPr lang="en-US" altLang="en-US" sz="2900" b="1" dirty="0"/>
              <a:t>Expressions</a:t>
            </a:r>
            <a:endParaRPr lang="en-US" altLang="en-US" sz="2900" b="1" dirty="0"/>
          </a:p>
          <a:p>
            <a:r>
              <a:rPr lang="en-US" altLang="en-US" sz="2900" b="1" dirty="0"/>
              <a:t>Assignment statement</a:t>
            </a:r>
            <a:endParaRPr lang="en-US" altLang="en-US" sz="2900" b="1" dirty="0"/>
          </a:p>
          <a:p>
            <a:r>
              <a:rPr lang="en-US" altLang="en-US" sz="2900" b="1" dirty="0"/>
              <a:t>Increment and Decrement operators</a:t>
            </a:r>
            <a:endParaRPr lang="en-US" altLang="en-US" sz="2900" b="1" dirty="0"/>
          </a:p>
          <a:p>
            <a:r>
              <a:rPr lang="en-US" altLang="en-US" sz="2900" b="1" dirty="0"/>
              <a:t>Short hand operators</a:t>
            </a:r>
            <a:endParaRPr lang="en-US" altLang="en-US" sz="2900" b="1" dirty="0"/>
          </a:p>
          <a:p>
            <a:r>
              <a:rPr lang="en-US" altLang="en-US" sz="2900" b="1" dirty="0"/>
              <a:t>The Math Class</a:t>
            </a:r>
            <a:endParaRPr lang="en-US" altLang="en-US" sz="2900" b="1" dirty="0"/>
          </a:p>
          <a:p>
            <a:r>
              <a:rPr lang="en-US" altLang="en-US" sz="2900" b="1" dirty="0"/>
              <a:t>Math Functions Example</a:t>
            </a:r>
            <a:endParaRPr lang="en-US" altLang="en-US" sz="2900" b="1" dirty="0"/>
          </a:p>
          <a:p>
            <a:r>
              <a:rPr lang="en-US" altLang="en-US" sz="2900" b="1" dirty="0"/>
              <a:t>Casting</a:t>
            </a:r>
            <a:endParaRPr lang="en-US" altLang="en-US" sz="2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Arithmetic Operation</a:t>
            </a:r>
            <a:endParaRPr lang="en-US" altLang="en-US"/>
          </a:p>
        </p:txBody>
      </p:sp>
      <p:sp>
        <p:nvSpPr>
          <p:cNvPr id="25603" name="Rectangle 3"/>
          <p:cNvSpPr>
            <a:spLocks noGrp="1" noChangeArrowheads="1"/>
          </p:cNvSpPr>
          <p:nvPr>
            <p:ph type="body" idx="1"/>
          </p:nvPr>
        </p:nvSpPr>
        <p:spPr/>
        <p:txBody>
          <a:bodyPr/>
          <a:lstStyle/>
          <a:p>
            <a:pPr>
              <a:buFont typeface="Monotype Sorts" pitchFamily="2" charset="2"/>
              <a:buNone/>
            </a:pPr>
            <a:r>
              <a:rPr lang="en-US" altLang="en-US" b="1"/>
              <a:t>Modes of operation :</a:t>
            </a:r>
            <a:endParaRPr lang="en-US" altLang="en-US" b="1"/>
          </a:p>
          <a:p>
            <a:pPr>
              <a:buFont typeface="Monotype Sorts" pitchFamily="2" charset="2"/>
              <a:buNone/>
            </a:pPr>
            <a:r>
              <a:rPr lang="en-US" altLang="en-US" b="1"/>
              <a:t>	</a:t>
            </a:r>
            <a:r>
              <a:rPr lang="en-US" altLang="en-US"/>
              <a:t>If operand1 and operand2 are of same data type, then the resultant  value of the operation will be of that same data type.</a:t>
            </a:r>
            <a:endParaRPr lang="en-US" altLang="en-US"/>
          </a:p>
          <a:p>
            <a:pPr>
              <a:buFont typeface="Monotype Sorts" pitchFamily="2" charset="2"/>
              <a:buNone/>
            </a:pPr>
            <a:endParaRPr lang="en-US" altLang="en-US"/>
          </a:p>
          <a:p>
            <a:pPr>
              <a:buFont typeface="Monotype Sorts" pitchFamily="2" charset="2"/>
              <a:buNone/>
            </a:pPr>
            <a:r>
              <a:rPr lang="en-US" altLang="en-US"/>
              <a:t>	If operand1 and operand2 are of different data type like real and integer, then the resultant  value of the operation will be of real  data type. </a:t>
            </a:r>
            <a:endParaRPr lang="en-US" altLang="en-US"/>
          </a:p>
          <a:p>
            <a:pPr>
              <a:buFont typeface="Monotype Sorts" pitchFamily="2" charset="2"/>
              <a:buNone/>
            </a:pPr>
            <a:r>
              <a:rPr lang="en-US" altLang="en-US"/>
              <a:t>e.g.    	</a:t>
            </a:r>
            <a:r>
              <a:rPr lang="en-US" altLang="en-US" sz="2000" b="1">
                <a:solidFill>
                  <a:schemeClr val="accent2"/>
                </a:solidFill>
              </a:rPr>
              <a:t>1/2  gives 0</a:t>
            </a:r>
            <a:endParaRPr lang="en-US" altLang="en-US" sz="2000" b="1">
              <a:solidFill>
                <a:schemeClr val="accent2"/>
              </a:solidFill>
            </a:endParaRPr>
          </a:p>
          <a:p>
            <a:pPr>
              <a:buFont typeface="Monotype Sorts" pitchFamily="2" charset="2"/>
              <a:buNone/>
            </a:pPr>
            <a:r>
              <a:rPr lang="en-US" altLang="en-US" sz="2000" b="1">
                <a:solidFill>
                  <a:schemeClr val="accent2"/>
                </a:solidFill>
              </a:rPr>
              <a:t>		1.0/2  gives  0.5</a:t>
            </a:r>
            <a:endParaRPr lang="en-US" altLang="en-US" sz="2000" b="1">
              <a:solidFill>
                <a:schemeClr val="accent2"/>
              </a:solidFill>
            </a:endParaRPr>
          </a:p>
          <a:p>
            <a:pPr>
              <a:buFont typeface="Monotype Sorts" pitchFamily="2" charset="2"/>
              <a:buNone/>
            </a:pPr>
            <a:r>
              <a:rPr lang="en-US" altLang="en-US" sz="2000" b="1">
                <a:solidFill>
                  <a:schemeClr val="accent2"/>
                </a:solidFill>
              </a:rPr>
              <a:t>		1.0/2.0 gives 0.5</a:t>
            </a:r>
            <a:endParaRPr lang="en-US" altLang="en-US"/>
          </a:p>
        </p:txBody>
      </p:sp>
      <p:graphicFrame>
        <p:nvGraphicFramePr>
          <p:cNvPr id="360490" name="Group 42"/>
          <p:cNvGraphicFramePr>
            <a:graphicFrameLocks noGrp="1"/>
          </p:cNvGraphicFramePr>
          <p:nvPr/>
        </p:nvGraphicFramePr>
        <p:xfrm>
          <a:off x="5012635" y="4592624"/>
          <a:ext cx="6604000" cy="1981200"/>
        </p:xfrm>
        <a:graphic>
          <a:graphicData uri="http://schemas.openxmlformats.org/drawingml/2006/table">
            <a:tbl>
              <a:tblPr/>
              <a:tblGrid>
                <a:gridCol w="1870075"/>
                <a:gridCol w="1981200"/>
                <a:gridCol w="2752725"/>
              </a:tblGrid>
              <a:tr h="3159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rgbClr val="00FF00"/>
                          </a:solidFill>
                          <a:effectLst/>
                          <a:latin typeface="Times New Roman" panose="02020603050405020304" pitchFamily="18" charset="0"/>
                        </a:rPr>
                        <a:t>Operand1</a:t>
                      </a:r>
                      <a:endParaRPr kumimoji="0" lang="en-US" sz="2000" b="0" i="0" u="none" strike="noStrike" cap="none" normalizeH="0" baseline="0">
                        <a:ln>
                          <a:noFill/>
                        </a:ln>
                        <a:solidFill>
                          <a:srgbClr val="00FF00"/>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rgbClr val="00FF00"/>
                          </a:solidFill>
                          <a:effectLst/>
                          <a:latin typeface="Times New Roman" panose="02020603050405020304" pitchFamily="18" charset="0"/>
                        </a:rPr>
                        <a:t>Operand2</a:t>
                      </a:r>
                      <a:endParaRPr kumimoji="0" lang="en-US" sz="2000" b="0" i="0" u="none" strike="noStrike" cap="none" normalizeH="0" baseline="0">
                        <a:ln>
                          <a:noFill/>
                        </a:ln>
                        <a:solidFill>
                          <a:srgbClr val="00FF00"/>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rgbClr val="00FF00"/>
                          </a:solidFill>
                          <a:effectLst/>
                          <a:latin typeface="Times New Roman" panose="02020603050405020304" pitchFamily="18" charset="0"/>
                        </a:rPr>
                        <a:t>Result</a:t>
                      </a:r>
                      <a:endParaRPr kumimoji="0" lang="en-US" sz="2000" b="0" i="0" u="none" strike="noStrike" cap="none" normalizeH="0" baseline="0">
                        <a:ln>
                          <a:noFill/>
                        </a:ln>
                        <a:solidFill>
                          <a:srgbClr val="00FF00"/>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tx1"/>
                          </a:solidFill>
                          <a:effectLst/>
                          <a:latin typeface="Times New Roman" panose="02020603050405020304" pitchFamily="18" charset="0"/>
                        </a:rPr>
                        <a:t>Real</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tx1"/>
                          </a:solidFill>
                          <a:effectLst/>
                          <a:latin typeface="Times New Roman" panose="02020603050405020304" pitchFamily="18" charset="0"/>
                        </a:rPr>
                        <a:t>Real</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tx1"/>
                          </a:solidFill>
                          <a:effectLst/>
                          <a:latin typeface="Times New Roman" panose="02020603050405020304" pitchFamily="18" charset="0"/>
                        </a:rPr>
                        <a:t>Real</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tx1"/>
                          </a:solidFill>
                          <a:effectLst/>
                          <a:latin typeface="Times New Roman" panose="02020603050405020304" pitchFamily="18" charset="0"/>
                        </a:rPr>
                        <a:t>Whole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tx1"/>
                          </a:solidFill>
                          <a:effectLst/>
                          <a:latin typeface="Times New Roman" panose="02020603050405020304" pitchFamily="18" charset="0"/>
                        </a:rPr>
                        <a:t>Whole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tx1"/>
                          </a:solidFill>
                          <a:effectLst/>
                          <a:latin typeface="Times New Roman" panose="02020603050405020304" pitchFamily="18" charset="0"/>
                        </a:rPr>
                        <a:t>Whole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tx1"/>
                          </a:solidFill>
                          <a:effectLst/>
                          <a:latin typeface="Times New Roman" panose="02020603050405020304" pitchFamily="18" charset="0"/>
                        </a:rPr>
                        <a:t>Whole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tx1"/>
                          </a:solidFill>
                          <a:effectLst/>
                          <a:latin typeface="Times New Roman" panose="02020603050405020304" pitchFamily="18" charset="0"/>
                        </a:rPr>
                        <a:t>Real</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tx1"/>
                          </a:solidFill>
                          <a:effectLst/>
                          <a:latin typeface="Times New Roman" panose="02020603050405020304" pitchFamily="18" charset="0"/>
                        </a:rPr>
                        <a:t>Real</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tx1"/>
                          </a:solidFill>
                          <a:effectLst/>
                          <a:latin typeface="Times New Roman" panose="02020603050405020304" pitchFamily="18" charset="0"/>
                        </a:rPr>
                        <a:t>Real</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tx1"/>
                          </a:solidFill>
                          <a:effectLst/>
                          <a:latin typeface="Times New Roman" panose="02020603050405020304" pitchFamily="18" charset="0"/>
                        </a:rPr>
                        <a:t>Whole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dirty="0">
                          <a:ln>
                            <a:noFill/>
                          </a:ln>
                          <a:solidFill>
                            <a:schemeClr val="tx1"/>
                          </a:solidFill>
                          <a:effectLst/>
                          <a:latin typeface="Times New Roman" panose="02020603050405020304" pitchFamily="18" charset="0"/>
                        </a:rPr>
                        <a:t>Real</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Arithmetic Expressions</a:t>
            </a:r>
            <a:endParaRPr lang="en-US" altLang="en-US"/>
          </a:p>
        </p:txBody>
      </p:sp>
      <p:sp>
        <p:nvSpPr>
          <p:cNvPr id="26627" name="Rectangle 3"/>
          <p:cNvSpPr>
            <a:spLocks noGrp="1" noChangeArrowheads="1"/>
          </p:cNvSpPr>
          <p:nvPr>
            <p:ph type="body" idx="1"/>
          </p:nvPr>
        </p:nvSpPr>
        <p:spPr/>
        <p:txBody>
          <a:bodyPr>
            <a:normAutofit fontScale="85000" lnSpcReduction="20000"/>
          </a:bodyPr>
          <a:lstStyle/>
          <a:p>
            <a:pPr marL="0" indent="0">
              <a:lnSpc>
                <a:spcPct val="90000"/>
              </a:lnSpc>
              <a:buNone/>
            </a:pPr>
            <a:r>
              <a:rPr lang="en-US" altLang="en-US" b="1" dirty="0"/>
              <a:t>Definition:</a:t>
            </a:r>
            <a:r>
              <a:rPr lang="en-US" altLang="en-US" dirty="0"/>
              <a:t> An expression is a sequence of variables, constants, operators, and method calls (constructed according to the syntax of the language) that evaluates to a  single value. </a:t>
            </a:r>
            <a:endParaRPr lang="en-US" altLang="en-US" dirty="0"/>
          </a:p>
          <a:p>
            <a:pPr marL="0" indent="0">
              <a:lnSpc>
                <a:spcPct val="90000"/>
              </a:lnSpc>
              <a:buNone/>
            </a:pPr>
            <a:r>
              <a:rPr lang="en-US" altLang="en-US" dirty="0"/>
              <a:t>In Java, Arithmetic expressions are evaluated very similar to the way they are evaluated in algebra.</a:t>
            </a:r>
            <a:endParaRPr lang="en-US" altLang="en-US" dirty="0"/>
          </a:p>
          <a:p>
            <a:pPr>
              <a:lnSpc>
                <a:spcPct val="90000"/>
              </a:lnSpc>
              <a:buFont typeface="Monotype Sorts" pitchFamily="2" charset="2"/>
              <a:buNone/>
            </a:pPr>
            <a:r>
              <a:rPr lang="en-US" altLang="en-US" dirty="0"/>
              <a:t>Operator 		Meaning 		Precedence </a:t>
            </a:r>
            <a:endParaRPr lang="en-US" altLang="en-US" dirty="0"/>
          </a:p>
          <a:p>
            <a:pPr>
              <a:lnSpc>
                <a:spcPct val="90000"/>
              </a:lnSpc>
              <a:buFont typeface="Monotype Sorts" pitchFamily="2" charset="2"/>
              <a:buNone/>
            </a:pPr>
            <a:r>
              <a:rPr lang="en-US" altLang="en-US" dirty="0"/>
              <a:t>	-  			unary minus		 highest </a:t>
            </a:r>
            <a:endParaRPr lang="en-US" altLang="en-US" dirty="0"/>
          </a:p>
          <a:p>
            <a:pPr>
              <a:lnSpc>
                <a:spcPct val="90000"/>
              </a:lnSpc>
              <a:buFont typeface="Monotype Sorts" pitchFamily="2" charset="2"/>
              <a:buNone/>
            </a:pPr>
            <a:r>
              <a:rPr lang="en-US" altLang="en-US" dirty="0"/>
              <a:t>	+ 			unary plus 		highest </a:t>
            </a:r>
            <a:endParaRPr lang="en-US" altLang="en-US" dirty="0"/>
          </a:p>
          <a:p>
            <a:pPr>
              <a:lnSpc>
                <a:spcPct val="90000"/>
              </a:lnSpc>
              <a:buFont typeface="Monotype Sorts" pitchFamily="2" charset="2"/>
              <a:buNone/>
            </a:pPr>
            <a:r>
              <a:rPr lang="en-US" altLang="en-US" dirty="0"/>
              <a:t>	*  			multiplication	 	middle </a:t>
            </a:r>
            <a:endParaRPr lang="en-US" altLang="en-US" dirty="0"/>
          </a:p>
          <a:p>
            <a:pPr>
              <a:lnSpc>
                <a:spcPct val="90000"/>
              </a:lnSpc>
              <a:buFont typeface="Monotype Sorts" pitchFamily="2" charset="2"/>
              <a:buNone/>
            </a:pPr>
            <a:r>
              <a:rPr lang="en-US" altLang="en-US" dirty="0"/>
              <a:t>	/  			division  			middle </a:t>
            </a:r>
            <a:endParaRPr lang="en-US" altLang="en-US" dirty="0"/>
          </a:p>
          <a:p>
            <a:pPr>
              <a:lnSpc>
                <a:spcPct val="90000"/>
              </a:lnSpc>
              <a:buFont typeface="Monotype Sorts" pitchFamily="2" charset="2"/>
              <a:buNone/>
            </a:pPr>
            <a:r>
              <a:rPr lang="en-US" altLang="en-US" dirty="0"/>
              <a:t>	% 		 	remainder  		middle </a:t>
            </a:r>
            <a:endParaRPr lang="en-US" altLang="en-US" dirty="0"/>
          </a:p>
          <a:p>
            <a:pPr>
              <a:lnSpc>
                <a:spcPct val="90000"/>
              </a:lnSpc>
              <a:buFont typeface="Monotype Sorts" pitchFamily="2" charset="2"/>
              <a:buNone/>
            </a:pPr>
            <a:r>
              <a:rPr lang="en-US" altLang="en-US" dirty="0"/>
              <a:t>	+ 		 	addition  		low </a:t>
            </a:r>
            <a:endParaRPr lang="en-US" altLang="en-US" dirty="0"/>
          </a:p>
          <a:p>
            <a:pPr>
              <a:lnSpc>
                <a:spcPct val="90000"/>
              </a:lnSpc>
              <a:buFont typeface="Monotype Sorts" pitchFamily="2" charset="2"/>
              <a:buNone/>
            </a:pPr>
            <a:r>
              <a:rPr lang="en-US" altLang="en-US" dirty="0"/>
              <a:t>	- 			subtraction 		low </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Associativity of Operators</a:t>
            </a:r>
            <a:endParaRPr lang="en-US" altLang="en-US"/>
          </a:p>
        </p:txBody>
      </p:sp>
      <p:sp>
        <p:nvSpPr>
          <p:cNvPr id="27651" name="Rectangle 3"/>
          <p:cNvSpPr>
            <a:spLocks noGrp="1" noChangeArrowheads="1"/>
          </p:cNvSpPr>
          <p:nvPr>
            <p:ph type="body" idx="1"/>
          </p:nvPr>
        </p:nvSpPr>
        <p:spPr/>
        <p:txBody>
          <a:bodyPr/>
          <a:lstStyle/>
          <a:p>
            <a:r>
              <a:rPr lang="en-US" altLang="en-US"/>
              <a:t>In Java, all binary operators except for the assignment operators are evaluated in left to right order.</a:t>
            </a:r>
            <a:r>
              <a:rPr lang="en-US" altLang="en-US" sz="2800"/>
              <a:t> </a:t>
            </a:r>
            <a:endParaRPr lang="en-US" altLang="en-US" sz="2800"/>
          </a:p>
          <a:p>
            <a:pPr lvl="1">
              <a:buFontTx/>
              <a:buNone/>
            </a:pPr>
            <a:endParaRPr lang="en-US" altLang="en-US" sz="2800" b="1">
              <a:solidFill>
                <a:schemeClr val="accent2"/>
              </a:solidFill>
              <a:latin typeface="Courier New" panose="02070309020205020404" pitchFamily="49" charset="0"/>
            </a:endParaRPr>
          </a:p>
          <a:p>
            <a:pPr lvl="1">
              <a:buFontTx/>
              <a:buNone/>
            </a:pPr>
            <a:r>
              <a:rPr lang="en-US" altLang="en-US" sz="2400">
                <a:solidFill>
                  <a:schemeClr val="accent2"/>
                </a:solidFill>
                <a:latin typeface="Courier New" panose="02070309020205020404" pitchFamily="49" charset="0"/>
              </a:rPr>
              <a:t>2 * 7 * 3 	4 - 2 + 5</a:t>
            </a:r>
            <a:endParaRPr lang="en-US" altLang="en-US" sz="2400">
              <a:solidFill>
                <a:schemeClr val="accent2"/>
              </a:solidFill>
              <a:latin typeface="Courier New" panose="02070309020205020404" pitchFamily="49" charset="0"/>
            </a:endParaRPr>
          </a:p>
          <a:p>
            <a:pPr lvl="1">
              <a:buFontTx/>
              <a:buNone/>
            </a:pPr>
            <a:r>
              <a:rPr lang="en-US" altLang="en-US" sz="2400">
                <a:solidFill>
                  <a:schemeClr val="accent2"/>
                </a:solidFill>
                <a:latin typeface="Courier New" panose="02070309020205020404" pitchFamily="49" charset="0"/>
              </a:rPr>
              <a:t>-----		-----</a:t>
            </a:r>
            <a:endParaRPr lang="en-US" altLang="en-US" sz="2400">
              <a:solidFill>
                <a:schemeClr val="accent2"/>
              </a:solidFill>
              <a:latin typeface="Courier New" panose="02070309020205020404" pitchFamily="49" charset="0"/>
            </a:endParaRPr>
          </a:p>
          <a:p>
            <a:pPr lvl="1">
              <a:buFontTx/>
              <a:buNone/>
            </a:pPr>
            <a:r>
              <a:rPr lang="en-US" altLang="en-US" sz="2400">
                <a:solidFill>
                  <a:schemeClr val="accent2"/>
                </a:solidFill>
                <a:latin typeface="Courier New" panose="02070309020205020404" pitchFamily="49" charset="0"/>
              </a:rPr>
              <a:t>  14  * 3	  2   + 5</a:t>
            </a:r>
            <a:endParaRPr lang="en-US" altLang="en-US" sz="2400">
              <a:solidFill>
                <a:schemeClr val="accent2"/>
              </a:solidFill>
              <a:latin typeface="Courier New" panose="02070309020205020404" pitchFamily="49" charset="0"/>
            </a:endParaRPr>
          </a:p>
          <a:p>
            <a:pPr lvl="1">
              <a:buFontTx/>
              <a:buNone/>
            </a:pPr>
            <a:r>
              <a:rPr lang="en-US" altLang="en-US" sz="2400">
                <a:solidFill>
                  <a:schemeClr val="accent2"/>
                </a:solidFill>
                <a:latin typeface="Courier New" panose="02070309020205020404" pitchFamily="49" charset="0"/>
              </a:rPr>
              <a:t>  -------	  -------</a:t>
            </a:r>
            <a:endParaRPr lang="en-US" altLang="en-US" sz="2400">
              <a:solidFill>
                <a:schemeClr val="accent2"/>
              </a:solidFill>
              <a:latin typeface="Courier New" panose="02070309020205020404" pitchFamily="49" charset="0"/>
            </a:endParaRPr>
          </a:p>
          <a:p>
            <a:pPr lvl="1">
              <a:buFontTx/>
              <a:buNone/>
            </a:pPr>
            <a:r>
              <a:rPr lang="en-US" altLang="en-US" sz="2400">
                <a:solidFill>
                  <a:schemeClr val="accent2"/>
                </a:solidFill>
                <a:latin typeface="Courier New" panose="02070309020205020404" pitchFamily="49" charset="0"/>
              </a:rPr>
              <a:t>     42		  7</a:t>
            </a:r>
            <a:endParaRPr lang="en-US" altLang="en-US" sz="2400">
              <a:solidFill>
                <a:schemeClr val="accent2"/>
              </a:solidFill>
              <a:latin typeface="Courier New" panose="02070309020205020404" pitchFamily="49" charset="0"/>
            </a:endParaRPr>
          </a:p>
          <a:p>
            <a:pPr>
              <a:buFont typeface="Monotype Sorts" pitchFamily="2" charset="2"/>
              <a:buNone/>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Assignment Statement</a:t>
            </a:r>
            <a:endParaRPr lang="en-US" altLang="en-US"/>
          </a:p>
        </p:txBody>
      </p:sp>
      <p:sp>
        <p:nvSpPr>
          <p:cNvPr id="29699" name="Rectangle 3"/>
          <p:cNvSpPr>
            <a:spLocks noGrp="1" noChangeArrowheads="1"/>
          </p:cNvSpPr>
          <p:nvPr>
            <p:ph type="body" idx="1"/>
          </p:nvPr>
        </p:nvSpPr>
        <p:spPr/>
        <p:txBody>
          <a:bodyPr>
            <a:normAutofit lnSpcReduction="10000"/>
          </a:bodyPr>
          <a:lstStyle/>
          <a:p>
            <a:pPr lvl="1">
              <a:lnSpc>
                <a:spcPct val="90000"/>
              </a:lnSpc>
              <a:spcBef>
                <a:spcPct val="0"/>
              </a:spcBef>
              <a:buClrTx/>
              <a:buSzTx/>
              <a:buFontTx/>
              <a:buNone/>
            </a:pPr>
            <a:r>
              <a:rPr lang="en-US" altLang="en-US" sz="2400" i="1" dirty="0">
                <a:solidFill>
                  <a:schemeClr val="accent2"/>
                </a:solidFill>
                <a:latin typeface="Courier New" panose="02070309020205020404" pitchFamily="49" charset="0"/>
              </a:rPr>
              <a:t>variable = expression;</a:t>
            </a:r>
            <a:endParaRPr lang="en-US" altLang="en-US" sz="2400" i="1" dirty="0">
              <a:solidFill>
                <a:schemeClr val="accent2"/>
              </a:solidFill>
              <a:latin typeface="Courier New" panose="02070309020205020404" pitchFamily="49" charset="0"/>
            </a:endParaRPr>
          </a:p>
          <a:p>
            <a:pPr>
              <a:lnSpc>
                <a:spcPct val="90000"/>
              </a:lnSpc>
            </a:pPr>
            <a:r>
              <a:rPr lang="en-US" altLang="en-US" dirty="0"/>
              <a:t>The value of constants / variables / expression in the right side of the = operator, is assigned to the variable in the left side of the = operator.</a:t>
            </a:r>
            <a:endParaRPr lang="en-US" altLang="en-US" dirty="0"/>
          </a:p>
          <a:p>
            <a:pPr>
              <a:lnSpc>
                <a:spcPct val="90000"/>
              </a:lnSpc>
            </a:pPr>
            <a:r>
              <a:rPr lang="en-US" altLang="en-US" b="1" dirty="0"/>
              <a:t>Examples:</a:t>
            </a:r>
            <a:endParaRPr lang="en-US" altLang="en-US" b="1" dirty="0"/>
          </a:p>
          <a:p>
            <a:pPr>
              <a:lnSpc>
                <a:spcPct val="90000"/>
              </a:lnSpc>
              <a:spcBef>
                <a:spcPct val="0"/>
              </a:spcBef>
              <a:buClrTx/>
              <a:buSzTx/>
              <a:buFontTx/>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a = 5;</a:t>
            </a:r>
            <a:endParaRPr lang="en-US" altLang="en-US" dirty="0">
              <a:solidFill>
                <a:schemeClr val="accent2"/>
              </a:solidFill>
              <a:latin typeface="Courier New" panose="02070309020205020404" pitchFamily="49" charset="0"/>
            </a:endParaRPr>
          </a:p>
          <a:p>
            <a:pPr>
              <a:lnSpc>
                <a:spcPct val="90000"/>
              </a:lnSpc>
              <a:spcBef>
                <a:spcPct val="0"/>
              </a:spcBef>
              <a:buClrTx/>
              <a:buSzTx/>
              <a:buFontTx/>
              <a:buNone/>
            </a:pPr>
            <a:r>
              <a:rPr lang="en-US" altLang="en-US" dirty="0">
                <a:solidFill>
                  <a:schemeClr val="accent2"/>
                </a:solidFill>
                <a:latin typeface="Courier New" panose="02070309020205020404" pitchFamily="49" charset="0"/>
              </a:rPr>
              <a:t>	b = a;</a:t>
            </a:r>
            <a:endParaRPr lang="en-US" altLang="en-US" dirty="0">
              <a:solidFill>
                <a:schemeClr val="accent2"/>
              </a:solidFill>
              <a:latin typeface="Courier New" panose="02070309020205020404" pitchFamily="49" charset="0"/>
            </a:endParaRPr>
          </a:p>
          <a:p>
            <a:pPr>
              <a:lnSpc>
                <a:spcPct val="90000"/>
              </a:lnSpc>
              <a:spcBef>
                <a:spcPct val="0"/>
              </a:spcBef>
              <a:buClrTx/>
              <a:buSzTx/>
              <a:buFontTx/>
              <a:buNone/>
            </a:pPr>
            <a:r>
              <a:rPr lang="en-US" altLang="en-US" dirty="0">
                <a:solidFill>
                  <a:schemeClr val="accent2"/>
                </a:solidFill>
                <a:latin typeface="Courier New" panose="02070309020205020404" pitchFamily="49" charset="0"/>
              </a:rPr>
              <a:t>	c = a + b</a:t>
            </a:r>
            <a:r>
              <a:rPr lang="en-US" altLang="en-US" dirty="0">
                <a:latin typeface="Courier New" panose="02070309020205020404" pitchFamily="49" charset="0"/>
              </a:rPr>
              <a:t>;</a:t>
            </a:r>
            <a:endParaRPr lang="en-US" altLang="en-US" dirty="0">
              <a:latin typeface="Courier New" panose="02070309020205020404" pitchFamily="49" charset="0"/>
            </a:endParaRPr>
          </a:p>
          <a:p>
            <a:pPr>
              <a:lnSpc>
                <a:spcPct val="90000"/>
              </a:lnSpc>
              <a:spcBef>
                <a:spcPct val="0"/>
              </a:spcBef>
              <a:buClrTx/>
              <a:buSzTx/>
              <a:buFontTx/>
              <a:buNone/>
            </a:pPr>
            <a:r>
              <a:rPr lang="en-US" altLang="en-US" dirty="0">
                <a:latin typeface="Courier New" panose="02070309020205020404" pitchFamily="49" charset="0"/>
              </a:rPr>
              <a:t>	</a:t>
            </a:r>
            <a:r>
              <a:rPr lang="en-US" altLang="en-US" dirty="0"/>
              <a:t>The left hand side of the = operator </a:t>
            </a:r>
            <a:r>
              <a:rPr lang="en-US" altLang="en-US" b="1" dirty="0"/>
              <a:t>must</a:t>
            </a:r>
            <a:r>
              <a:rPr lang="en-US" altLang="en-US" dirty="0"/>
              <a:t> be a variable.</a:t>
            </a:r>
            <a:endParaRPr lang="en-US" altLang="en-US" dirty="0"/>
          </a:p>
          <a:p>
            <a:pPr>
              <a:lnSpc>
                <a:spcPct val="90000"/>
              </a:lnSpc>
            </a:pPr>
            <a:r>
              <a:rPr lang="en-US" altLang="en-US" dirty="0"/>
              <a:t>It cannot be a constant or an expression.</a:t>
            </a:r>
            <a:endParaRPr lang="en-US" altLang="en-US" dirty="0"/>
          </a:p>
          <a:p>
            <a:pPr>
              <a:lnSpc>
                <a:spcPct val="90000"/>
              </a:lnSpc>
            </a:pPr>
            <a:r>
              <a:rPr lang="en-US" altLang="en-US" dirty="0"/>
              <a:t>Example of an invalid assignment statement</a:t>
            </a:r>
            <a:r>
              <a:rPr lang="en-US" altLang="en-US" b="1" dirty="0"/>
              <a:t> : </a:t>
            </a:r>
            <a:endParaRPr lang="en-US" altLang="en-US" b="1" dirty="0"/>
          </a:p>
          <a:p>
            <a:pPr>
              <a:lnSpc>
                <a:spcPct val="90000"/>
              </a:lnSpc>
              <a:spcBef>
                <a:spcPct val="0"/>
              </a:spcBef>
              <a:buClrTx/>
              <a:buSzTx/>
              <a:buFontTx/>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a + b = c</a:t>
            </a:r>
            <a:r>
              <a:rPr lang="en-US" altLang="en-US" dirty="0">
                <a:latin typeface="Courier New" panose="02070309020205020404" pitchFamily="49" charset="0"/>
              </a:rPr>
              <a:t> ;</a:t>
            </a:r>
            <a:endParaRPr lang="en-US" altLang="en-US" dirty="0">
              <a:latin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Assignment Statement (cont.)</a:t>
            </a:r>
            <a:endParaRPr lang="en-US" altLang="en-US"/>
          </a:p>
        </p:txBody>
      </p:sp>
      <p:sp>
        <p:nvSpPr>
          <p:cNvPr id="30723" name="Rectangle 3"/>
          <p:cNvSpPr>
            <a:spLocks noGrp="1" noChangeArrowheads="1"/>
          </p:cNvSpPr>
          <p:nvPr>
            <p:ph type="body" idx="1"/>
          </p:nvPr>
        </p:nvSpPr>
        <p:spPr>
          <a:xfrm>
            <a:off x="520148" y="1792936"/>
            <a:ext cx="9906000" cy="5645150"/>
          </a:xfrm>
        </p:spPr>
        <p:txBody>
          <a:bodyPr/>
          <a:lstStyle/>
          <a:p>
            <a:r>
              <a:rPr lang="en-US" altLang="en-US" sz="2000" dirty="0"/>
              <a:t>Java allows multiple assignment</a:t>
            </a:r>
            <a:r>
              <a:rPr lang="en-US" altLang="en-US" sz="2000" b="1" dirty="0"/>
              <a:t>.</a:t>
            </a:r>
            <a:endParaRPr lang="en-US" altLang="en-US" sz="2000" b="1" dirty="0"/>
          </a:p>
          <a:p>
            <a:pPr>
              <a:spcBef>
                <a:spcPct val="0"/>
              </a:spcBef>
              <a:buClrTx/>
              <a:buSzTx/>
              <a:buFontTx/>
              <a:buNone/>
            </a:pPr>
            <a:r>
              <a:rPr lang="en-US" altLang="en-US" sz="2000" dirty="0">
                <a:latin typeface="Courier New" panose="02070309020205020404" pitchFamily="49" charset="0"/>
              </a:rPr>
              <a:t>	</a:t>
            </a:r>
            <a:r>
              <a:rPr lang="en-US" altLang="en-US" sz="2000" dirty="0">
                <a:solidFill>
                  <a:schemeClr val="accent2"/>
                </a:solidFill>
                <a:latin typeface="Courier New" panose="02070309020205020404" pitchFamily="49" charset="0"/>
              </a:rPr>
              <a:t>	int width = 100, height = 45;</a:t>
            </a:r>
            <a:endParaRPr lang="en-US" altLang="en-US" sz="2000" dirty="0">
              <a:solidFill>
                <a:schemeClr val="accent2"/>
              </a:solidFill>
              <a:latin typeface="Courier New" panose="02070309020205020404" pitchFamily="49" charset="0"/>
            </a:endParaRPr>
          </a:p>
          <a:p>
            <a:r>
              <a:rPr lang="en-US" altLang="en-US" sz="2000" dirty="0"/>
              <a:t>By default, Java takes </a:t>
            </a:r>
            <a:r>
              <a:rPr lang="en-US" altLang="en-US" b="1" dirty="0"/>
              <a:t>whole numbers to be of type int </a:t>
            </a:r>
            <a:r>
              <a:rPr lang="en-US" altLang="en-US" sz="2000" dirty="0"/>
              <a:t>and </a:t>
            </a:r>
            <a:r>
              <a:rPr lang="en-US" altLang="en-US" b="1" dirty="0"/>
              <a:t>real numbers to be of type double</a:t>
            </a:r>
            <a:r>
              <a:rPr lang="en-US" altLang="en-US" sz="2000" dirty="0"/>
              <a:t>.  However, we can append a letter at the end of a number to indicate its type. </a:t>
            </a:r>
            <a:endParaRPr lang="en-US" altLang="en-US" sz="2000" dirty="0"/>
          </a:p>
          <a:p>
            <a:r>
              <a:rPr lang="en-US" altLang="en-US" sz="2000" dirty="0"/>
              <a:t>Upper and lower case letters can be used for ‘float’ (F or f), ‘double’ (D or d), and ‘long’ (l or L, but we should prefer L):</a:t>
            </a:r>
            <a:endParaRPr lang="en-US" altLang="en-US" sz="2000" dirty="0"/>
          </a:p>
          <a:p>
            <a:pPr>
              <a:buFont typeface="Monotype Sorts" pitchFamily="2" charset="2"/>
              <a:buNone/>
            </a:pPr>
            <a:r>
              <a:rPr lang="en-US" altLang="en-US" sz="2000" dirty="0">
                <a:solidFill>
                  <a:schemeClr val="accent2"/>
                </a:solidFill>
              </a:rPr>
              <a:t>	</a:t>
            </a:r>
            <a:r>
              <a:rPr lang="en-US" altLang="en-US" sz="2000" dirty="0">
                <a:solidFill>
                  <a:schemeClr val="accent2"/>
                </a:solidFill>
                <a:latin typeface="Courier New" panose="02070309020205020404" pitchFamily="49" charset="0"/>
              </a:rPr>
              <a:t>float </a:t>
            </a:r>
            <a:r>
              <a:rPr lang="en-US" altLang="en-US" sz="2000" dirty="0" err="1">
                <a:solidFill>
                  <a:schemeClr val="accent2"/>
                </a:solidFill>
                <a:latin typeface="Courier New" panose="02070309020205020404" pitchFamily="49" charset="0"/>
              </a:rPr>
              <a:t>maxGrade</a:t>
            </a:r>
            <a:r>
              <a:rPr lang="en-US" altLang="en-US" sz="2000" dirty="0">
                <a:solidFill>
                  <a:schemeClr val="accent2"/>
                </a:solidFill>
                <a:latin typeface="Courier New" panose="02070309020205020404" pitchFamily="49" charset="0"/>
              </a:rPr>
              <a:t> = 100f</a:t>
            </a:r>
            <a:r>
              <a:rPr lang="en-US" altLang="en-US" sz="2000" dirty="0">
                <a:solidFill>
                  <a:schemeClr val="accent2"/>
                </a:solidFill>
              </a:rPr>
              <a:t>;  // now holds ‘100.0’</a:t>
            </a:r>
            <a:endParaRPr lang="en-US" altLang="en-US" sz="2000" dirty="0">
              <a:solidFill>
                <a:schemeClr val="accent2"/>
              </a:solidFill>
            </a:endParaRPr>
          </a:p>
          <a:p>
            <a:pPr>
              <a:buFont typeface="Monotype Sorts" pitchFamily="2" charset="2"/>
              <a:buNone/>
            </a:pPr>
            <a:r>
              <a:rPr lang="en-US" altLang="en-US" sz="2000" dirty="0">
                <a:solidFill>
                  <a:schemeClr val="accent2"/>
                </a:solidFill>
              </a:rPr>
              <a:t>	</a:t>
            </a:r>
            <a:r>
              <a:rPr lang="en-US" altLang="en-US" sz="2000" dirty="0">
                <a:solidFill>
                  <a:schemeClr val="accent2"/>
                </a:solidFill>
                <a:latin typeface="Courier New" panose="02070309020205020404" pitchFamily="49" charset="0"/>
              </a:rPr>
              <a:t>double temp = 583d</a:t>
            </a:r>
            <a:r>
              <a:rPr lang="en-US" altLang="en-US" sz="2000" dirty="0">
                <a:solidFill>
                  <a:schemeClr val="accent2"/>
                </a:solidFill>
              </a:rPr>
              <a:t>;  	 // holds double precision</a:t>
            </a:r>
            <a:endParaRPr lang="en-US" altLang="en-US" sz="2000" dirty="0">
              <a:solidFill>
                <a:schemeClr val="accent2"/>
              </a:solidFill>
            </a:endParaRPr>
          </a:p>
          <a:p>
            <a:pPr>
              <a:buFont typeface="Monotype Sorts" pitchFamily="2" charset="2"/>
              <a:buNone/>
            </a:pPr>
            <a:r>
              <a:rPr lang="en-US" altLang="en-US" sz="2000" dirty="0">
                <a:solidFill>
                  <a:schemeClr val="accent2"/>
                </a:solidFill>
              </a:rPr>
              <a:t>	</a:t>
            </a:r>
            <a:r>
              <a:rPr lang="en-US" altLang="en-US" sz="2000" dirty="0">
                <a:solidFill>
                  <a:schemeClr val="accent2"/>
                </a:solidFill>
                <a:latin typeface="Courier New" panose="02070309020205020404" pitchFamily="49" charset="0"/>
              </a:rPr>
              <a:t>float temp = 5.5</a:t>
            </a:r>
            <a:r>
              <a:rPr lang="en-US" altLang="en-US" sz="2000" dirty="0">
                <a:solidFill>
                  <a:schemeClr val="accent2"/>
                </a:solidFill>
              </a:rPr>
              <a:t>;          // ERROR!  </a:t>
            </a:r>
            <a:endParaRPr lang="en-US" altLang="en-US" sz="2000" dirty="0">
              <a:solidFill>
                <a:schemeClr val="accent2"/>
              </a:solidFill>
            </a:endParaRPr>
          </a:p>
          <a:p>
            <a:pPr lvl="2">
              <a:buFontTx/>
              <a:buNone/>
            </a:pPr>
            <a:r>
              <a:rPr lang="en-US" altLang="en-US" sz="2000" dirty="0">
                <a:solidFill>
                  <a:schemeClr val="accent2"/>
                </a:solidFill>
              </a:rPr>
              <a:t>                            // Java  treats 5.5 as a double</a:t>
            </a:r>
            <a:endParaRPr lang="en-US" altLang="en-US" sz="2000" dirty="0">
              <a:solidFill>
                <a:schemeClr val="accent2"/>
              </a:solidFill>
            </a:endParaRPr>
          </a:p>
          <a:p>
            <a:pPr lvl="1">
              <a:buFontTx/>
              <a:buNone/>
            </a:pPr>
            <a:r>
              <a:rPr lang="en-US" altLang="en-US" dirty="0">
                <a:solidFill>
                  <a:schemeClr val="accent2"/>
                </a:solidFill>
                <a:latin typeface="Courier New" panose="02070309020205020404" pitchFamily="49" charset="0"/>
              </a:rPr>
              <a:t>long x = 583l</a:t>
            </a:r>
            <a:r>
              <a:rPr lang="en-US" altLang="en-US" dirty="0">
                <a:solidFill>
                  <a:schemeClr val="accent2"/>
                </a:solidFill>
              </a:rPr>
              <a:t>;    // holds 583, but looks like 5,381</a:t>
            </a:r>
            <a:endParaRPr lang="en-US" altLang="en-US" dirty="0">
              <a:solidFill>
                <a:schemeClr val="accent2"/>
              </a:solidFill>
            </a:endParaRPr>
          </a:p>
          <a:p>
            <a:pPr>
              <a:buFont typeface="Monotype Sorts" pitchFamily="2" charset="2"/>
              <a:buNone/>
            </a:pPr>
            <a:r>
              <a:rPr lang="en-US" altLang="en-US" sz="2000" dirty="0">
                <a:solidFill>
                  <a:schemeClr val="accent2"/>
                </a:solidFill>
              </a:rPr>
              <a:t>	</a:t>
            </a:r>
            <a:r>
              <a:rPr lang="en-US" altLang="en-US" sz="2000" dirty="0">
                <a:solidFill>
                  <a:schemeClr val="accent2"/>
                </a:solidFill>
                <a:latin typeface="Courier New" panose="02070309020205020404" pitchFamily="49" charset="0"/>
              </a:rPr>
              <a:t>long y = 583L</a:t>
            </a:r>
            <a:r>
              <a:rPr lang="en-US" altLang="en-US" sz="2000" dirty="0">
                <a:solidFill>
                  <a:schemeClr val="accent2"/>
                </a:solidFill>
              </a:rPr>
              <a:t>;    // This looks much better!</a:t>
            </a:r>
            <a:endParaRPr lang="en-US" altLang="en-US" sz="2000" dirty="0">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Increment or Decrement Operators</a:t>
            </a:r>
            <a:endParaRPr lang="en-US" altLang="en-US"/>
          </a:p>
        </p:txBody>
      </p:sp>
      <p:sp>
        <p:nvSpPr>
          <p:cNvPr id="31747" name="Rectangle 3"/>
          <p:cNvSpPr>
            <a:spLocks noGrp="1" noChangeArrowheads="1"/>
          </p:cNvSpPr>
          <p:nvPr>
            <p:ph type="body" idx="1"/>
          </p:nvPr>
        </p:nvSpPr>
        <p:spPr/>
        <p:txBody>
          <a:bodyPr>
            <a:normAutofit fontScale="77500" lnSpcReduction="20000"/>
          </a:bodyPr>
          <a:lstStyle/>
          <a:p>
            <a:pPr>
              <a:spcBef>
                <a:spcPts val="500"/>
              </a:spcBef>
              <a:spcAft>
                <a:spcPts val="500"/>
              </a:spcAft>
              <a:buNone/>
            </a:pPr>
            <a:r>
              <a:rPr lang="en-US" altLang="en-US" dirty="0"/>
              <a:t>Increment/decrement operations (</a:t>
            </a:r>
            <a:r>
              <a:rPr lang="en-US" altLang="en-US" dirty="0">
                <a:latin typeface="Courier New" panose="02070309020205020404" pitchFamily="49" charset="0"/>
              </a:rPr>
              <a:t>count = count +1</a:t>
            </a:r>
            <a:r>
              <a:rPr lang="en-US" altLang="en-US" dirty="0"/>
              <a:t>) are very common in programming.   Java provides operators that make these operations shorter.</a:t>
            </a:r>
            <a:endParaRPr lang="en-US" altLang="en-US" dirty="0"/>
          </a:p>
          <a:p>
            <a:pPr>
              <a:spcBef>
                <a:spcPts val="500"/>
              </a:spcBef>
              <a:spcAft>
                <a:spcPts val="500"/>
              </a:spcAft>
              <a:buNone/>
            </a:pPr>
            <a:r>
              <a:rPr lang="en-US" altLang="en-US" sz="2000" b="1" dirty="0"/>
              <a:t> </a:t>
            </a:r>
            <a:r>
              <a:rPr lang="en-US" altLang="en-US" b="1" dirty="0"/>
              <a:t>Operator	Use		  	Description	</a:t>
            </a:r>
            <a:endParaRPr lang="en-US" altLang="en-US" b="1" dirty="0"/>
          </a:p>
          <a:p>
            <a:pPr>
              <a:buFont typeface="Monotype Sorts" pitchFamily="2" charset="2"/>
              <a:buNone/>
            </a:pPr>
            <a:r>
              <a:rPr lang="en-US" altLang="en-US" dirty="0">
                <a:solidFill>
                  <a:srgbClr val="00FF00"/>
                </a:solidFill>
                <a:latin typeface="Courier New" panose="02070309020205020404" pitchFamily="49" charset="0"/>
              </a:rPr>
              <a:t>++</a:t>
            </a:r>
            <a:r>
              <a:rPr lang="en-US" altLang="en-US" dirty="0"/>
              <a:t> 		</a:t>
            </a:r>
            <a:r>
              <a:rPr lang="en-US" altLang="en-US" dirty="0">
                <a:latin typeface="Courier New" panose="02070309020205020404" pitchFamily="49" charset="0"/>
              </a:rPr>
              <a:t>op</a:t>
            </a:r>
            <a:r>
              <a:rPr lang="en-US" altLang="en-US" dirty="0">
                <a:solidFill>
                  <a:srgbClr val="00FF00"/>
                </a:solidFill>
                <a:latin typeface="Courier New" panose="02070309020205020404" pitchFamily="49" charset="0"/>
              </a:rPr>
              <a:t>++	</a:t>
            </a:r>
            <a:r>
              <a:rPr lang="en-US" altLang="en-US" dirty="0"/>
              <a:t>	Increments </a:t>
            </a:r>
            <a:r>
              <a:rPr lang="en-US" altLang="en-US" dirty="0">
                <a:latin typeface="Courier New" panose="02070309020205020404" pitchFamily="49" charset="0"/>
              </a:rPr>
              <a:t>op</a:t>
            </a:r>
            <a:r>
              <a:rPr lang="en-US" altLang="en-US" dirty="0"/>
              <a:t> by 1; </a:t>
            </a:r>
            <a:endParaRPr lang="en-US" altLang="en-US" dirty="0"/>
          </a:p>
          <a:p>
            <a:pPr>
              <a:buFont typeface="Monotype Sorts" pitchFamily="2" charset="2"/>
              <a:buNone/>
            </a:pPr>
            <a:r>
              <a:rPr lang="en-US" altLang="en-US" dirty="0">
                <a:solidFill>
                  <a:srgbClr val="00FF00"/>
                </a:solidFill>
                <a:latin typeface="Courier New" panose="02070309020205020404" pitchFamily="49" charset="0"/>
              </a:rPr>
              <a:t>++</a:t>
            </a:r>
            <a:r>
              <a:rPr lang="en-US" altLang="en-US" dirty="0"/>
              <a:t>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op</a:t>
            </a:r>
            <a:r>
              <a:rPr lang="en-US" altLang="en-US" dirty="0"/>
              <a:t> 		Increments </a:t>
            </a:r>
            <a:r>
              <a:rPr lang="en-US" altLang="en-US" dirty="0">
                <a:latin typeface="Courier New" panose="02070309020205020404" pitchFamily="49" charset="0"/>
              </a:rPr>
              <a:t>op</a:t>
            </a:r>
            <a:r>
              <a:rPr lang="en-US" altLang="en-US" dirty="0"/>
              <a:t> by 1; </a:t>
            </a:r>
            <a:endParaRPr lang="en-US" altLang="en-US" dirty="0"/>
          </a:p>
          <a:p>
            <a:pPr>
              <a:buFont typeface="Monotype Sorts" pitchFamily="2" charset="2"/>
              <a:buNone/>
            </a:pPr>
            <a:r>
              <a:rPr lang="en-US" altLang="en-US" dirty="0">
                <a:solidFill>
                  <a:srgbClr val="00FF00"/>
                </a:solidFill>
                <a:latin typeface="Courier New" panose="02070309020205020404" pitchFamily="49" charset="0"/>
              </a:rPr>
              <a:t>--</a:t>
            </a:r>
            <a:r>
              <a:rPr lang="en-US" altLang="en-US" dirty="0"/>
              <a:t> 		</a:t>
            </a:r>
            <a:r>
              <a:rPr lang="en-US" altLang="en-US" dirty="0">
                <a:latin typeface="Courier New" panose="02070309020205020404" pitchFamily="49" charset="0"/>
              </a:rPr>
              <a:t>op</a:t>
            </a:r>
            <a:r>
              <a:rPr lang="en-US" altLang="en-US" dirty="0">
                <a:solidFill>
                  <a:srgbClr val="00FF00"/>
                </a:solidFill>
                <a:latin typeface="Courier New" panose="02070309020205020404" pitchFamily="49" charset="0"/>
              </a:rPr>
              <a:t>--</a:t>
            </a:r>
            <a:r>
              <a:rPr lang="en-US" altLang="en-US" dirty="0"/>
              <a:t>		Decrements </a:t>
            </a:r>
            <a:r>
              <a:rPr lang="en-US" altLang="en-US" dirty="0">
                <a:latin typeface="Courier New" panose="02070309020205020404" pitchFamily="49" charset="0"/>
              </a:rPr>
              <a:t>op</a:t>
            </a:r>
            <a:r>
              <a:rPr lang="en-US" altLang="en-US" dirty="0"/>
              <a:t> by 1; </a:t>
            </a:r>
            <a:endParaRPr lang="en-US" altLang="en-US" dirty="0"/>
          </a:p>
          <a:p>
            <a:pPr>
              <a:buFont typeface="Monotype Sorts" pitchFamily="2" charset="2"/>
              <a:buNone/>
            </a:pPr>
            <a:r>
              <a:rPr lang="en-US" altLang="en-US" dirty="0">
                <a:solidFill>
                  <a:srgbClr val="00FF00"/>
                </a:solidFill>
                <a:latin typeface="Courier New" panose="02070309020205020404" pitchFamily="49" charset="0"/>
              </a:rPr>
              <a:t>--</a:t>
            </a:r>
            <a:r>
              <a:rPr lang="en-US" altLang="en-US" dirty="0"/>
              <a:t>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op</a:t>
            </a:r>
            <a:r>
              <a:rPr lang="en-US" altLang="en-US" dirty="0"/>
              <a:t>		Decrements </a:t>
            </a:r>
            <a:r>
              <a:rPr lang="en-US" altLang="en-US" dirty="0">
                <a:latin typeface="Courier New" panose="02070309020205020404" pitchFamily="49" charset="0"/>
              </a:rPr>
              <a:t>op</a:t>
            </a:r>
            <a:r>
              <a:rPr lang="en-US" altLang="en-US" dirty="0"/>
              <a:t> by 1</a:t>
            </a:r>
            <a:r>
              <a:rPr lang="en-US" altLang="en-US" sz="2000" dirty="0"/>
              <a:t>; </a:t>
            </a:r>
            <a:endParaRPr lang="en-US" altLang="en-US" sz="2000" dirty="0"/>
          </a:p>
          <a:p>
            <a:pPr>
              <a:buFont typeface="Monotype Sorts" pitchFamily="2" charset="2"/>
              <a:buNone/>
            </a:pPr>
            <a:r>
              <a:rPr lang="en-US" altLang="en-US" dirty="0"/>
              <a:t>Examples :</a:t>
            </a:r>
            <a:endParaRPr lang="en-US" altLang="en-US" dirty="0"/>
          </a:p>
          <a:p>
            <a:pPr>
              <a:buFont typeface="Monotype Sorts" pitchFamily="2" charset="2"/>
              <a:buNone/>
            </a:pPr>
            <a:r>
              <a:rPr lang="en-US" altLang="en-US" dirty="0"/>
              <a:t>1. What is the value of j and i after executing the following code? </a:t>
            </a:r>
            <a:endParaRPr lang="en-US" altLang="en-US" dirty="0"/>
          </a:p>
          <a:p>
            <a:pPr>
              <a:buFont typeface="Monotype Sorts" pitchFamily="2" charset="2"/>
              <a:buNone/>
            </a:pPr>
            <a:r>
              <a:rPr lang="en-US" altLang="en-US" dirty="0">
                <a:latin typeface="Courier New" panose="02070309020205020404" pitchFamily="49" charset="0"/>
              </a:rPr>
              <a:t>i = 1;</a:t>
            </a:r>
            <a:endParaRPr lang="en-US" altLang="en-US" dirty="0">
              <a:latin typeface="Courier New" panose="02070309020205020404" pitchFamily="49" charset="0"/>
            </a:endParaRPr>
          </a:p>
          <a:p>
            <a:pPr>
              <a:buFont typeface="Monotype Sorts" pitchFamily="2" charset="2"/>
              <a:buNone/>
            </a:pPr>
            <a:r>
              <a:rPr lang="en-US" altLang="en-US" dirty="0">
                <a:latin typeface="Courier New" panose="02070309020205020404" pitchFamily="49" charset="0"/>
              </a:rPr>
              <a:t>j = 5;</a:t>
            </a:r>
            <a:endParaRPr lang="en-US" altLang="en-US" dirty="0">
              <a:latin typeface="Courier New" panose="02070309020205020404" pitchFamily="49" charset="0"/>
            </a:endParaRPr>
          </a:p>
          <a:p>
            <a:pPr>
              <a:buFont typeface="Monotype Sorts" pitchFamily="2" charset="2"/>
              <a:buNone/>
            </a:pPr>
            <a:r>
              <a:rPr lang="en-US" altLang="en-US" dirty="0">
                <a:latin typeface="Courier New" panose="02070309020205020404" pitchFamily="49" charset="0"/>
              </a:rPr>
              <a:t>j = ++i;</a:t>
            </a:r>
            <a:endParaRPr lang="en-US" altLang="en-US" dirty="0"/>
          </a:p>
          <a:p>
            <a:pPr>
              <a:buFont typeface="Monotype Sorts" pitchFamily="2" charset="2"/>
              <a:buNone/>
            </a:pPr>
            <a:endParaRPr lang="en-US"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Increment or Decrement Operators (cont.)</a:t>
            </a:r>
            <a:endParaRPr lang="en-US" altLang="en-US"/>
          </a:p>
        </p:txBody>
      </p:sp>
      <p:sp>
        <p:nvSpPr>
          <p:cNvPr id="32771" name="Rectangle 3"/>
          <p:cNvSpPr>
            <a:spLocks noGrp="1" noChangeArrowheads="1"/>
          </p:cNvSpPr>
          <p:nvPr>
            <p:ph type="body" idx="1"/>
          </p:nvPr>
        </p:nvSpPr>
        <p:spPr/>
        <p:txBody>
          <a:bodyPr>
            <a:normAutofit fontScale="92500" lnSpcReduction="10000"/>
          </a:bodyPr>
          <a:lstStyle/>
          <a:p>
            <a:pPr>
              <a:buFont typeface="Monotype Sorts" pitchFamily="2" charset="2"/>
              <a:buNone/>
            </a:pPr>
            <a:r>
              <a:rPr lang="en-US" altLang="en-US"/>
              <a:t>2. What is the value of </a:t>
            </a:r>
            <a:r>
              <a:rPr lang="en-US" altLang="en-US">
                <a:latin typeface="Courier New" panose="02070309020205020404" pitchFamily="49" charset="0"/>
              </a:rPr>
              <a:t>j</a:t>
            </a:r>
            <a:r>
              <a:rPr lang="en-US" altLang="en-US"/>
              <a:t> and </a:t>
            </a:r>
            <a:r>
              <a:rPr lang="en-US" altLang="en-US">
                <a:latin typeface="Courier New" panose="02070309020205020404" pitchFamily="49" charset="0"/>
              </a:rPr>
              <a:t>i</a:t>
            </a:r>
            <a:r>
              <a:rPr lang="en-US" altLang="en-US"/>
              <a:t> after executing the following code? </a:t>
            </a:r>
            <a:endParaRPr lang="en-US" altLang="en-US"/>
          </a:p>
          <a:p>
            <a:pPr>
              <a:buFont typeface="Monotype Sorts" pitchFamily="2" charset="2"/>
              <a:buNone/>
            </a:pPr>
            <a:r>
              <a:rPr lang="en-US" altLang="en-US">
                <a:latin typeface="Courier New" panose="02070309020205020404" pitchFamily="49" charset="0"/>
              </a:rPr>
              <a:t>i = 10;</a:t>
            </a:r>
            <a:endParaRPr lang="en-US" altLang="en-US">
              <a:latin typeface="Courier New" panose="02070309020205020404" pitchFamily="49" charset="0"/>
            </a:endParaRPr>
          </a:p>
          <a:p>
            <a:pPr>
              <a:buFont typeface="Monotype Sorts" pitchFamily="2" charset="2"/>
              <a:buNone/>
            </a:pPr>
            <a:r>
              <a:rPr lang="en-US" altLang="en-US">
                <a:latin typeface="Courier New" panose="02070309020205020404" pitchFamily="49" charset="0"/>
              </a:rPr>
              <a:t>j = 50;</a:t>
            </a:r>
            <a:endParaRPr lang="en-US" altLang="en-US">
              <a:latin typeface="Courier New" panose="02070309020205020404" pitchFamily="49" charset="0"/>
            </a:endParaRPr>
          </a:p>
          <a:p>
            <a:pPr>
              <a:buFont typeface="Monotype Sorts" pitchFamily="2" charset="2"/>
              <a:buNone/>
            </a:pPr>
            <a:r>
              <a:rPr lang="en-US" altLang="en-US">
                <a:latin typeface="Courier New" panose="02070309020205020404" pitchFamily="49" charset="0"/>
              </a:rPr>
              <a:t>j = i--;</a:t>
            </a:r>
            <a:endParaRPr lang="en-US" altLang="en-US">
              <a:latin typeface="Courier New" panose="02070309020205020404" pitchFamily="49" charset="0"/>
            </a:endParaRPr>
          </a:p>
          <a:p>
            <a:pPr>
              <a:buFont typeface="Monotype Sorts" pitchFamily="2" charset="2"/>
              <a:buNone/>
            </a:pPr>
            <a:endParaRPr lang="en-US" altLang="en-US">
              <a:latin typeface="Courier New" panose="02070309020205020404" pitchFamily="49" charset="0"/>
            </a:endParaRPr>
          </a:p>
          <a:p>
            <a:pPr>
              <a:buFont typeface="Monotype Sorts" pitchFamily="2" charset="2"/>
              <a:buNone/>
            </a:pPr>
            <a:r>
              <a:rPr lang="en-US" altLang="en-US"/>
              <a:t>3. What is the value of </a:t>
            </a:r>
            <a:r>
              <a:rPr lang="en-US" altLang="en-US">
                <a:latin typeface="Courier New" panose="02070309020205020404" pitchFamily="49" charset="0"/>
              </a:rPr>
              <a:t>j</a:t>
            </a:r>
            <a:r>
              <a:rPr lang="en-US" altLang="en-US"/>
              <a:t> and </a:t>
            </a:r>
            <a:r>
              <a:rPr lang="en-US" altLang="en-US">
                <a:latin typeface="Courier New" panose="02070309020205020404" pitchFamily="49" charset="0"/>
              </a:rPr>
              <a:t>i</a:t>
            </a:r>
            <a:r>
              <a:rPr lang="en-US" altLang="en-US"/>
              <a:t> after executing the following code? </a:t>
            </a:r>
            <a:endParaRPr lang="en-US" altLang="en-US"/>
          </a:p>
          <a:p>
            <a:pPr>
              <a:buFont typeface="Monotype Sorts" pitchFamily="2" charset="2"/>
              <a:buNone/>
            </a:pPr>
            <a:r>
              <a:rPr lang="en-US" altLang="en-US">
                <a:latin typeface="Courier New" panose="02070309020205020404" pitchFamily="49" charset="0"/>
              </a:rPr>
              <a:t>i = 5;</a:t>
            </a:r>
            <a:endParaRPr lang="en-US" altLang="en-US">
              <a:latin typeface="Courier New" panose="02070309020205020404" pitchFamily="49" charset="0"/>
            </a:endParaRPr>
          </a:p>
          <a:p>
            <a:pPr>
              <a:buFont typeface="Monotype Sorts" pitchFamily="2" charset="2"/>
              <a:buNone/>
            </a:pPr>
            <a:r>
              <a:rPr lang="en-US" altLang="en-US">
                <a:latin typeface="Courier New" panose="02070309020205020404" pitchFamily="49" charset="0"/>
              </a:rPr>
              <a:t>j = 10;</a:t>
            </a:r>
            <a:endParaRPr lang="en-US" altLang="en-US">
              <a:latin typeface="Courier New" panose="02070309020205020404" pitchFamily="49" charset="0"/>
            </a:endParaRPr>
          </a:p>
          <a:p>
            <a:pPr>
              <a:buFont typeface="Monotype Sorts" pitchFamily="2" charset="2"/>
              <a:buNone/>
            </a:pPr>
            <a:r>
              <a:rPr lang="en-US" altLang="en-US">
                <a:latin typeface="Courier New" panose="02070309020205020404" pitchFamily="49" charset="0"/>
              </a:rPr>
              <a:t>i++;</a:t>
            </a:r>
            <a:endParaRPr lang="en-US" altLang="en-US">
              <a:latin typeface="Courier New" panose="02070309020205020404" pitchFamily="49" charset="0"/>
            </a:endParaRPr>
          </a:p>
          <a:p>
            <a:pPr>
              <a:buFont typeface="Monotype Sorts" pitchFamily="2" charset="2"/>
              <a:buNone/>
            </a:pPr>
            <a:r>
              <a:rPr lang="en-US" altLang="en-US">
                <a:latin typeface="Courier New" panose="02070309020205020404" pitchFamily="49" charset="0"/>
              </a:rPr>
              <a:t>++j;</a:t>
            </a:r>
            <a:endParaRPr lang="en-US" altLang="en-US">
              <a:latin typeface="Courier New" panose="02070309020205020404" pitchFamily="49" charset="0"/>
            </a:endParaRPr>
          </a:p>
          <a:p>
            <a:pPr>
              <a:buFont typeface="Monotype Sorts" pitchFamily="2" charset="2"/>
              <a:buNone/>
            </a:pPr>
            <a:endParaRPr lang="en-US" altLang="en-US">
              <a:latin typeface="Courier New" panose="02070309020205020404" pitchFamily="49" charset="0"/>
            </a:endParaRPr>
          </a:p>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t>Shorthand Operators</a:t>
            </a:r>
            <a:endParaRPr lang="en-US" altLang="en-US" dirty="0"/>
          </a:p>
        </p:txBody>
      </p:sp>
      <p:sp>
        <p:nvSpPr>
          <p:cNvPr id="33795" name="Rectangle 3"/>
          <p:cNvSpPr>
            <a:spLocks noGrp="1" noChangeArrowheads="1"/>
          </p:cNvSpPr>
          <p:nvPr>
            <p:ph type="body" idx="1"/>
          </p:nvPr>
        </p:nvSpPr>
        <p:spPr/>
        <p:txBody>
          <a:bodyPr>
            <a:normAutofit fontScale="92500" lnSpcReduction="20000"/>
          </a:bodyPr>
          <a:lstStyle/>
          <a:p>
            <a:pPr>
              <a:spcBef>
                <a:spcPts val="500"/>
              </a:spcBef>
              <a:spcAft>
                <a:spcPts val="500"/>
              </a:spcAft>
              <a:buNone/>
            </a:pPr>
            <a:r>
              <a:rPr lang="en-US" altLang="en-US" dirty="0"/>
              <a:t>    </a:t>
            </a:r>
            <a:r>
              <a:rPr lang="en-US" altLang="en-US" sz="2600" dirty="0"/>
              <a:t>Java also provides a number of operators that can be used  as a short-cut for performing arithmetic operations on a variable and assigning the result to the same variable.</a:t>
            </a:r>
            <a:r>
              <a:rPr lang="en-US" altLang="en-US" sz="2600" b="1" dirty="0"/>
              <a:t> </a:t>
            </a:r>
            <a:endParaRPr lang="en-US" altLang="en-US" sz="2600" b="1" dirty="0"/>
          </a:p>
          <a:p>
            <a:pPr>
              <a:spcBef>
                <a:spcPts val="500"/>
              </a:spcBef>
              <a:spcAft>
                <a:spcPts val="500"/>
              </a:spcAft>
              <a:buNone/>
            </a:pPr>
            <a:r>
              <a:rPr lang="en-US" altLang="en-US" b="1" dirty="0"/>
              <a:t>Operator    		Short-Form		Equivalent to	</a:t>
            </a:r>
            <a:endParaRPr lang="en-US" altLang="en-US" b="1" dirty="0"/>
          </a:p>
          <a:p>
            <a:pPr>
              <a:lnSpc>
                <a:spcPct val="90000"/>
              </a:lnSpc>
              <a:buFont typeface="Monotype Sorts" pitchFamily="2" charset="2"/>
              <a:buNone/>
            </a:pPr>
            <a:r>
              <a:rPr lang="en-US" altLang="en-US" dirty="0">
                <a:solidFill>
                  <a:srgbClr val="00FF00"/>
                </a:solidFill>
                <a:latin typeface="Courier New" panose="02070309020205020404" pitchFamily="49" charset="0"/>
              </a:rPr>
              <a:t> +=</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endParaRPr lang="en-US" altLang="en-US" dirty="0"/>
          </a:p>
          <a:p>
            <a:pPr>
              <a:lnSpc>
                <a:spcPct val="90000"/>
              </a:lnSpc>
              <a:buFont typeface="Monotype Sorts" pitchFamily="2" charset="2"/>
              <a:buNone/>
            </a:pPr>
            <a:r>
              <a:rPr lang="en-US" altLang="en-US" dirty="0">
                <a:solidFill>
                  <a:srgbClr val="00FF00"/>
                </a:solidFill>
                <a:latin typeface="Courier New" panose="02070309020205020404" pitchFamily="49" charset="0"/>
              </a:rPr>
              <a:t> -=</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endParaRPr lang="en-US" altLang="en-US" dirty="0"/>
          </a:p>
          <a:p>
            <a:pPr>
              <a:lnSpc>
                <a:spcPct val="90000"/>
              </a:lnSpc>
              <a:buFont typeface="Monotype Sorts" pitchFamily="2" charset="2"/>
              <a:buNone/>
            </a:pPr>
            <a:r>
              <a:rPr lang="en-US" altLang="en-US" dirty="0">
                <a:solidFill>
                  <a:srgbClr val="00FF00"/>
                </a:solidFill>
                <a:latin typeface="Courier New" panose="02070309020205020404" pitchFamily="49" charset="0"/>
              </a:rPr>
              <a:t> *=</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endParaRPr lang="en-US" altLang="en-US" dirty="0"/>
          </a:p>
          <a:p>
            <a:pPr>
              <a:lnSpc>
                <a:spcPct val="90000"/>
              </a:lnSpc>
              <a:buFont typeface="Monotype Sorts" pitchFamily="2" charset="2"/>
              <a:buNone/>
            </a:pPr>
            <a:r>
              <a:rPr lang="en-US" altLang="en-US" dirty="0">
                <a:solidFill>
                  <a:srgbClr val="00FF00"/>
                </a:solidFill>
                <a:latin typeface="Courier New" panose="02070309020205020404" pitchFamily="49" charset="0"/>
              </a:rPr>
              <a:t> /=</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endParaRPr lang="en-US" altLang="en-US" dirty="0"/>
          </a:p>
          <a:p>
            <a:pPr>
              <a:lnSpc>
                <a:spcPct val="90000"/>
              </a:lnSpc>
              <a:buFont typeface="Monotype Sorts" pitchFamily="2" charset="2"/>
              <a:buNone/>
            </a:pPr>
            <a:r>
              <a:rPr lang="en-US" altLang="en-US" dirty="0">
                <a:solidFill>
                  <a:srgbClr val="00FF00"/>
                </a:solidFill>
                <a:latin typeface="Courier New" panose="02070309020205020404" pitchFamily="49" charset="0"/>
              </a:rPr>
              <a:t> %= </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endParaRPr lang="en-US" altLang="en-US" dirty="0"/>
          </a:p>
          <a:p>
            <a:pPr>
              <a:lnSpc>
                <a:spcPct val="90000"/>
              </a:lnSpc>
              <a:buFont typeface="Monotype Sorts" pitchFamily="2" charset="2"/>
              <a:buNone/>
            </a:pPr>
            <a:r>
              <a:rPr lang="en-US" altLang="en-US" dirty="0"/>
              <a:t>Example :</a:t>
            </a:r>
            <a:endParaRPr lang="en-US" altLang="en-US" dirty="0"/>
          </a:p>
          <a:p>
            <a:pPr>
              <a:lnSpc>
                <a:spcPct val="90000"/>
              </a:lnSpc>
              <a:buFont typeface="Monotype Sorts" pitchFamily="2" charset="2"/>
              <a:buNone/>
            </a:pPr>
            <a:r>
              <a:rPr lang="en-US" altLang="en-US" dirty="0"/>
              <a:t>Instead of  writing </a:t>
            </a:r>
            <a:r>
              <a:rPr lang="en-US" altLang="en-US" dirty="0">
                <a:solidFill>
                  <a:schemeClr val="accent2"/>
                </a:solidFill>
                <a:latin typeface="Courier New" panose="02070309020205020404" pitchFamily="49" charset="0"/>
              </a:rPr>
              <a:t>a = a + 5; </a:t>
            </a:r>
            <a:r>
              <a:rPr lang="en-US" altLang="en-US" dirty="0"/>
              <a:t>We can write </a:t>
            </a:r>
            <a:r>
              <a:rPr lang="en-US" altLang="en-US" dirty="0">
                <a:solidFill>
                  <a:schemeClr val="accent2"/>
                </a:solidFill>
                <a:latin typeface="Courier New" panose="02070309020205020404" pitchFamily="49" charset="0"/>
              </a:rPr>
              <a:t>a += 5;</a:t>
            </a: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r>
              <a:rPr lang="en-US" altLang="en-US"/>
              <a:t>Agenda</a:t>
            </a:r>
            <a:endParaRPr lang="en-US" altLang="en-US"/>
          </a:p>
        </p:txBody>
      </p:sp>
      <p:sp>
        <p:nvSpPr>
          <p:cNvPr id="34819" name="Content Placeholder 2"/>
          <p:cNvSpPr>
            <a:spLocks noGrp="1" noChangeArrowheads="1"/>
          </p:cNvSpPr>
          <p:nvPr>
            <p:ph idx="1"/>
          </p:nvPr>
        </p:nvSpPr>
        <p:spPr/>
        <p:txBody>
          <a:bodyPr/>
          <a:lstStyle/>
          <a:p>
            <a:r>
              <a:rPr lang="en-US" altLang="en-US"/>
              <a:t>Comments in java</a:t>
            </a:r>
            <a:endParaRPr lang="en-US" altLang="en-US"/>
          </a:p>
          <a:p>
            <a:r>
              <a:rPr lang="en-US" altLang="en-US"/>
              <a:t>Format Specifiers</a:t>
            </a:r>
            <a:endParaRPr lang="en-US" altLang="en-US"/>
          </a:p>
          <a:p>
            <a:r>
              <a:rPr lang="en-AU" altLang="en-US"/>
              <a:t>Escape Sequence</a:t>
            </a:r>
            <a:endParaRPr lang="en-AU" altLang="en-US"/>
          </a:p>
          <a:p>
            <a:r>
              <a:rPr lang="en-AU" altLang="en-US"/>
              <a:t>Math Class</a:t>
            </a:r>
            <a:endParaRPr lang="en-AU" altLang="en-US"/>
          </a:p>
          <a:p>
            <a:r>
              <a:rPr lang="en-AU" altLang="en-US"/>
              <a:t>Casting</a:t>
            </a:r>
            <a:endParaRPr lang="en-AU" altLang="en-US"/>
          </a:p>
          <a:p>
            <a:r>
              <a:rPr lang="en-AU" altLang="en-US"/>
              <a:t>Relational Operator</a:t>
            </a:r>
            <a:r>
              <a:rPr lang="en-US" altLang="en-US"/>
              <a:t> </a:t>
            </a:r>
            <a:endParaRPr lang="en-US" altLang="en-US"/>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title"/>
          </p:nvPr>
        </p:nvSpPr>
        <p:spPr/>
        <p:txBody>
          <a:bodyPr/>
          <a:lstStyle/>
          <a:p>
            <a:pPr eaLnBrk="1" hangingPunct="1"/>
            <a:r>
              <a:rPr lang="en-US" altLang="en-US" sz="4000" dirty="0"/>
              <a:t>Comments in Java</a:t>
            </a:r>
            <a:endParaRPr lang="en-US" altLang="en-US" sz="4000" dirty="0"/>
          </a:p>
        </p:txBody>
      </p:sp>
      <p:sp>
        <p:nvSpPr>
          <p:cNvPr id="35843" name="Text Placeholder 2"/>
          <p:cNvSpPr>
            <a:spLocks noGrp="1" noChangeArrowheads="1"/>
          </p:cNvSpPr>
          <p:nvPr>
            <p:ph type="body" idx="1"/>
          </p:nvPr>
        </p:nvSpPr>
        <p:spPr/>
        <p:txBody>
          <a:bodyPr>
            <a:normAutofit lnSpcReduction="10000"/>
          </a:bodyPr>
          <a:lstStyle/>
          <a:p>
            <a:pPr eaLnBrk="1" hangingPunct="1"/>
            <a:r>
              <a:rPr lang="en-US" altLang="en-US" sz="2500" b="1" dirty="0"/>
              <a:t>Comments</a:t>
            </a:r>
            <a:endParaRPr lang="en-US" altLang="en-US" sz="2500" b="1" dirty="0"/>
          </a:p>
          <a:p>
            <a:pPr lvl="2" eaLnBrk="1" hangingPunct="1">
              <a:buFont typeface="Wingdings 2" panose="05020102010507070707" pitchFamily="18" charset="2"/>
              <a:buNone/>
            </a:pPr>
            <a:r>
              <a:rPr lang="en-US" altLang="en-US" sz="1900" dirty="0">
                <a:solidFill>
                  <a:srgbClr val="00BF00"/>
                </a:solidFill>
                <a:latin typeface="Lucida Console" panose="020B0609040504020204" pitchFamily="49" charset="0"/>
              </a:rPr>
              <a:t>	// Fig. 2.1: Welcome1.java</a:t>
            </a:r>
            <a:endParaRPr lang="en-US" altLang="en-US" sz="1900" dirty="0">
              <a:solidFill>
                <a:srgbClr val="00BF00"/>
              </a:solidFill>
              <a:latin typeface="Lucida Console" panose="020B0609040504020204" pitchFamily="49" charset="0"/>
            </a:endParaRPr>
          </a:p>
          <a:p>
            <a:pPr lvl="1" eaLnBrk="1" hangingPunct="1"/>
            <a:r>
              <a:rPr lang="en-US" altLang="en-US" sz="2100" dirty="0">
                <a:solidFill>
                  <a:srgbClr val="0000FF"/>
                </a:solidFill>
                <a:latin typeface="LucidaSansTypewriter" pitchFamily="49" charset="0"/>
              </a:rPr>
              <a:t>//</a:t>
            </a:r>
            <a:r>
              <a:rPr lang="en-US" altLang="en-US" sz="2100" dirty="0">
                <a:solidFill>
                  <a:srgbClr val="000000"/>
                </a:solidFill>
              </a:rPr>
              <a:t> </a:t>
            </a:r>
            <a:r>
              <a:rPr lang="en-US" altLang="en-US" sz="2100" dirty="0"/>
              <a:t>indicates that the line is a </a:t>
            </a:r>
            <a:r>
              <a:rPr lang="en-US" altLang="en-US" sz="2100" dirty="0">
                <a:solidFill>
                  <a:srgbClr val="0000FF"/>
                </a:solidFill>
              </a:rPr>
              <a:t>comment</a:t>
            </a:r>
            <a:r>
              <a:rPr lang="en-US" altLang="en-US" sz="2100" dirty="0">
                <a:solidFill>
                  <a:srgbClr val="000000"/>
                </a:solidFill>
              </a:rPr>
              <a:t>. </a:t>
            </a:r>
            <a:endParaRPr lang="en-US" altLang="en-US" sz="2100" dirty="0">
              <a:solidFill>
                <a:srgbClr val="000000"/>
              </a:solidFill>
            </a:endParaRPr>
          </a:p>
          <a:p>
            <a:pPr lvl="1" eaLnBrk="1" hangingPunct="1"/>
            <a:r>
              <a:rPr lang="en-US" altLang="en-US" sz="2100" dirty="0"/>
              <a:t>Used to </a:t>
            </a:r>
            <a:r>
              <a:rPr lang="en-US" altLang="en-US" sz="2100" dirty="0">
                <a:solidFill>
                  <a:srgbClr val="0000FF"/>
                </a:solidFill>
              </a:rPr>
              <a:t>document programs</a:t>
            </a:r>
            <a:r>
              <a:rPr lang="en-US" altLang="en-US" sz="2100" dirty="0">
                <a:solidFill>
                  <a:srgbClr val="000000"/>
                </a:solidFill>
              </a:rPr>
              <a:t> </a:t>
            </a:r>
            <a:r>
              <a:rPr lang="en-US" altLang="en-US" sz="2100" dirty="0"/>
              <a:t>and improve their readability.</a:t>
            </a:r>
            <a:endParaRPr lang="en-US" altLang="en-US" sz="2100" dirty="0"/>
          </a:p>
          <a:p>
            <a:pPr lvl="1" eaLnBrk="1" hangingPunct="1"/>
            <a:r>
              <a:rPr lang="en-US" altLang="en-US" sz="2100" dirty="0"/>
              <a:t>Compiler ignores comments.</a:t>
            </a:r>
            <a:endParaRPr lang="en-US" altLang="en-US" sz="2100" dirty="0"/>
          </a:p>
          <a:p>
            <a:pPr lvl="1" eaLnBrk="1" hangingPunct="1"/>
            <a:r>
              <a:rPr lang="en-US" altLang="en-US" sz="2100" dirty="0"/>
              <a:t>A comment that begins with </a:t>
            </a:r>
            <a:r>
              <a:rPr lang="en-US" altLang="en-US" sz="2100" dirty="0">
                <a:latin typeface="Lucida Console" panose="020B0609040504020204" pitchFamily="49" charset="0"/>
              </a:rPr>
              <a:t>//</a:t>
            </a:r>
            <a:r>
              <a:rPr lang="en-US" altLang="en-US" sz="2100" dirty="0"/>
              <a:t> is an </a:t>
            </a:r>
            <a:r>
              <a:rPr lang="en-US" altLang="en-US" sz="2100" dirty="0">
                <a:solidFill>
                  <a:srgbClr val="0000FF"/>
                </a:solidFill>
              </a:rPr>
              <a:t>end-of-line</a:t>
            </a:r>
            <a:r>
              <a:rPr lang="en-US" altLang="en-US" sz="2100" dirty="0">
                <a:solidFill>
                  <a:srgbClr val="000000"/>
                </a:solidFill>
              </a:rPr>
              <a:t> </a:t>
            </a:r>
            <a:r>
              <a:rPr lang="en-US" altLang="en-US" sz="2100" dirty="0">
                <a:solidFill>
                  <a:srgbClr val="0000FF"/>
                </a:solidFill>
              </a:rPr>
              <a:t>comment</a:t>
            </a:r>
            <a:r>
              <a:rPr lang="en-US" altLang="en-US" sz="2100" dirty="0">
                <a:solidFill>
                  <a:srgbClr val="000000"/>
                </a:solidFill>
              </a:rPr>
              <a:t>—</a:t>
            </a:r>
            <a:r>
              <a:rPr lang="en-US" altLang="en-US" sz="2100" dirty="0"/>
              <a:t>it terminates at the end of the line on which it appears. </a:t>
            </a:r>
            <a:endParaRPr lang="en-US" altLang="en-US" sz="2100" dirty="0"/>
          </a:p>
          <a:p>
            <a:pPr eaLnBrk="1" hangingPunct="1"/>
            <a:r>
              <a:rPr lang="en-US" altLang="en-US" sz="2500" dirty="0">
                <a:solidFill>
                  <a:srgbClr val="0000FF"/>
                </a:solidFill>
              </a:rPr>
              <a:t>Traditional comment</a:t>
            </a:r>
            <a:r>
              <a:rPr lang="en-US" altLang="en-US" sz="2500" dirty="0"/>
              <a:t>, can be spread over several lines as in</a:t>
            </a:r>
            <a:endParaRPr lang="en-US" altLang="en-US" sz="2500" dirty="0"/>
          </a:p>
          <a:p>
            <a:pPr lvl="2" eaLnBrk="1" hangingPunct="1">
              <a:buFont typeface="Wingdings 2" panose="05020102010507070707" pitchFamily="18" charset="2"/>
              <a:buNone/>
            </a:pPr>
            <a:r>
              <a:rPr lang="en-US" altLang="en-US" sz="1900" dirty="0">
                <a:solidFill>
                  <a:srgbClr val="00BF00"/>
                </a:solidFill>
                <a:latin typeface="Lucida Console" panose="020B0609040504020204" pitchFamily="49" charset="0"/>
              </a:rPr>
              <a:t>	/* This is a traditional comment. It</a:t>
            </a:r>
            <a:br>
              <a:rPr lang="en-US" altLang="en-US" sz="1900" dirty="0">
                <a:solidFill>
                  <a:srgbClr val="00BF00"/>
                </a:solidFill>
                <a:latin typeface="Lucida Console" panose="020B0609040504020204" pitchFamily="49" charset="0"/>
              </a:rPr>
            </a:br>
            <a:r>
              <a:rPr lang="en-US" altLang="en-US" sz="1900" dirty="0">
                <a:solidFill>
                  <a:srgbClr val="00BF00"/>
                </a:solidFill>
                <a:latin typeface="Lucida Console" panose="020B0609040504020204" pitchFamily="49" charset="0"/>
              </a:rPr>
              <a:t>   can be split over multiple lines */</a:t>
            </a:r>
            <a:endParaRPr lang="en-US" altLang="en-US" sz="1900" dirty="0">
              <a:solidFill>
                <a:srgbClr val="00BF00"/>
              </a:solidFill>
              <a:latin typeface="Lucida Console" panose="020B0609040504020204" pitchFamily="49" charset="0"/>
            </a:endParaRPr>
          </a:p>
          <a:p>
            <a:pPr lvl="1" eaLnBrk="1" hangingPunct="1"/>
            <a:r>
              <a:rPr lang="en-US" altLang="en-US" sz="2100" dirty="0"/>
              <a:t>This type of comment begins with</a:t>
            </a:r>
            <a:r>
              <a:rPr lang="en-US" altLang="en-US" sz="2100" dirty="0">
                <a:solidFill>
                  <a:srgbClr val="000000"/>
                </a:solidFill>
              </a:rPr>
              <a:t> </a:t>
            </a:r>
            <a:r>
              <a:rPr lang="en-US" altLang="en-US" sz="2100" dirty="0">
                <a:solidFill>
                  <a:srgbClr val="0000FF"/>
                </a:solidFill>
              </a:rPr>
              <a:t>/*</a:t>
            </a:r>
            <a:r>
              <a:rPr lang="en-US" altLang="en-US" sz="2100" dirty="0">
                <a:solidFill>
                  <a:srgbClr val="000000"/>
                </a:solidFill>
              </a:rPr>
              <a:t> </a:t>
            </a:r>
            <a:r>
              <a:rPr lang="en-US" altLang="en-US" sz="2100" dirty="0"/>
              <a:t>and ends with </a:t>
            </a:r>
            <a:r>
              <a:rPr lang="en-US" altLang="en-US" sz="2100" dirty="0">
                <a:solidFill>
                  <a:srgbClr val="0000FF"/>
                </a:solidFill>
              </a:rPr>
              <a:t>*/</a:t>
            </a:r>
            <a:r>
              <a:rPr lang="en-US" altLang="en-US" sz="2100" dirty="0">
                <a:solidFill>
                  <a:srgbClr val="000000"/>
                </a:solidFill>
              </a:rPr>
              <a:t>. </a:t>
            </a:r>
            <a:endParaRPr lang="en-US" altLang="en-US" sz="2100" dirty="0">
              <a:solidFill>
                <a:srgbClr val="000000"/>
              </a:solidFill>
            </a:endParaRPr>
          </a:p>
          <a:p>
            <a:pPr lvl="1" eaLnBrk="1" hangingPunct="1"/>
            <a:r>
              <a:rPr lang="en-US" altLang="en-US" sz="2100" dirty="0"/>
              <a:t>All text between the delimiters is ignored by the compiler. </a:t>
            </a:r>
            <a:endParaRPr lang="en-US" altLang="en-US"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p:txBody>
          <a:bodyPr/>
          <a:lstStyle/>
          <a:p>
            <a:r>
              <a:rPr lang="en-US" altLang="en-US"/>
              <a:t>Basic Structure of Java Program</a:t>
            </a:r>
            <a:endParaRPr lang="en-US" altLang="en-US"/>
          </a:p>
        </p:txBody>
      </p:sp>
      <p:sp>
        <p:nvSpPr>
          <p:cNvPr id="3" name="Content Placeholder 2"/>
          <p:cNvSpPr>
            <a:spLocks noGrp="1"/>
          </p:cNvSpPr>
          <p:nvPr>
            <p:ph idx="1"/>
          </p:nvPr>
        </p:nvSpPr>
        <p:spPr/>
        <p:txBody>
          <a:bodyPr/>
          <a:lstStyle/>
          <a:p>
            <a:pPr marL="0" indent="0" algn="just">
              <a:buNone/>
              <a:defRPr/>
            </a:pPr>
            <a:r>
              <a:rPr lang="en-US" dirty="0"/>
              <a:t>public class </a:t>
            </a:r>
            <a:r>
              <a:rPr lang="en-US" dirty="0" err="1"/>
              <a:t>MyFirstJavaClass</a:t>
            </a:r>
            <a:endParaRPr lang="en-US" dirty="0"/>
          </a:p>
          <a:p>
            <a:pPr marL="0" indent="0" algn="just">
              <a:buNone/>
              <a:defRPr/>
            </a:pPr>
            <a:r>
              <a:rPr lang="en-US" dirty="0"/>
              <a:t>{</a:t>
            </a:r>
            <a:endParaRPr lang="en-US" dirty="0"/>
          </a:p>
          <a:p>
            <a:pPr marL="0" indent="0" algn="just">
              <a:buNone/>
              <a:defRPr/>
            </a:pPr>
            <a:r>
              <a:rPr lang="en-US" dirty="0"/>
              <a:t>	public static void main(String[] </a:t>
            </a:r>
            <a:r>
              <a:rPr lang="en-US" dirty="0" err="1"/>
              <a:t>arg</a:t>
            </a:r>
            <a:r>
              <a:rPr lang="en-US" dirty="0"/>
              <a:t>)</a:t>
            </a:r>
            <a:endParaRPr lang="en-US" dirty="0"/>
          </a:p>
          <a:p>
            <a:pPr marL="0" indent="0" algn="just">
              <a:buNone/>
              <a:defRPr/>
            </a:pPr>
            <a:r>
              <a:rPr lang="en-US" dirty="0"/>
              <a:t>	{</a:t>
            </a:r>
            <a:endParaRPr lang="en-US" dirty="0"/>
          </a:p>
          <a:p>
            <a:pPr marL="0" indent="0" algn="just">
              <a:buNone/>
              <a:defRPr/>
            </a:pPr>
            <a:r>
              <a:rPr lang="en-US" dirty="0"/>
              <a:t>		</a:t>
            </a:r>
            <a:r>
              <a:rPr lang="en-US" dirty="0" err="1"/>
              <a:t>System.out.println</a:t>
            </a:r>
            <a:r>
              <a:rPr lang="en-US" dirty="0"/>
              <a:t>("Nasir Khan");</a:t>
            </a:r>
            <a:endParaRPr lang="en-US" dirty="0"/>
          </a:p>
          <a:p>
            <a:pPr marL="0" indent="0" algn="just">
              <a:buNone/>
              <a:defRPr/>
            </a:pPr>
            <a:r>
              <a:rPr lang="en-US" dirty="0"/>
              <a:t>	}</a:t>
            </a:r>
            <a:endParaRPr lang="en-US" dirty="0"/>
          </a:p>
          <a:p>
            <a:pPr marL="0" indent="0" algn="just">
              <a:buNone/>
              <a:defRPr/>
            </a:pPr>
            <a:r>
              <a:rPr lang="en-US" dirty="0"/>
              <a:t>}</a:t>
            </a:r>
            <a:endParaRPr lang="en-US" dirty="0"/>
          </a:p>
          <a:p>
            <a:pPr algn="just">
              <a:defRPr/>
            </a:pPr>
            <a:r>
              <a:rPr lang="en-US" dirty="0"/>
              <a:t>The name of class and file must be same.</a:t>
            </a:r>
            <a:endParaRPr lang="en-US" dirty="0"/>
          </a:p>
          <a:p>
            <a:pPr algn="just">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p:txBody>
          <a:bodyPr/>
          <a:lstStyle/>
          <a:p>
            <a:pPr eaLnBrk="1" hangingPunct="1"/>
            <a:r>
              <a:rPr lang="en-US" altLang="en-US" sz="4000" dirty="0"/>
              <a:t>Continued…</a:t>
            </a:r>
            <a:endParaRPr lang="en-US" altLang="en-US" sz="4000" dirty="0"/>
          </a:p>
        </p:txBody>
      </p:sp>
      <p:sp>
        <p:nvSpPr>
          <p:cNvPr id="37891" name="Text Placeholder 2"/>
          <p:cNvSpPr>
            <a:spLocks noGrp="1" noChangeArrowheads="1"/>
          </p:cNvSpPr>
          <p:nvPr>
            <p:ph type="body" idx="1"/>
          </p:nvPr>
        </p:nvSpPr>
        <p:spPr/>
        <p:txBody>
          <a:bodyPr/>
          <a:lstStyle/>
          <a:p>
            <a:pPr eaLnBrk="1" hangingPunct="1"/>
            <a:r>
              <a:rPr lang="en-US" altLang="en-US" dirty="0">
                <a:solidFill>
                  <a:srgbClr val="0000FF"/>
                </a:solidFill>
              </a:rPr>
              <a:t>Javadoc comments</a:t>
            </a:r>
            <a:r>
              <a:rPr lang="en-US" altLang="en-US" dirty="0">
                <a:solidFill>
                  <a:srgbClr val="000000"/>
                </a:solidFill>
              </a:rPr>
              <a:t> </a:t>
            </a:r>
            <a:endParaRPr lang="en-US" altLang="en-US" dirty="0">
              <a:solidFill>
                <a:srgbClr val="000000"/>
              </a:solidFill>
            </a:endParaRPr>
          </a:p>
          <a:p>
            <a:pPr lvl="1" eaLnBrk="1" hangingPunct="1"/>
            <a:r>
              <a:rPr lang="en-US" altLang="en-US" dirty="0"/>
              <a:t>Delimited by </a:t>
            </a:r>
            <a:r>
              <a:rPr lang="en-US" altLang="en-US" dirty="0">
                <a:solidFill>
                  <a:srgbClr val="0000FF"/>
                </a:solidFill>
                <a:latin typeface="LucidaSansTypewriter" pitchFamily="49" charset="0"/>
              </a:rPr>
              <a:t>/**</a:t>
            </a:r>
            <a:r>
              <a:rPr lang="en-US" altLang="en-US" dirty="0">
                <a:solidFill>
                  <a:srgbClr val="000000"/>
                </a:solidFill>
              </a:rPr>
              <a:t> </a:t>
            </a:r>
            <a:r>
              <a:rPr lang="en-US" altLang="en-US" dirty="0"/>
              <a:t>and</a:t>
            </a:r>
            <a:r>
              <a:rPr lang="en-US" altLang="en-US" dirty="0">
                <a:solidFill>
                  <a:srgbClr val="000000"/>
                </a:solidFill>
              </a:rPr>
              <a:t> </a:t>
            </a:r>
            <a:r>
              <a:rPr lang="en-US" altLang="en-US" dirty="0">
                <a:solidFill>
                  <a:srgbClr val="0000FF"/>
                </a:solidFill>
                <a:latin typeface="LucidaSansTypewriter" pitchFamily="49" charset="0"/>
              </a:rPr>
              <a:t>*/</a:t>
            </a:r>
            <a:r>
              <a:rPr lang="en-US" altLang="en-US" dirty="0">
                <a:solidFill>
                  <a:srgbClr val="000000"/>
                </a:solidFill>
              </a:rPr>
              <a:t>. </a:t>
            </a:r>
            <a:endParaRPr lang="en-US" altLang="en-US" dirty="0">
              <a:solidFill>
                <a:srgbClr val="000000"/>
              </a:solidFill>
            </a:endParaRPr>
          </a:p>
          <a:p>
            <a:pPr lvl="1" eaLnBrk="1" hangingPunct="1"/>
            <a:r>
              <a:rPr lang="en-US" altLang="en-US" dirty="0"/>
              <a:t>All text between the Javadoc comment delimiters is ignored by the compiler. </a:t>
            </a:r>
            <a:endParaRPr lang="en-US" altLang="en-US" dirty="0"/>
          </a:p>
          <a:p>
            <a:pPr lvl="1" eaLnBrk="1" hangingPunct="1"/>
            <a:r>
              <a:rPr lang="en-US" altLang="en-US" dirty="0"/>
              <a:t>Enable you to embed program documentation directly in your programs. </a:t>
            </a:r>
            <a:endParaRPr lang="en-US" altLang="en-US" dirty="0"/>
          </a:p>
          <a:p>
            <a:pPr lvl="1" eaLnBrk="1" hangingPunct="1"/>
            <a:r>
              <a:rPr lang="en-US" altLang="en-US" dirty="0"/>
              <a:t>The </a:t>
            </a:r>
            <a:r>
              <a:rPr lang="en-US" altLang="en-US" b="1" dirty="0" err="1">
                <a:latin typeface="LucidaSansTypewriter" pitchFamily="49" charset="0"/>
              </a:rPr>
              <a:t>javadoc</a:t>
            </a:r>
            <a:r>
              <a:rPr lang="en-US" altLang="en-US" b="1" dirty="0"/>
              <a:t> utility program </a:t>
            </a:r>
            <a:r>
              <a:rPr lang="en-US" altLang="en-US" dirty="0"/>
              <a:t>(Appendix M) reads Javadoc comments and uses them to prepare your program’s documentation in HTML format. </a:t>
            </a:r>
            <a:endParaRPr lang="en-US" altLang="en-US" dirty="0"/>
          </a:p>
        </p:txBody>
      </p:sp>
      <p:sp>
        <p:nvSpPr>
          <p:cNvPr id="37892" name="Footer Placeholder 3"/>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l"/>
              <a:defRPr sz="2400">
                <a:solidFill>
                  <a:schemeClr val="tx1"/>
                </a:solidFill>
                <a:latin typeface="Times New Roman" panose="02020603050405020304" pitchFamily="18" charset="0"/>
              </a:defRPr>
            </a:lvl1pPr>
            <a:lvl2pPr marL="742950" indent="-285750">
              <a:spcBef>
                <a:spcPct val="20000"/>
              </a:spcBef>
              <a:buClr>
                <a:schemeClr val="folHlink"/>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l"/>
              <a:defRPr sz="1600">
                <a:solidFill>
                  <a:schemeClr val="tx1"/>
                </a:solidFill>
                <a:latin typeface="Times New Roman" panose="02020603050405020304" pitchFamily="18" charset="0"/>
              </a:defRPr>
            </a:lvl4pPr>
            <a:lvl5pPr marL="2057400" indent="-228600">
              <a:spcBef>
                <a:spcPct val="20000"/>
              </a:spcBef>
              <a:buClr>
                <a:schemeClr val="folHlink"/>
              </a:buClr>
              <a:buSzPct val="100000"/>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9pPr>
          </a:lstStyle>
          <a:p>
            <a:pPr>
              <a:spcBef>
                <a:spcPct val="0"/>
              </a:spcBef>
              <a:buClrTx/>
              <a:buSzTx/>
              <a:buFontTx/>
              <a:buNone/>
            </a:pPr>
            <a:r>
              <a:rPr lang="en-US" altLang="en-US" sz="1400">
                <a:latin typeface="Bookman Old Style" panose="02050604050505020204" pitchFamily="18" charset="0"/>
              </a:rPr>
              <a:t>© Copyright 1992-2012 by Pearson Education, Inc. All Rights Reserved.</a:t>
            </a:r>
            <a:endParaRPr lang="en-US" altLang="en-US" sz="1400">
              <a:latin typeface="Bookman Old Style" panose="020506040505050202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l"/>
              <a:defRPr sz="2400">
                <a:solidFill>
                  <a:schemeClr val="tx1"/>
                </a:solidFill>
                <a:latin typeface="Times New Roman" panose="02020603050405020304" pitchFamily="18" charset="0"/>
              </a:defRPr>
            </a:lvl1pPr>
            <a:lvl2pPr marL="742950" indent="-285750">
              <a:spcBef>
                <a:spcPct val="20000"/>
              </a:spcBef>
              <a:buClr>
                <a:schemeClr val="folHlink"/>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l"/>
              <a:defRPr sz="1600">
                <a:solidFill>
                  <a:schemeClr val="tx1"/>
                </a:solidFill>
                <a:latin typeface="Times New Roman" panose="02020603050405020304" pitchFamily="18" charset="0"/>
              </a:defRPr>
            </a:lvl4pPr>
            <a:lvl5pPr marL="2057400" indent="-228600">
              <a:spcBef>
                <a:spcPct val="20000"/>
              </a:spcBef>
              <a:buClr>
                <a:schemeClr val="folHlink"/>
              </a:buClr>
              <a:buSzPct val="100000"/>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9pPr>
          </a:lstStyle>
          <a:p>
            <a:pPr>
              <a:spcBef>
                <a:spcPct val="0"/>
              </a:spcBef>
              <a:buClrTx/>
              <a:buSzTx/>
              <a:buFontTx/>
              <a:buNone/>
            </a:pPr>
            <a:r>
              <a:rPr lang="en-US" altLang="en-US" sz="1400">
                <a:latin typeface="Bookman Old Style" panose="02050604050505020204" pitchFamily="18" charset="0"/>
              </a:rPr>
              <a:t>© Copyright 1992-2012 by Pearson Education, Inc. All Rights Reserved.</a:t>
            </a:r>
            <a:endParaRPr lang="en-US" altLang="en-US" sz="1400">
              <a:latin typeface="Bookman Old Style" panose="02050604050505020204" pitchFamily="18" charset="0"/>
            </a:endParaRPr>
          </a:p>
        </p:txBody>
      </p:sp>
      <p:pic>
        <p:nvPicPr>
          <p:cNvPr id="39939"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38100"/>
            <a:ext cx="476250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922714"/>
            <a:ext cx="4876800"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p:txBody>
          <a:bodyPr/>
          <a:lstStyle/>
          <a:p>
            <a:r>
              <a:rPr lang="en-AU" altLang="en-US"/>
              <a:t>Format Specifiers</a:t>
            </a:r>
            <a:endParaRPr lang="en-AU" altLang="en-US"/>
          </a:p>
        </p:txBody>
      </p:sp>
      <p:sp>
        <p:nvSpPr>
          <p:cNvPr id="40963" name="Text Placeholder 2"/>
          <p:cNvSpPr>
            <a:spLocks noGrp="1" noChangeArrowheads="1"/>
          </p:cNvSpPr>
          <p:nvPr>
            <p:ph type="body" idx="1"/>
          </p:nvPr>
        </p:nvSpPr>
        <p:spPr/>
        <p:txBody>
          <a:bodyPr/>
          <a:lstStyle/>
          <a:p>
            <a:r>
              <a:rPr lang="en-AU" altLang="en-US"/>
              <a:t>d: decimal integer [byte, short, int, long]</a:t>
            </a:r>
            <a:endParaRPr lang="en-AU" altLang="en-US"/>
          </a:p>
          <a:p>
            <a:r>
              <a:rPr lang="en-AU" altLang="en-US"/>
              <a:t>f : floating-point number [float, double]</a:t>
            </a:r>
            <a:endParaRPr lang="en-AU" altLang="en-US"/>
          </a:p>
          <a:p>
            <a:r>
              <a:rPr lang="en-AU" altLang="en-US"/>
              <a:t>c : characterCapital C will uppercase the letter </a:t>
            </a:r>
            <a:endParaRPr lang="en-AU" altLang="en-US"/>
          </a:p>
          <a:p>
            <a:r>
              <a:rPr lang="en-AU" altLang="en-US"/>
              <a:t>s : StringCapital S will uppercase all the letters in the string </a:t>
            </a:r>
            <a:endParaRPr lang="en-AU" altLang="en-US"/>
          </a:p>
          <a:p>
            <a:r>
              <a:rPr lang="en-AU" altLang="en-US"/>
              <a:t>b: To </a:t>
            </a:r>
            <a:r>
              <a:rPr lang="en-AU" altLang="en-US" b="1"/>
              <a:t>format boolean</a:t>
            </a:r>
            <a:r>
              <a:rPr lang="en-AU" altLang="en-US"/>
              <a:t> values, we use the %b </a:t>
            </a:r>
            <a:r>
              <a:rPr lang="en-AU" altLang="en-US" b="1"/>
              <a:t>format</a:t>
            </a:r>
            <a:r>
              <a:rPr lang="en-AU" altLang="en-US"/>
              <a:t>.</a:t>
            </a:r>
            <a:endParaRPr lang="en-AU" altLang="en-US"/>
          </a:p>
          <a:p>
            <a:endParaRPr lang="en-AU" altLang="en-US"/>
          </a:p>
          <a:p>
            <a:endParaRPr lang="en-AU" altLang="en-US"/>
          </a:p>
          <a:p>
            <a:endParaRPr lang="en-AU" altLang="en-US"/>
          </a:p>
        </p:txBody>
      </p:sp>
      <p:sp>
        <p:nvSpPr>
          <p:cNvPr id="40964" name="Footer Placeholder 3"/>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l"/>
              <a:defRPr sz="2400">
                <a:solidFill>
                  <a:schemeClr val="tx1"/>
                </a:solidFill>
                <a:latin typeface="Times New Roman" panose="02020603050405020304" pitchFamily="18" charset="0"/>
              </a:defRPr>
            </a:lvl1pPr>
            <a:lvl2pPr marL="742950" indent="-285750">
              <a:spcBef>
                <a:spcPct val="20000"/>
              </a:spcBef>
              <a:buClr>
                <a:schemeClr val="folHlink"/>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l"/>
              <a:defRPr sz="1600">
                <a:solidFill>
                  <a:schemeClr val="tx1"/>
                </a:solidFill>
                <a:latin typeface="Times New Roman" panose="02020603050405020304" pitchFamily="18" charset="0"/>
              </a:defRPr>
            </a:lvl4pPr>
            <a:lvl5pPr marL="2057400" indent="-228600">
              <a:spcBef>
                <a:spcPct val="20000"/>
              </a:spcBef>
              <a:buClr>
                <a:schemeClr val="folHlink"/>
              </a:buClr>
              <a:buSzPct val="100000"/>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9pPr>
          </a:lstStyle>
          <a:p>
            <a:pPr>
              <a:spcBef>
                <a:spcPct val="0"/>
              </a:spcBef>
              <a:buClrTx/>
              <a:buSzTx/>
              <a:buFontTx/>
              <a:buNone/>
            </a:pPr>
            <a:r>
              <a:rPr lang="en-US" altLang="en-US" sz="1400">
                <a:latin typeface="Bookman Old Style" panose="02050604050505020204" pitchFamily="18" charset="0"/>
              </a:rPr>
              <a:t>© Copyright 1992-2012 by Pearson Education, Inc. All Rights Reserved.</a:t>
            </a:r>
            <a:endParaRPr lang="en-US" altLang="en-US" sz="1400">
              <a:latin typeface="Bookman Old Style" panose="02050604050505020204" pitchFamily="18"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p:txBody>
          <a:bodyPr/>
          <a:lstStyle/>
          <a:p>
            <a:r>
              <a:rPr lang="en-US" altLang="en-US"/>
              <a:t>How to Read Char variable</a:t>
            </a:r>
            <a:endParaRPr lang="en-US" altLang="en-US"/>
          </a:p>
        </p:txBody>
      </p:sp>
      <p:sp>
        <p:nvSpPr>
          <p:cNvPr id="41987" name="Text Placeholder 2"/>
          <p:cNvSpPr>
            <a:spLocks noGrp="1" noChangeArrowheads="1"/>
          </p:cNvSpPr>
          <p:nvPr>
            <p:ph type="body" idx="1"/>
          </p:nvPr>
        </p:nvSpPr>
        <p:spPr/>
        <p:txBody>
          <a:bodyPr/>
          <a:lstStyle/>
          <a:p>
            <a:r>
              <a:rPr lang="en-US" altLang="en-US"/>
              <a:t> Scanner input=new Scanner(System.in);</a:t>
            </a:r>
            <a:endParaRPr lang="en-US" altLang="en-US"/>
          </a:p>
          <a:p>
            <a:r>
              <a:rPr lang="en-US" altLang="en-US"/>
              <a:t>        char b=input.next().charAt(0);</a:t>
            </a:r>
            <a:endParaRPr lang="en-US" altLang="en-US"/>
          </a:p>
          <a:p>
            <a:r>
              <a:rPr lang="en-US" altLang="en-US"/>
              <a:t>        System.out.printf("%C",b);</a:t>
            </a:r>
            <a:endParaRPr lang="en-US" alt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lstStyle/>
          <a:p>
            <a:r>
              <a:rPr lang="en-AU" altLang="en-US"/>
              <a:t>Escape Sequence</a:t>
            </a:r>
            <a:endParaRPr lang="en-AU" altLang="en-US"/>
          </a:p>
        </p:txBody>
      </p:sp>
      <p:sp>
        <p:nvSpPr>
          <p:cNvPr id="43011" name="Text Placeholder 2"/>
          <p:cNvSpPr>
            <a:spLocks noGrp="1" noChangeArrowheads="1"/>
          </p:cNvSpPr>
          <p:nvPr>
            <p:ph type="body" idx="1"/>
          </p:nvPr>
        </p:nvSpPr>
        <p:spPr>
          <a:xfrm>
            <a:off x="1524000" y="815976"/>
            <a:ext cx="9906000" cy="5699125"/>
          </a:xfrm>
        </p:spPr>
        <p:txBody>
          <a:bodyPr/>
          <a:lstStyle/>
          <a:p>
            <a:endParaRPr lang="en-AU" altLang="en-US"/>
          </a:p>
          <a:p>
            <a:endParaRPr lang="en-AU" altLang="en-US"/>
          </a:p>
          <a:p>
            <a:endParaRPr lang="en-AU" altLang="en-US"/>
          </a:p>
        </p:txBody>
      </p:sp>
      <p:pic>
        <p:nvPicPr>
          <p:cNvPr id="43013" name="Picture 1" descr="ch02imageslides_Page_25.pn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1905000" y="2324736"/>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The Math class</a:t>
            </a:r>
            <a:endParaRPr lang="en-US" altLang="en-US"/>
          </a:p>
        </p:txBody>
      </p:sp>
      <p:sp>
        <p:nvSpPr>
          <p:cNvPr id="44035" name="Rectangle 3"/>
          <p:cNvSpPr>
            <a:spLocks noGrp="1" noChangeArrowheads="1"/>
          </p:cNvSpPr>
          <p:nvPr>
            <p:ph type="body" idx="1"/>
          </p:nvPr>
        </p:nvSpPr>
        <p:spPr/>
        <p:txBody>
          <a:bodyPr/>
          <a:lstStyle/>
          <a:p>
            <a:pPr>
              <a:buFont typeface="Monotype Sorts" pitchFamily="2" charset="2"/>
              <a:buNone/>
            </a:pPr>
            <a:endParaRPr lang="en-US" altLang="en-US"/>
          </a:p>
        </p:txBody>
      </p:sp>
      <p:graphicFrame>
        <p:nvGraphicFramePr>
          <p:cNvPr id="372783" name="Group 47"/>
          <p:cNvGraphicFramePr>
            <a:graphicFrameLocks noGrp="1"/>
          </p:cNvGraphicFramePr>
          <p:nvPr/>
        </p:nvGraphicFramePr>
        <p:xfrm>
          <a:off x="1497496" y="2146850"/>
          <a:ext cx="9355138" cy="5303840"/>
        </p:xfrm>
        <a:graphic>
          <a:graphicData uri="http://schemas.openxmlformats.org/drawingml/2006/table">
            <a:tbl>
              <a:tblPr/>
              <a:tblGrid>
                <a:gridCol w="2420938"/>
                <a:gridCol w="6934200"/>
              </a:tblGrid>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PI</a:t>
                      </a:r>
                      <a:endParaRPr kumimoji="0" lang="en-US" sz="2000" b="0" i="0" u="none" strike="noStrike" cap="none" normalizeH="0" baseline="0">
                        <a:ln>
                          <a:noFill/>
                        </a:ln>
                        <a:solidFill>
                          <a:schemeClr val="accent2"/>
                        </a:solidFill>
                        <a:effectLst/>
                        <a:latin typeface="Times New Roman" panose="02020603050405020304" pitchFamily="18"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The best approximate value of PI</a:t>
                      </a:r>
                      <a:endParaRPr kumimoji="0" lang="en-US" sz="2000" b="0" i="0" u="none" strike="noStrike" cap="none" normalizeH="0" baseline="0">
                        <a:ln>
                          <a:noFill/>
                        </a:ln>
                        <a:solidFill>
                          <a:schemeClr val="accent2"/>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abs</a:t>
                      </a:r>
                      <a:r>
                        <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rPr>
                        <a:t>(a)</a:t>
                      </a:r>
                      <a:endParaRPr kumimoji="0" lang="en-US" sz="2000" b="0" i="0" u="none" strike="noStrike" cap="none" normalizeH="0" baseline="0">
                        <a:ln>
                          <a:noFill/>
                        </a:ln>
                        <a:solidFill>
                          <a:schemeClr val="accent2"/>
                        </a:solidFill>
                        <a:effectLst/>
                        <a:latin typeface="Times New Roman" panose="02020603050405020304" pitchFamily="18"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Returns the absolute value of a,  a can be double, float, int or long. </a:t>
                      </a:r>
                      <a:endPar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2782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cos</a:t>
                      </a:r>
                      <a:r>
                        <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rPr>
                        <a:t>(a)</a:t>
                      </a:r>
                      <a:endPar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sin</a:t>
                      </a:r>
                      <a:r>
                        <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rPr>
                        <a:t>(a)</a:t>
                      </a:r>
                      <a:endPar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tan</a:t>
                      </a:r>
                      <a:r>
                        <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rPr>
                        <a:t>(a)</a:t>
                      </a:r>
                      <a:r>
                        <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  </a:t>
                      </a:r>
                      <a:endPar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Returns the trigonometric cosine/sine/tangent of an angle given in radians </a:t>
                      </a:r>
                      <a:endPar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exp</a:t>
                      </a:r>
                      <a:r>
                        <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rPr>
                        <a:t>(a)</a:t>
                      </a:r>
                      <a:endParaRPr kumimoji="0" lang="en-US" sz="2000" b="0" i="0" u="none" strike="noStrike" cap="none" normalizeH="0" baseline="0">
                        <a:ln>
                          <a:noFill/>
                        </a:ln>
                        <a:solidFill>
                          <a:schemeClr val="accent2"/>
                        </a:solidFill>
                        <a:effectLst/>
                        <a:latin typeface="Times New Roman" panose="02020603050405020304" pitchFamily="18"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Returns the exponential number e raised to the power of a</a:t>
                      </a:r>
                      <a:endPar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log</a:t>
                      </a:r>
                      <a:r>
                        <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rPr>
                        <a:t>(a)</a:t>
                      </a:r>
                      <a:endParaRPr kumimoji="0" lang="en-US" sz="2000" b="0" i="0" u="none" strike="noStrike" cap="none" normalizeH="0" baseline="0">
                        <a:ln>
                          <a:noFill/>
                        </a:ln>
                        <a:solidFill>
                          <a:schemeClr val="accent2"/>
                        </a:solidFill>
                        <a:effectLst/>
                        <a:latin typeface="Times New Roman" panose="02020603050405020304" pitchFamily="18"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Returns the natural logarithm (base e) of a</a:t>
                      </a:r>
                      <a:endPar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0108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max</a:t>
                      </a:r>
                      <a:r>
                        <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rPr>
                        <a:t>(a, b) </a:t>
                      </a: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min</a:t>
                      </a:r>
                      <a:r>
                        <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rPr>
                        <a:t>(a, b)</a:t>
                      </a:r>
                      <a:endParaRPr kumimoji="0" lang="en-US" sz="2000" b="0" i="0" u="none" strike="noStrike" cap="none" normalizeH="0" baseline="0">
                        <a:ln>
                          <a:noFill/>
                        </a:ln>
                        <a:solidFill>
                          <a:schemeClr val="accent2"/>
                        </a:solidFill>
                        <a:effectLst/>
                        <a:latin typeface="Times New Roman" panose="02020603050405020304" pitchFamily="18"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Returns the greater/smaller of two values, a and b can double, float, int or long </a:t>
                      </a:r>
                      <a:endPar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pow</a:t>
                      </a:r>
                      <a:r>
                        <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rPr>
                        <a:t>(a, b)</a:t>
                      </a:r>
                      <a:endParaRPr kumimoji="0" lang="en-US" sz="2000" b="0" i="0" u="none" strike="noStrike" cap="none" normalizeH="0" baseline="0">
                        <a:ln>
                          <a:noFill/>
                        </a:ln>
                        <a:solidFill>
                          <a:schemeClr val="accent2"/>
                        </a:solidFill>
                        <a:effectLst/>
                        <a:latin typeface="Times New Roman" panose="02020603050405020304" pitchFamily="18"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Returns the first argument raised to the power of the second </a:t>
                      </a:r>
                      <a:endPar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random</a:t>
                      </a:r>
                      <a:r>
                        <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a:ln>
                          <a:noFill/>
                        </a:ln>
                        <a:solidFill>
                          <a:schemeClr val="accent2"/>
                        </a:solidFill>
                        <a:effectLst/>
                        <a:latin typeface="Times New Roman" panose="02020603050405020304" pitchFamily="18"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Returns a random value in the range  0.0 and 1.0</a:t>
                      </a:r>
                      <a:endPar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a:ln>
                            <a:noFill/>
                          </a:ln>
                          <a:solidFill>
                            <a:schemeClr val="accent2"/>
                          </a:solidFill>
                          <a:effectLst/>
                          <a:latin typeface="Times New Roman" panose="02020603050405020304" pitchFamily="18" charset="0"/>
                          <a:cs typeface="Courier New" panose="02070309020205020404" pitchFamily="49" charset="0"/>
                        </a:rPr>
                        <a:t>round</a:t>
                      </a:r>
                      <a:r>
                        <a:rPr kumimoji="0" lang="en-US" sz="2000" b="0" i="0" u="none" strike="noStrike" cap="none" normalizeH="0" baseline="0">
                          <a:ln>
                            <a:noFill/>
                          </a:ln>
                          <a:solidFill>
                            <a:schemeClr val="accent2"/>
                          </a:solidFill>
                          <a:effectLst/>
                          <a:latin typeface="Courier New" panose="02070309020205020404" pitchFamily="49" charset="0"/>
                          <a:cs typeface="Courier New" panose="02070309020205020404" pitchFamily="49" charset="0"/>
                        </a:rPr>
                        <a:t>(a)</a:t>
                      </a:r>
                      <a:endParaRPr kumimoji="0" lang="en-US" sz="2000" b="0" i="0" u="none" strike="noStrike" cap="none" normalizeH="0" baseline="0">
                        <a:ln>
                          <a:noFill/>
                        </a:ln>
                        <a:solidFill>
                          <a:schemeClr val="accent2"/>
                        </a:solidFill>
                        <a:effectLst/>
                        <a:latin typeface="Times New Roman" panose="02020603050405020304" pitchFamily="18"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Returns the closest long to the argument (double or float)</a:t>
                      </a:r>
                      <a:endParaRPr kumimoji="0" lang="en-US" sz="20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0108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1" i="0" u="none" strike="noStrike" cap="none" normalizeH="0" baseline="0" dirty="0" err="1">
                          <a:ln>
                            <a:noFill/>
                          </a:ln>
                          <a:solidFill>
                            <a:schemeClr val="accent2"/>
                          </a:solidFill>
                          <a:effectLst/>
                          <a:latin typeface="Times New Roman" panose="02020603050405020304" pitchFamily="18" charset="0"/>
                          <a:cs typeface="Courier New" panose="02070309020205020404" pitchFamily="49" charset="0"/>
                        </a:rPr>
                        <a:t>toDegrees</a:t>
                      </a:r>
                      <a:r>
                        <a:rPr kumimoji="0" lang="en-US" sz="2000" b="1" i="0" u="none" strike="noStrike" cap="none" normalizeH="0" baseline="0" dirty="0">
                          <a:ln>
                            <a:noFill/>
                          </a:ln>
                          <a:solidFill>
                            <a:schemeClr val="accent2"/>
                          </a:solidFill>
                          <a:effectLst/>
                          <a:latin typeface="Times New Roman" panose="02020603050405020304" pitchFamily="18" charset="0"/>
                          <a:cs typeface="Courier New" panose="02070309020205020404" pitchFamily="49" charset="0"/>
                        </a:rPr>
                        <a:t>(a) </a:t>
                      </a:r>
                      <a:r>
                        <a:rPr kumimoji="0" lang="en-US" sz="2000" b="1" i="0" u="none" strike="noStrike" cap="none" normalizeH="0" baseline="0" dirty="0" err="1">
                          <a:ln>
                            <a:noFill/>
                          </a:ln>
                          <a:solidFill>
                            <a:schemeClr val="accent2"/>
                          </a:solidFill>
                          <a:effectLst/>
                          <a:latin typeface="Times New Roman" panose="02020603050405020304" pitchFamily="18" charset="0"/>
                          <a:cs typeface="Courier New" panose="02070309020205020404" pitchFamily="49" charset="0"/>
                        </a:rPr>
                        <a:t>toRadians</a:t>
                      </a:r>
                      <a:r>
                        <a:rPr kumimoji="0" lang="en-US" sz="2000" b="1"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rPr>
                        <a:t>(a)</a:t>
                      </a:r>
                      <a:endParaRPr kumimoji="0" lang="en-US" sz="2000" b="0"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000" b="0"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rPr>
                        <a:t>Converts an angle in radians to the degrees Converts an angle in degrees to the radians </a:t>
                      </a:r>
                      <a:endParaRPr kumimoji="0" lang="en-US" sz="2000" b="0"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Math Functions Example</a:t>
            </a:r>
            <a:endParaRPr lang="en-US" altLang="en-US"/>
          </a:p>
        </p:txBody>
      </p:sp>
      <p:sp>
        <p:nvSpPr>
          <p:cNvPr id="45059" name="Rectangle 3"/>
          <p:cNvSpPr>
            <a:spLocks noGrp="1" noChangeArrowheads="1"/>
          </p:cNvSpPr>
          <p:nvPr>
            <p:ph type="body" idx="1"/>
          </p:nvPr>
        </p:nvSpPr>
        <p:spPr/>
        <p:txBody>
          <a:bodyPr>
            <a:normAutofit fontScale="70000" lnSpcReduction="20000"/>
          </a:bodyPr>
          <a:lstStyle/>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Public class Expressions </a:t>
            </a:r>
            <a:endParaRPr lang="en-US" altLang="en-US" sz="2000">
              <a:solidFill>
                <a:schemeClr val="accent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a:t>
            </a:r>
            <a:endParaRPr lang="en-US" altLang="en-US" sz="2000">
              <a:solidFill>
                <a:schemeClr val="accent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public static void main(String[]args) </a:t>
            </a:r>
            <a:endParaRPr lang="en-US" altLang="en-US" sz="2000">
              <a:solidFill>
                <a:schemeClr val="accent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a:t>
            </a:r>
            <a:endParaRPr lang="en-US" altLang="en-US" sz="2000">
              <a:solidFill>
                <a:schemeClr val="accent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double area, circumference;</a:t>
            </a:r>
            <a:endParaRPr lang="en-US" altLang="en-US" sz="2000">
              <a:solidFill>
                <a:schemeClr val="accent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int radius=3;</a:t>
            </a:r>
            <a:endParaRPr lang="en-US" altLang="en-US" sz="2000">
              <a:solidFill>
                <a:schemeClr val="accent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area = Math.PI * Math.pow(radius, 2);</a:t>
            </a:r>
            <a:endParaRPr lang="en-US" altLang="en-US" sz="2000">
              <a:solidFill>
                <a:schemeClr val="accent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circumference = 2 * Math.PI * radius;</a:t>
            </a:r>
            <a:endParaRPr lang="en-US" altLang="en-US" sz="2000">
              <a:solidFill>
                <a:schemeClr val="accent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System.out.println("Area = " + area);</a:t>
            </a:r>
            <a:endParaRPr lang="en-US" altLang="en-US" sz="2000">
              <a:solidFill>
                <a:schemeClr val="accent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System.out.println("Circum. =" + circumference);</a:t>
            </a:r>
            <a:endParaRPr lang="en-US" altLang="en-US" sz="2000">
              <a:solidFill>
                <a:schemeClr val="accent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a:t>
            </a:r>
            <a:endParaRPr lang="en-US" altLang="en-US" sz="2000">
              <a:solidFill>
                <a:schemeClr val="accent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a:t>
            </a:r>
            <a:endParaRPr lang="en-US" altLang="en-US" sz="2000">
              <a:solidFill>
                <a:schemeClr val="accent2"/>
              </a:solidFill>
              <a:latin typeface="Courier New" panose="02070309020205020404" pitchFamily="49" charset="0"/>
              <a:cs typeface="Courier New" panose="02070309020205020404" pitchFamily="49" charset="0"/>
            </a:endParaRPr>
          </a:p>
          <a:p>
            <a:r>
              <a:rPr lang="en-US" altLang="en-US" sz="2000">
                <a:latin typeface="Courier New" panose="02070309020205020404" pitchFamily="49" charset="0"/>
                <a:cs typeface="Courier New" panose="02070309020205020404" pitchFamily="49" charset="0"/>
              </a:rPr>
              <a:t>java.lang package is by default included in the project.</a:t>
            </a:r>
            <a:endParaRPr lang="en-US"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t>Example</a:t>
            </a:r>
            <a:endParaRPr lang="en-US" altLang="en-US" dirty="0"/>
          </a:p>
        </p:txBody>
      </p:sp>
      <p:sp>
        <p:nvSpPr>
          <p:cNvPr id="28675" name="Rectangle 3"/>
          <p:cNvSpPr>
            <a:spLocks noGrp="1" noChangeArrowheads="1"/>
          </p:cNvSpPr>
          <p:nvPr>
            <p:ph type="body" idx="1"/>
          </p:nvPr>
        </p:nvSpPr>
        <p:spPr/>
        <p:txBody>
          <a:bodyPr>
            <a:normAutofit fontScale="92500" lnSpcReduction="20000"/>
          </a:bodyPr>
          <a:lstStyle/>
          <a:p>
            <a:r>
              <a:rPr lang="en-US" altLang="en-US"/>
              <a:t>The following example computes the roots of a quadratic equation, assuming that the equation has real roots.</a:t>
            </a:r>
            <a:endParaRPr lang="en-US" altLang="en-US"/>
          </a:p>
          <a:p>
            <a:r>
              <a:rPr lang="en-US" altLang="en-US"/>
              <a:t>It uses the formula: </a:t>
            </a:r>
            <a:endParaRPr lang="en-US" altLang="en-US"/>
          </a:p>
          <a:p>
            <a:pPr lvl="1">
              <a:buFontTx/>
              <a:buNone/>
            </a:pPr>
            <a:endParaRPr lang="en-US" altLang="en-US" sz="2400">
              <a:latin typeface="Courier New" panose="02070309020205020404" pitchFamily="49" charset="0"/>
            </a:endParaRPr>
          </a:p>
          <a:p>
            <a:pPr lvl="1">
              <a:buFontTx/>
              <a:buNone/>
            </a:pPr>
            <a:r>
              <a:rPr lang="en-US" altLang="en-US">
                <a:solidFill>
                  <a:schemeClr val="accent2"/>
                </a:solidFill>
                <a:latin typeface="Courier New" panose="02070309020205020404" pitchFamily="49" charset="0"/>
                <a:cs typeface="Courier New" panose="02070309020205020404" pitchFamily="49" charset="0"/>
              </a:rPr>
              <a:t>public class QuadraticEquation </a:t>
            </a:r>
            <a:endParaRPr lang="en-US" altLang="en-US">
              <a:solidFill>
                <a:schemeClr val="accent2"/>
              </a:solidFill>
              <a:latin typeface="Courier New" panose="02070309020205020404" pitchFamily="49" charset="0"/>
              <a:cs typeface="Courier New" panose="02070309020205020404" pitchFamily="49" charset="0"/>
            </a:endParaRPr>
          </a:p>
          <a:p>
            <a:pPr lvl="1">
              <a:buFontTx/>
              <a:buNone/>
            </a:pPr>
            <a:r>
              <a:rPr lang="en-US" altLang="en-US">
                <a:solidFill>
                  <a:schemeClr val="accent2"/>
                </a:solidFill>
                <a:latin typeface="Courier New" panose="02070309020205020404" pitchFamily="49" charset="0"/>
                <a:cs typeface="Courier New" panose="02070309020205020404" pitchFamily="49" charset="0"/>
              </a:rPr>
              <a:t>{</a:t>
            </a:r>
            <a:endParaRPr lang="en-US" altLang="en-US">
              <a:solidFill>
                <a:schemeClr val="accent2"/>
              </a:solidFill>
              <a:latin typeface="Courier New" panose="02070309020205020404" pitchFamily="49" charset="0"/>
              <a:cs typeface="Courier New" panose="02070309020205020404" pitchFamily="49" charset="0"/>
            </a:endParaRPr>
          </a:p>
          <a:p>
            <a:pPr lvl="1">
              <a:buFontTx/>
              <a:buNone/>
            </a:pPr>
            <a:r>
              <a:rPr lang="en-US" altLang="en-US">
                <a:solidFill>
                  <a:schemeClr val="accent2"/>
                </a:solidFill>
                <a:latin typeface="Courier New" panose="02070309020205020404" pitchFamily="49" charset="0"/>
                <a:cs typeface="Courier New" panose="02070309020205020404" pitchFamily="49" charset="0"/>
              </a:rPr>
              <a:t>	public static void main(String[] args) </a:t>
            </a:r>
            <a:endParaRPr lang="en-US" altLang="en-US">
              <a:solidFill>
                <a:schemeClr val="accent2"/>
              </a:solidFill>
              <a:latin typeface="Courier New" panose="02070309020205020404" pitchFamily="49" charset="0"/>
              <a:cs typeface="Courier New" panose="02070309020205020404" pitchFamily="49" charset="0"/>
            </a:endParaRPr>
          </a:p>
          <a:p>
            <a:pPr lvl="1">
              <a:buFontTx/>
              <a:buNone/>
            </a:pPr>
            <a:r>
              <a:rPr lang="en-US" altLang="en-US">
                <a:solidFill>
                  <a:schemeClr val="accent2"/>
                </a:solidFill>
                <a:latin typeface="Courier New" panose="02070309020205020404" pitchFamily="49" charset="0"/>
                <a:cs typeface="Courier New" panose="02070309020205020404" pitchFamily="49" charset="0"/>
              </a:rPr>
              <a:t>{</a:t>
            </a:r>
            <a:endParaRPr lang="en-US" altLang="en-US">
              <a:solidFill>
                <a:schemeClr val="accent2"/>
              </a:solidFill>
              <a:latin typeface="Courier New" panose="02070309020205020404" pitchFamily="49" charset="0"/>
              <a:cs typeface="Courier New" panose="02070309020205020404" pitchFamily="49" charset="0"/>
            </a:endParaRPr>
          </a:p>
          <a:p>
            <a:pPr lvl="1">
              <a:buFontTx/>
              <a:buNone/>
            </a:pPr>
            <a:r>
              <a:rPr lang="en-US" altLang="en-US">
                <a:solidFill>
                  <a:schemeClr val="accent2"/>
                </a:solidFill>
                <a:latin typeface="Courier New" panose="02070309020205020404" pitchFamily="49" charset="0"/>
                <a:cs typeface="Courier New" panose="02070309020205020404" pitchFamily="49" charset="0"/>
              </a:rPr>
              <a:t>		double a = 1, b = -5, c=6;</a:t>
            </a:r>
            <a:endParaRPr lang="en-US" altLang="en-US">
              <a:solidFill>
                <a:schemeClr val="accent2"/>
              </a:solidFill>
              <a:latin typeface="Courier New" panose="02070309020205020404" pitchFamily="49" charset="0"/>
              <a:cs typeface="Courier New" panose="02070309020205020404" pitchFamily="49" charset="0"/>
            </a:endParaRPr>
          </a:p>
          <a:p>
            <a:pPr lvl="1">
              <a:buFontTx/>
              <a:buNone/>
            </a:pPr>
            <a:r>
              <a:rPr lang="en-US" altLang="en-US">
                <a:solidFill>
                  <a:schemeClr val="accent2"/>
                </a:solidFill>
                <a:latin typeface="Courier New" panose="02070309020205020404" pitchFamily="49" charset="0"/>
                <a:cs typeface="Courier New" panose="02070309020205020404" pitchFamily="49" charset="0"/>
              </a:rPr>
              <a:t>		double root1 = (-b + Math.sqrt(b*b - 4*a*c))/(2*a);</a:t>
            </a:r>
            <a:endParaRPr lang="en-US" altLang="en-US">
              <a:solidFill>
                <a:schemeClr val="accent2"/>
              </a:solidFill>
              <a:latin typeface="Courier New" panose="02070309020205020404" pitchFamily="49" charset="0"/>
              <a:cs typeface="Courier New" panose="02070309020205020404" pitchFamily="49" charset="0"/>
            </a:endParaRPr>
          </a:p>
          <a:p>
            <a:pPr lvl="1">
              <a:buFontTx/>
              <a:buNone/>
            </a:pPr>
            <a:r>
              <a:rPr lang="en-US" altLang="en-US">
                <a:solidFill>
                  <a:schemeClr val="accent2"/>
                </a:solidFill>
                <a:latin typeface="Courier New" panose="02070309020205020404" pitchFamily="49" charset="0"/>
                <a:cs typeface="Courier New" panose="02070309020205020404" pitchFamily="49" charset="0"/>
              </a:rPr>
              <a:t>		double root2 = (-b - Math.sqrt(b*b - 4*a*c))/(2*a);</a:t>
            </a:r>
            <a:endParaRPr lang="en-US" altLang="en-US">
              <a:solidFill>
                <a:schemeClr val="accent2"/>
              </a:solidFill>
              <a:latin typeface="Courier New" panose="02070309020205020404" pitchFamily="49" charset="0"/>
              <a:cs typeface="Courier New" panose="02070309020205020404" pitchFamily="49" charset="0"/>
            </a:endParaRPr>
          </a:p>
          <a:p>
            <a:pPr lvl="1">
              <a:buFontTx/>
              <a:buNone/>
            </a:pPr>
            <a:r>
              <a:rPr lang="en-US" altLang="en-US">
                <a:solidFill>
                  <a:schemeClr val="accent2"/>
                </a:solidFill>
                <a:latin typeface="Courier New" panose="02070309020205020404" pitchFamily="49" charset="0"/>
                <a:cs typeface="Courier New" panose="02070309020205020404" pitchFamily="49" charset="0"/>
              </a:rPr>
              <a:t>		System.out.println("The roots are: "+root1 + " ,"+root2);</a:t>
            </a:r>
            <a:endParaRPr lang="en-US" altLang="en-US">
              <a:solidFill>
                <a:schemeClr val="accent2"/>
              </a:solidFill>
              <a:latin typeface="Courier New" panose="02070309020205020404" pitchFamily="49" charset="0"/>
              <a:cs typeface="Courier New" panose="02070309020205020404" pitchFamily="49" charset="0"/>
            </a:endParaRPr>
          </a:p>
          <a:p>
            <a:pPr lvl="1">
              <a:buFontTx/>
              <a:buNone/>
            </a:pPr>
            <a:r>
              <a:rPr lang="en-US" altLang="en-US">
                <a:solidFill>
                  <a:schemeClr val="accent2"/>
                </a:solidFill>
                <a:latin typeface="Courier New" panose="02070309020205020404" pitchFamily="49" charset="0"/>
                <a:cs typeface="Courier New" panose="02070309020205020404" pitchFamily="49" charset="0"/>
              </a:rPr>
              <a:t>	}</a:t>
            </a:r>
            <a:endParaRPr lang="en-US" altLang="en-US">
              <a:solidFill>
                <a:schemeClr val="accent2"/>
              </a:solidFill>
              <a:latin typeface="Courier New" panose="02070309020205020404" pitchFamily="49" charset="0"/>
              <a:cs typeface="Courier New" panose="02070309020205020404" pitchFamily="49" charset="0"/>
            </a:endParaRPr>
          </a:p>
          <a:p>
            <a:pPr lvl="1">
              <a:buFontTx/>
              <a:buNone/>
            </a:pPr>
            <a:r>
              <a:rPr lang="en-US" altLang="en-US">
                <a:solidFill>
                  <a:schemeClr val="accent2"/>
                </a:solidFill>
                <a:latin typeface="Courier New" panose="02070309020205020404" pitchFamily="49" charset="0"/>
                <a:cs typeface="Courier New" panose="02070309020205020404" pitchFamily="49" charset="0"/>
              </a:rPr>
              <a:t>}  </a:t>
            </a:r>
            <a:endParaRPr lang="en-US" altLang="en-US">
              <a:solidFill>
                <a:schemeClr val="accent2"/>
              </a:solidFill>
              <a:latin typeface="Courier New" panose="02070309020205020404" pitchFamily="49" charset="0"/>
              <a:cs typeface="Courier New" panose="02070309020205020404" pitchFamily="49" charset="0"/>
            </a:endParaRPr>
          </a:p>
          <a:p>
            <a:pPr lvl="1">
              <a:buFontTx/>
              <a:buNone/>
            </a:pPr>
            <a:endParaRPr lang="en-US" altLang="en-US">
              <a:latin typeface="Courier New" panose="02070309020205020404" pitchFamily="49" charset="0"/>
              <a:cs typeface="Courier New" panose="02070309020205020404" pitchFamily="49" charset="0"/>
            </a:endParaRPr>
          </a:p>
        </p:txBody>
      </p:sp>
      <p:pic>
        <p:nvPicPr>
          <p:cNvPr id="28676" name="Picture 5" descr="F:\002\ICS102\lect3_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0426" y="2829340"/>
            <a:ext cx="4292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Casting</a:t>
            </a:r>
            <a:endParaRPr lang="en-US" altLang="en-US"/>
          </a:p>
        </p:txBody>
      </p:sp>
      <p:sp>
        <p:nvSpPr>
          <p:cNvPr id="46083" name="Rectangle 3"/>
          <p:cNvSpPr>
            <a:spLocks noGrp="1" noChangeArrowheads="1"/>
          </p:cNvSpPr>
          <p:nvPr>
            <p:ph type="body" idx="1"/>
          </p:nvPr>
        </p:nvSpPr>
        <p:spPr/>
        <p:txBody>
          <a:bodyPr>
            <a:normAutofit fontScale="92500" lnSpcReduction="20000"/>
          </a:bodyPr>
          <a:lstStyle/>
          <a:p>
            <a:pPr>
              <a:lnSpc>
                <a:spcPct val="90000"/>
              </a:lnSpc>
              <a:spcBef>
                <a:spcPct val="0"/>
              </a:spcBef>
              <a:buClrTx/>
              <a:buSzTx/>
              <a:buFontTx/>
              <a:buChar char="•"/>
            </a:pPr>
            <a:r>
              <a:rPr lang="en-US" altLang="en-US"/>
              <a:t>We learnt earlier that the following division</a:t>
            </a:r>
            <a:endParaRPr lang="en-US" altLang="en-US"/>
          </a:p>
          <a:p>
            <a:pPr>
              <a:lnSpc>
                <a:spcPct val="90000"/>
              </a:lnSpc>
              <a:spcBef>
                <a:spcPct val="0"/>
              </a:spcBef>
              <a:buClrTx/>
              <a:buSzTx/>
              <a:buFontTx/>
              <a:buNone/>
            </a:pPr>
            <a:r>
              <a:rPr lang="en-US" altLang="en-US"/>
              <a:t>			</a:t>
            </a:r>
            <a:r>
              <a:rPr lang="en-US" altLang="en-US">
                <a:solidFill>
                  <a:schemeClr val="accent2"/>
                </a:solidFill>
                <a:latin typeface="Courier New" panose="02070309020205020404" pitchFamily="49" charset="0"/>
              </a:rPr>
              <a:t>5 / 2</a:t>
            </a:r>
            <a:r>
              <a:rPr lang="en-US" altLang="en-US"/>
              <a:t>  </a:t>
            </a:r>
            <a:endParaRPr lang="en-US" altLang="en-US"/>
          </a:p>
          <a:p>
            <a:pPr>
              <a:lnSpc>
                <a:spcPct val="90000"/>
              </a:lnSpc>
              <a:spcBef>
                <a:spcPct val="0"/>
              </a:spcBef>
              <a:buClrTx/>
              <a:buSzTx/>
              <a:buFontTx/>
              <a:buNone/>
            </a:pPr>
            <a:r>
              <a:rPr lang="en-US" altLang="en-US"/>
              <a:t>	results in  </a:t>
            </a:r>
            <a:r>
              <a:rPr lang="en-US" altLang="en-US">
                <a:latin typeface="Courier New" panose="02070309020205020404" pitchFamily="49" charset="0"/>
              </a:rPr>
              <a:t>2</a:t>
            </a:r>
            <a:endParaRPr lang="en-US" altLang="en-US">
              <a:latin typeface="Courier New" panose="02070309020205020404" pitchFamily="49" charset="0"/>
            </a:endParaRPr>
          </a:p>
          <a:p>
            <a:pPr>
              <a:lnSpc>
                <a:spcPct val="90000"/>
              </a:lnSpc>
              <a:spcBef>
                <a:spcPct val="0"/>
              </a:spcBef>
              <a:buClrTx/>
              <a:buSzTx/>
              <a:buFontTx/>
              <a:buNone/>
            </a:pPr>
            <a:endParaRPr lang="en-US" altLang="en-US"/>
          </a:p>
          <a:p>
            <a:pPr>
              <a:lnSpc>
                <a:spcPct val="90000"/>
              </a:lnSpc>
              <a:spcBef>
                <a:spcPct val="0"/>
              </a:spcBef>
              <a:buClrTx/>
              <a:buSzTx/>
              <a:buFontTx/>
              <a:buNone/>
            </a:pPr>
            <a:r>
              <a:rPr lang="en-US" altLang="en-US"/>
              <a:t>	Because the / operator is operating between </a:t>
            </a:r>
            <a:r>
              <a:rPr lang="en-US" altLang="en-US">
                <a:latin typeface="Courier New" panose="02070309020205020404" pitchFamily="49" charset="0"/>
              </a:rPr>
              <a:t>2</a:t>
            </a:r>
            <a:r>
              <a:rPr lang="en-US" altLang="en-US"/>
              <a:t> integer type constants, the result will be an integer.</a:t>
            </a:r>
            <a:endParaRPr lang="en-US" altLang="en-US"/>
          </a:p>
          <a:p>
            <a:pPr>
              <a:lnSpc>
                <a:spcPct val="90000"/>
              </a:lnSpc>
              <a:spcBef>
                <a:spcPct val="0"/>
              </a:spcBef>
              <a:buClrTx/>
              <a:buSzTx/>
              <a:buFontTx/>
              <a:buNone/>
            </a:pPr>
            <a:endParaRPr lang="en-US" altLang="en-US"/>
          </a:p>
          <a:p>
            <a:pPr>
              <a:lnSpc>
                <a:spcPct val="90000"/>
              </a:lnSpc>
              <a:spcBef>
                <a:spcPct val="0"/>
              </a:spcBef>
              <a:buClrTx/>
              <a:buSzTx/>
              <a:buFontTx/>
              <a:buNone/>
            </a:pPr>
            <a:r>
              <a:rPr lang="en-US" altLang="en-US"/>
              <a:t>	To get </a:t>
            </a:r>
            <a:r>
              <a:rPr lang="en-US" altLang="en-US">
                <a:latin typeface="Courier New" panose="02070309020205020404" pitchFamily="49" charset="0"/>
              </a:rPr>
              <a:t>2.5</a:t>
            </a:r>
            <a:r>
              <a:rPr lang="en-US" altLang="en-US"/>
              <a:t> , we need to convert either </a:t>
            </a:r>
            <a:r>
              <a:rPr lang="en-US" altLang="en-US">
                <a:latin typeface="Courier New" panose="02070309020205020404" pitchFamily="49" charset="0"/>
              </a:rPr>
              <a:t>one</a:t>
            </a:r>
            <a:r>
              <a:rPr lang="en-US" altLang="en-US"/>
              <a:t> or both the operands to double . Then the division will look like </a:t>
            </a:r>
            <a:endParaRPr lang="en-US" altLang="en-US"/>
          </a:p>
          <a:p>
            <a:pPr>
              <a:lnSpc>
                <a:spcPct val="90000"/>
              </a:lnSpc>
              <a:spcBef>
                <a:spcPct val="0"/>
              </a:spcBef>
              <a:buClrTx/>
              <a:buSzTx/>
              <a:buFontTx/>
              <a:buNone/>
            </a:pPr>
            <a:r>
              <a:rPr lang="en-US" altLang="en-US"/>
              <a:t>			</a:t>
            </a:r>
            <a:r>
              <a:rPr lang="en-US" altLang="en-US">
                <a:solidFill>
                  <a:schemeClr val="accent2"/>
                </a:solidFill>
                <a:latin typeface="Courier New" panose="02070309020205020404" pitchFamily="49" charset="0"/>
              </a:rPr>
              <a:t>5.0 / 2.0</a:t>
            </a:r>
            <a:endParaRPr lang="en-US" altLang="en-US">
              <a:solidFill>
                <a:schemeClr val="accent2"/>
              </a:solidFill>
              <a:latin typeface="Courier New" panose="02070309020205020404" pitchFamily="49" charset="0"/>
            </a:endParaRPr>
          </a:p>
          <a:p>
            <a:pPr>
              <a:lnSpc>
                <a:spcPct val="90000"/>
              </a:lnSpc>
              <a:spcBef>
                <a:spcPct val="0"/>
              </a:spcBef>
              <a:buClrTx/>
              <a:buSzTx/>
              <a:buFontTx/>
              <a:buNone/>
            </a:pPr>
            <a:endParaRPr lang="en-US" altLang="en-US"/>
          </a:p>
          <a:p>
            <a:pPr>
              <a:lnSpc>
                <a:spcPct val="90000"/>
              </a:lnSpc>
              <a:spcBef>
                <a:spcPct val="0"/>
              </a:spcBef>
              <a:buClrTx/>
              <a:buSzTx/>
              <a:buFontTx/>
              <a:buNone/>
            </a:pPr>
            <a:r>
              <a:rPr lang="en-US" altLang="en-US"/>
              <a:t>	But what if we have integer </a:t>
            </a:r>
            <a:r>
              <a:rPr lang="en-US" altLang="en-US" i="1">
                <a:solidFill>
                  <a:schemeClr val="accent2"/>
                </a:solidFill>
              </a:rPr>
              <a:t>variables</a:t>
            </a:r>
            <a:r>
              <a:rPr lang="en-US" altLang="en-US"/>
              <a:t> to divide each other, like </a:t>
            </a:r>
            <a:r>
              <a:rPr lang="en-US" altLang="en-US">
                <a:solidFill>
                  <a:schemeClr val="accent2"/>
                </a:solidFill>
                <a:latin typeface="Courier New" panose="02070309020205020404" pitchFamily="49" charset="0"/>
              </a:rPr>
              <a:t>a / b</a:t>
            </a:r>
            <a:r>
              <a:rPr lang="en-US" altLang="en-US"/>
              <a:t> ?</a:t>
            </a:r>
            <a:endParaRPr lang="en-US" altLang="en-US"/>
          </a:p>
          <a:p>
            <a:pPr>
              <a:lnSpc>
                <a:spcPct val="90000"/>
              </a:lnSpc>
              <a:spcBef>
                <a:spcPct val="0"/>
              </a:spcBef>
              <a:buClrTx/>
              <a:buSzTx/>
              <a:buFontTx/>
              <a:buNone/>
            </a:pPr>
            <a:endParaRPr lang="en-US" altLang="en-US"/>
          </a:p>
          <a:p>
            <a:pPr>
              <a:lnSpc>
                <a:spcPct val="90000"/>
              </a:lnSpc>
              <a:spcBef>
                <a:spcPct val="0"/>
              </a:spcBef>
              <a:buClrTx/>
              <a:buSzTx/>
              <a:buFontTx/>
              <a:buNone/>
            </a:pPr>
            <a:r>
              <a:rPr lang="en-US" altLang="en-US"/>
              <a:t>	For this, cast operator is used .</a:t>
            </a:r>
            <a:endParaRPr lang="en-US" altLang="en-US"/>
          </a:p>
          <a:p>
            <a:pPr>
              <a:lnSpc>
                <a:spcPct val="90000"/>
              </a:lnSpc>
              <a:spcBef>
                <a:spcPct val="0"/>
              </a:spcBef>
              <a:buClrTx/>
              <a:buSzTx/>
              <a:buFontTx/>
              <a:buNone/>
            </a:pPr>
            <a:endParaRPr lang="en-US" altLang="en-US"/>
          </a:p>
          <a:p>
            <a:pPr>
              <a:lnSpc>
                <a:spcPct val="90000"/>
              </a:lnSpc>
              <a:spcBef>
                <a:spcPct val="0"/>
              </a:spcBef>
              <a:buClrTx/>
              <a:buSzTx/>
              <a:buFontTx/>
              <a:buNone/>
            </a:pPr>
            <a:r>
              <a:rPr lang="en-US" altLang="en-US"/>
              <a:t>		     </a:t>
            </a:r>
            <a:r>
              <a:rPr lang="en-US" altLang="en-US">
                <a:solidFill>
                  <a:schemeClr val="accent2"/>
                </a:solidFill>
                <a:latin typeface="Courier New" panose="02070309020205020404" pitchFamily="49" charset="0"/>
              </a:rPr>
              <a:t>(double) a / (double) b</a:t>
            </a:r>
            <a:endParaRPr lang="en-US" altLang="en-US">
              <a:solidFill>
                <a:schemeClr val="accent2"/>
              </a:solidFill>
              <a:latin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Casting (cont.)</a:t>
            </a:r>
            <a:endParaRPr lang="en-US" altLang="en-US"/>
          </a:p>
        </p:txBody>
      </p:sp>
      <p:sp>
        <p:nvSpPr>
          <p:cNvPr id="47107" name="Rectangle 3"/>
          <p:cNvSpPr>
            <a:spLocks noGrp="1" noChangeArrowheads="1"/>
          </p:cNvSpPr>
          <p:nvPr>
            <p:ph type="body" idx="1"/>
          </p:nvPr>
        </p:nvSpPr>
        <p:spPr>
          <a:xfrm>
            <a:off x="1143000" y="1974575"/>
            <a:ext cx="9906000" cy="5699125"/>
          </a:xfrm>
        </p:spPr>
        <p:txBody>
          <a:bodyPr/>
          <a:lstStyle/>
          <a:p>
            <a:pPr>
              <a:spcBef>
                <a:spcPct val="0"/>
              </a:spcBef>
              <a:buClrTx/>
              <a:buSzTx/>
              <a:buFontTx/>
              <a:buChar char="•"/>
            </a:pPr>
            <a:endParaRPr lang="en-US" altLang="en-US" sz="2000" b="1" dirty="0">
              <a:latin typeface="Courier New" panose="02070309020205020404" pitchFamily="49" charset="0"/>
            </a:endParaRPr>
          </a:p>
          <a:p>
            <a:pPr>
              <a:spcBef>
                <a:spcPct val="0"/>
              </a:spcBef>
              <a:buClrTx/>
              <a:buSzTx/>
              <a:buFontTx/>
              <a:buChar char="•"/>
            </a:pPr>
            <a:r>
              <a:rPr lang="en-US" altLang="en-US" dirty="0"/>
              <a:t>Conversion of primitives is accomplished by (1) assignment and/or (2) explicit casting:</a:t>
            </a:r>
            <a:endParaRPr lang="en-US" altLang="en-US" dirty="0"/>
          </a:p>
          <a:p>
            <a:pPr>
              <a:spcBef>
                <a:spcPct val="0"/>
              </a:spcBef>
              <a:buClrTx/>
              <a:buSzTx/>
              <a:buFontTx/>
              <a:buNone/>
            </a:pPr>
            <a:endParaRPr lang="en-US" altLang="en-US" dirty="0"/>
          </a:p>
          <a:p>
            <a:pPr lvl="2">
              <a:spcBef>
                <a:spcPct val="0"/>
              </a:spcBef>
              <a:buClrTx/>
              <a:buSzTx/>
              <a:buFontTx/>
              <a:buNone/>
            </a:pPr>
            <a:r>
              <a:rPr lang="en-US" altLang="en-US" dirty="0">
                <a:solidFill>
                  <a:schemeClr val="accent2"/>
                </a:solidFill>
                <a:latin typeface="Courier New" panose="02070309020205020404" pitchFamily="49" charset="0"/>
              </a:rPr>
              <a:t>int total = 100;</a:t>
            </a:r>
            <a:endParaRPr lang="en-US" altLang="en-US" dirty="0">
              <a:solidFill>
                <a:schemeClr val="accent2"/>
              </a:solidFill>
              <a:latin typeface="Courier New" panose="02070309020205020404" pitchFamily="49" charset="0"/>
            </a:endParaRPr>
          </a:p>
          <a:p>
            <a:pPr lvl="2">
              <a:spcBef>
                <a:spcPct val="0"/>
              </a:spcBef>
              <a:buClrTx/>
              <a:buSzTx/>
              <a:buFontTx/>
              <a:buNone/>
            </a:pPr>
            <a:r>
              <a:rPr lang="en-US" altLang="en-US" dirty="0">
                <a:solidFill>
                  <a:schemeClr val="accent2"/>
                </a:solidFill>
                <a:latin typeface="Courier New" panose="02070309020205020404" pitchFamily="49" charset="0"/>
              </a:rPr>
              <a:t>float temp = total;       //temp now holds 100.0</a:t>
            </a:r>
            <a:endParaRPr lang="en-US" altLang="en-US" dirty="0">
              <a:solidFill>
                <a:schemeClr val="accent2"/>
              </a:solidFill>
              <a:latin typeface="Courier New" panose="02070309020205020404" pitchFamily="49" charset="0"/>
            </a:endParaRPr>
          </a:p>
          <a:p>
            <a:pPr lvl="2">
              <a:spcBef>
                <a:spcPct val="0"/>
              </a:spcBef>
              <a:buClrTx/>
              <a:buSzTx/>
              <a:buFontTx/>
              <a:buNone/>
            </a:pPr>
            <a:endParaRPr lang="en-US" altLang="en-US" b="1" dirty="0">
              <a:latin typeface="Courier New" panose="02070309020205020404" pitchFamily="49" charset="0"/>
            </a:endParaRPr>
          </a:p>
          <a:p>
            <a:pPr>
              <a:spcBef>
                <a:spcPct val="0"/>
              </a:spcBef>
              <a:buClrTx/>
              <a:buSzTx/>
              <a:buFontTx/>
              <a:buChar char="•"/>
            </a:pPr>
            <a:r>
              <a:rPr lang="en-US" altLang="en-US" dirty="0"/>
              <a:t>When changing type that will result in a loss of precision, an explicit ‘cast’ is needed.  This is done by placing the new type in</a:t>
            </a:r>
            <a:r>
              <a:rPr lang="en-US" altLang="en-US" b="1" dirty="0"/>
              <a:t> parenthesis:</a:t>
            </a:r>
            <a:endParaRPr lang="en-US" altLang="en-US" b="1" dirty="0"/>
          </a:p>
          <a:p>
            <a:pPr>
              <a:spcBef>
                <a:spcPct val="0"/>
              </a:spcBef>
              <a:buClrTx/>
              <a:buSzTx/>
              <a:buFontTx/>
              <a:buChar char="•"/>
            </a:pPr>
            <a:endParaRPr lang="en-US" altLang="en-US" dirty="0"/>
          </a:p>
          <a:p>
            <a:pPr>
              <a:spcBef>
                <a:spcPct val="0"/>
              </a:spcBef>
              <a:buClrTx/>
              <a:buSzTx/>
              <a:buFontTx/>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float total = 100F;</a:t>
            </a:r>
            <a:endParaRPr lang="en-US" altLang="en-US" dirty="0">
              <a:solidFill>
                <a:schemeClr val="accent2"/>
              </a:solidFill>
              <a:latin typeface="Courier New" panose="02070309020205020404" pitchFamily="49" charset="0"/>
            </a:endParaRPr>
          </a:p>
          <a:p>
            <a:pPr>
              <a:spcBef>
                <a:spcPct val="0"/>
              </a:spcBef>
              <a:buClrTx/>
              <a:buSzTx/>
              <a:buFontTx/>
              <a:buNone/>
            </a:pPr>
            <a:r>
              <a:rPr lang="en-US" altLang="en-US" dirty="0">
                <a:solidFill>
                  <a:schemeClr val="accent2"/>
                </a:solidFill>
                <a:latin typeface="Courier New" panose="02070309020205020404" pitchFamily="49" charset="0"/>
              </a:rPr>
              <a:t>	int temp  = total;  // ERROR!</a:t>
            </a:r>
            <a:endParaRPr lang="en-US" altLang="en-US" dirty="0">
              <a:solidFill>
                <a:schemeClr val="accent2"/>
              </a:solidFill>
              <a:latin typeface="Courier New" panose="02070309020205020404" pitchFamily="49" charset="0"/>
            </a:endParaRPr>
          </a:p>
          <a:p>
            <a:pPr>
              <a:spcBef>
                <a:spcPct val="0"/>
              </a:spcBef>
              <a:buClrTx/>
              <a:buSzTx/>
              <a:buFontTx/>
              <a:buNone/>
            </a:pPr>
            <a:r>
              <a:rPr lang="en-US" altLang="en-US" dirty="0">
                <a:solidFill>
                  <a:schemeClr val="accent2"/>
                </a:solidFill>
                <a:latin typeface="Courier New" panose="02070309020205020404" pitchFamily="49" charset="0"/>
              </a:rPr>
              <a:t>	int start  = (int) total;</a:t>
            </a:r>
            <a:endParaRPr lang="en-US" altLang="en-US" dirty="0">
              <a:solidFill>
                <a:schemeClr val="accent2"/>
              </a:solidFill>
              <a:latin typeface="Courier New" panose="02070309020205020404" pitchFamily="49" charset="0"/>
            </a:endParaRPr>
          </a:p>
          <a:p>
            <a:pPr>
              <a:spcBef>
                <a:spcPct val="0"/>
              </a:spcBef>
              <a:buClrTx/>
              <a:buSzTx/>
              <a:buFontTx/>
              <a:buNone/>
            </a:pPr>
            <a:endParaRPr lang="en-US" altLang="en-US" dirty="0">
              <a:solidFill>
                <a:schemeClr val="accent2"/>
              </a:solidFill>
              <a:latin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r>
              <a:rPr lang="en-US" altLang="en-US"/>
              <a:t>Parameters used in First Java Program</a:t>
            </a:r>
            <a:endParaRPr lang="en-US" altLang="en-US"/>
          </a:p>
        </p:txBody>
      </p:sp>
      <p:sp>
        <p:nvSpPr>
          <p:cNvPr id="7171" name="Content Placeholder 2"/>
          <p:cNvSpPr>
            <a:spLocks noGrp="1" noChangeArrowheads="1"/>
          </p:cNvSpPr>
          <p:nvPr>
            <p:ph idx="1"/>
          </p:nvPr>
        </p:nvSpPr>
        <p:spPr/>
        <p:txBody>
          <a:bodyPr/>
          <a:lstStyle/>
          <a:p>
            <a:r>
              <a:rPr lang="en-US" altLang="en-US" b="1"/>
              <a:t>class</a:t>
            </a:r>
            <a:r>
              <a:rPr lang="en-US" altLang="en-US"/>
              <a:t> keyword is used to declare a class in Java.</a:t>
            </a:r>
            <a:endParaRPr lang="en-US" altLang="en-US"/>
          </a:p>
          <a:p>
            <a:r>
              <a:rPr lang="en-US" altLang="en-US" b="1"/>
              <a:t>public</a:t>
            </a:r>
            <a:r>
              <a:rPr lang="en-US" altLang="en-US"/>
              <a:t> keyword is an access modifier that represents visibility. It means it is visible to all.</a:t>
            </a:r>
            <a:endParaRPr lang="en-US" altLang="en-US"/>
          </a:p>
          <a:p>
            <a:r>
              <a:rPr lang="en-US" altLang="en-US" b="1"/>
              <a:t>static</a:t>
            </a:r>
            <a:r>
              <a:rPr lang="en-US" altLang="en-US"/>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endParaRPr lang="en-US" altLang="en-US"/>
          </a:p>
          <a:p>
            <a:r>
              <a:rPr lang="en-US" altLang="en-US" b="1"/>
              <a:t>void</a:t>
            </a:r>
            <a:r>
              <a:rPr lang="en-US" altLang="en-US"/>
              <a:t> is the return type of the method. It means it doesn't return any value.</a:t>
            </a:r>
            <a:endParaRPr lang="en-US" altLang="en-US"/>
          </a:p>
          <a:p>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p:txBody>
          <a:bodyPr/>
          <a:lstStyle/>
          <a:p>
            <a:pPr eaLnBrk="1" hangingPunct="1"/>
            <a:r>
              <a:rPr lang="en-US" altLang="en-US" sz="2800" dirty="0">
                <a:solidFill>
                  <a:srgbClr val="3380E6"/>
                </a:solidFill>
                <a:latin typeface="Arial" panose="020B0604020202020204" pitchFamily="34" charset="0"/>
              </a:rPr>
              <a:t>Decision Making: Equality and Relational Operators</a:t>
            </a:r>
            <a:endParaRPr lang="en-US" altLang="en-US" sz="2800" dirty="0">
              <a:solidFill>
                <a:srgbClr val="3380E6"/>
              </a:solidFill>
              <a:latin typeface="Arial" panose="020B0604020202020204" pitchFamily="34" charset="0"/>
            </a:endParaRPr>
          </a:p>
        </p:txBody>
      </p:sp>
      <p:sp>
        <p:nvSpPr>
          <p:cNvPr id="49155" name="Text Placeholder 2"/>
          <p:cNvSpPr>
            <a:spLocks noGrp="1" noChangeArrowheads="1"/>
          </p:cNvSpPr>
          <p:nvPr>
            <p:ph type="body" idx="1"/>
          </p:nvPr>
        </p:nvSpPr>
        <p:spPr/>
        <p:txBody>
          <a:bodyPr>
            <a:normAutofit fontScale="92500" lnSpcReduction="10000"/>
          </a:bodyPr>
          <a:lstStyle/>
          <a:p>
            <a:pPr eaLnBrk="1" hangingPunct="1">
              <a:lnSpc>
                <a:spcPct val="90000"/>
              </a:lnSpc>
            </a:pPr>
            <a:r>
              <a:rPr lang="en-US" altLang="en-US" sz="2400" dirty="0"/>
              <a:t>Condition </a:t>
            </a:r>
            <a:endParaRPr lang="en-US" altLang="en-US" sz="2400" dirty="0"/>
          </a:p>
          <a:p>
            <a:pPr lvl="1" eaLnBrk="1" hangingPunct="1">
              <a:lnSpc>
                <a:spcPct val="90000"/>
              </a:lnSpc>
            </a:pPr>
            <a:r>
              <a:rPr lang="en-US" altLang="en-US" dirty="0"/>
              <a:t>An expression that can be </a:t>
            </a:r>
            <a:r>
              <a:rPr lang="en-US" altLang="en-US" dirty="0">
                <a:latin typeface="LucidaSansTypewriter" pitchFamily="49" charset="0"/>
              </a:rPr>
              <a:t>true</a:t>
            </a:r>
            <a:r>
              <a:rPr lang="en-US" altLang="en-US" dirty="0"/>
              <a:t> or </a:t>
            </a:r>
            <a:r>
              <a:rPr lang="en-US" altLang="en-US" dirty="0">
                <a:latin typeface="LucidaSansTypewriter" pitchFamily="49" charset="0"/>
              </a:rPr>
              <a:t>false</a:t>
            </a:r>
            <a:r>
              <a:rPr lang="en-US" altLang="en-US" dirty="0"/>
              <a:t>. </a:t>
            </a:r>
            <a:endParaRPr lang="en-US" altLang="en-US" dirty="0"/>
          </a:p>
          <a:p>
            <a:pPr eaLnBrk="1" hangingPunct="1">
              <a:lnSpc>
                <a:spcPct val="90000"/>
              </a:lnSpc>
            </a:pPr>
            <a:r>
              <a:rPr lang="en-US" altLang="en-US" sz="2400" dirty="0">
                <a:latin typeface="LucidaSansTypewriter" pitchFamily="49" charset="0"/>
              </a:rPr>
              <a:t>if</a:t>
            </a:r>
            <a:r>
              <a:rPr lang="en-US" altLang="en-US" sz="2400" dirty="0"/>
              <a:t> selection statement </a:t>
            </a:r>
            <a:endParaRPr lang="en-US" altLang="en-US" sz="2400" dirty="0"/>
          </a:p>
          <a:p>
            <a:pPr lvl="1" eaLnBrk="1" hangingPunct="1">
              <a:lnSpc>
                <a:spcPct val="90000"/>
              </a:lnSpc>
            </a:pPr>
            <a:r>
              <a:rPr lang="en-US" altLang="en-US" dirty="0"/>
              <a:t>Allows a program to make a decision based on a condition’s value. </a:t>
            </a:r>
            <a:endParaRPr lang="en-US" altLang="en-US" dirty="0"/>
          </a:p>
          <a:p>
            <a:pPr eaLnBrk="1" hangingPunct="1">
              <a:lnSpc>
                <a:spcPct val="90000"/>
              </a:lnSpc>
            </a:pPr>
            <a:r>
              <a:rPr lang="en-US" altLang="en-US" sz="2400" dirty="0"/>
              <a:t>Equality operators (</a:t>
            </a:r>
            <a:r>
              <a:rPr lang="en-US" altLang="en-US" sz="2400" dirty="0">
                <a:latin typeface="LucidaSansTypewriter" pitchFamily="49" charset="0"/>
              </a:rPr>
              <a:t>==</a:t>
            </a:r>
            <a:r>
              <a:rPr lang="en-US" altLang="en-US" sz="2400" dirty="0"/>
              <a:t> and </a:t>
            </a:r>
            <a:r>
              <a:rPr lang="en-US" altLang="en-US" sz="2400" dirty="0">
                <a:latin typeface="LucidaSansTypewriter" pitchFamily="49" charset="0"/>
              </a:rPr>
              <a:t>!=</a:t>
            </a:r>
            <a:r>
              <a:rPr lang="en-US" altLang="en-US" sz="2400" dirty="0"/>
              <a:t>)</a:t>
            </a:r>
            <a:endParaRPr lang="en-US" altLang="en-US" sz="2400" dirty="0"/>
          </a:p>
          <a:p>
            <a:pPr eaLnBrk="1" hangingPunct="1">
              <a:lnSpc>
                <a:spcPct val="90000"/>
              </a:lnSpc>
            </a:pPr>
            <a:r>
              <a:rPr lang="en-US" altLang="en-US" sz="2400" dirty="0"/>
              <a:t>Relational operators (</a:t>
            </a:r>
            <a:r>
              <a:rPr lang="en-US" altLang="en-US" sz="2400" dirty="0">
                <a:latin typeface="LucidaSansTypewriter" pitchFamily="49" charset="0"/>
              </a:rPr>
              <a:t>&gt;</a:t>
            </a:r>
            <a:r>
              <a:rPr lang="en-US" altLang="en-US" sz="2400" dirty="0"/>
              <a:t>, </a:t>
            </a:r>
            <a:r>
              <a:rPr lang="en-US" altLang="en-US" sz="2400" dirty="0">
                <a:latin typeface="LucidaSansTypewriter" pitchFamily="49" charset="0"/>
              </a:rPr>
              <a:t>&lt;</a:t>
            </a:r>
            <a:r>
              <a:rPr lang="en-US" altLang="en-US" sz="2400" dirty="0"/>
              <a:t>, </a:t>
            </a:r>
            <a:r>
              <a:rPr lang="en-US" altLang="en-US" sz="2400" dirty="0">
                <a:latin typeface="LucidaSansTypewriter" pitchFamily="49" charset="0"/>
              </a:rPr>
              <a:t>&gt;=</a:t>
            </a:r>
            <a:r>
              <a:rPr lang="en-US" altLang="en-US" sz="2400" dirty="0"/>
              <a:t> and </a:t>
            </a:r>
            <a:r>
              <a:rPr lang="en-US" altLang="en-US" sz="2400" dirty="0">
                <a:latin typeface="LucidaSansTypewriter" pitchFamily="49" charset="0"/>
              </a:rPr>
              <a:t>&lt;=</a:t>
            </a:r>
            <a:r>
              <a:rPr lang="en-US" altLang="en-US" sz="2400" dirty="0"/>
              <a:t>) </a:t>
            </a:r>
            <a:endParaRPr lang="en-US" altLang="en-US" sz="2400" dirty="0"/>
          </a:p>
          <a:p>
            <a:pPr eaLnBrk="1" hangingPunct="1">
              <a:lnSpc>
                <a:spcPct val="90000"/>
              </a:lnSpc>
            </a:pPr>
            <a:r>
              <a:rPr lang="en-US" altLang="en-US" sz="2400" dirty="0"/>
              <a:t>Both equality operators have the same level of precedence, which is lower than that of the relational operators. </a:t>
            </a:r>
            <a:endParaRPr lang="en-US" altLang="en-US" sz="2400" dirty="0"/>
          </a:p>
          <a:p>
            <a:pPr eaLnBrk="1" hangingPunct="1">
              <a:lnSpc>
                <a:spcPct val="90000"/>
              </a:lnSpc>
            </a:pPr>
            <a:r>
              <a:rPr lang="en-US" altLang="en-US" sz="2400" dirty="0"/>
              <a:t>The equality operators associate from left to right. </a:t>
            </a:r>
            <a:endParaRPr lang="en-US" altLang="en-US" sz="2400" dirty="0"/>
          </a:p>
          <a:p>
            <a:pPr eaLnBrk="1" hangingPunct="1">
              <a:lnSpc>
                <a:spcPct val="90000"/>
              </a:lnSpc>
            </a:pPr>
            <a:r>
              <a:rPr lang="en-US" altLang="en-US" sz="2400" dirty="0"/>
              <a:t>The relational operators all have the same level of precedence and also associate from left to right. </a:t>
            </a:r>
            <a:endParaRPr lang="en-US" altLang="en-US" sz="2400" dirty="0"/>
          </a:p>
        </p:txBody>
      </p:sp>
      <p:sp>
        <p:nvSpPr>
          <p:cNvPr id="49156" name="Footer Placeholder 3"/>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l"/>
              <a:defRPr sz="2400">
                <a:solidFill>
                  <a:schemeClr val="tx1"/>
                </a:solidFill>
                <a:latin typeface="Times New Roman" panose="02020603050405020304" pitchFamily="18" charset="0"/>
              </a:defRPr>
            </a:lvl1pPr>
            <a:lvl2pPr marL="742950" indent="-285750">
              <a:spcBef>
                <a:spcPct val="20000"/>
              </a:spcBef>
              <a:buClr>
                <a:schemeClr val="folHlink"/>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l"/>
              <a:defRPr sz="1600">
                <a:solidFill>
                  <a:schemeClr val="tx1"/>
                </a:solidFill>
                <a:latin typeface="Times New Roman" panose="02020603050405020304" pitchFamily="18" charset="0"/>
              </a:defRPr>
            </a:lvl4pPr>
            <a:lvl5pPr marL="2057400" indent="-228600">
              <a:spcBef>
                <a:spcPct val="20000"/>
              </a:spcBef>
              <a:buClr>
                <a:schemeClr val="folHlink"/>
              </a:buClr>
              <a:buSzPct val="100000"/>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9pPr>
          </a:lstStyle>
          <a:p>
            <a:pPr>
              <a:spcBef>
                <a:spcPct val="0"/>
              </a:spcBef>
              <a:buClrTx/>
              <a:buSzTx/>
              <a:buFontTx/>
              <a:buNone/>
            </a:pPr>
            <a:r>
              <a:rPr lang="en-US" altLang="en-US" sz="1400">
                <a:latin typeface="Bookman Old Style" panose="02050604050505020204" pitchFamily="18" charset="0"/>
              </a:rPr>
              <a:t>© Copyright 1992-2012 by Pearson Education, Inc. All Rights Reserved.</a:t>
            </a:r>
            <a:endParaRPr lang="en-US" altLang="en-US" sz="1400">
              <a:latin typeface="Bookman Old Style" panose="020506040505050202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 descr="ch02imageslides_Page_44.pn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728870" y="901148"/>
            <a:ext cx="10946295" cy="648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r>
              <a:rPr lang="en-US" altLang="en-US"/>
              <a:t>Continued…</a:t>
            </a:r>
            <a:endParaRPr lang="en-US" altLang="en-US"/>
          </a:p>
        </p:txBody>
      </p:sp>
      <p:sp>
        <p:nvSpPr>
          <p:cNvPr id="8195" name="Content Placeholder 2"/>
          <p:cNvSpPr>
            <a:spLocks noGrp="1" noChangeArrowheads="1"/>
          </p:cNvSpPr>
          <p:nvPr>
            <p:ph idx="1"/>
          </p:nvPr>
        </p:nvSpPr>
        <p:spPr/>
        <p:txBody>
          <a:bodyPr/>
          <a:lstStyle/>
          <a:p>
            <a:r>
              <a:rPr lang="en-US" altLang="en-US" b="1"/>
              <a:t>main</a:t>
            </a:r>
            <a:r>
              <a:rPr lang="en-US" altLang="en-US"/>
              <a:t> represents the starting point of the program.</a:t>
            </a:r>
            <a:endParaRPr lang="en-US" altLang="en-US"/>
          </a:p>
          <a:p>
            <a:r>
              <a:rPr lang="en-US" altLang="en-US" b="1"/>
              <a:t>String[] args</a:t>
            </a:r>
            <a:r>
              <a:rPr lang="en-US" altLang="en-US"/>
              <a:t> or </a:t>
            </a:r>
            <a:r>
              <a:rPr lang="en-US" altLang="en-US" b="1"/>
              <a:t>String args[]</a:t>
            </a:r>
            <a:r>
              <a:rPr lang="en-US" altLang="en-US"/>
              <a:t> is used for </a:t>
            </a:r>
            <a:r>
              <a:rPr lang="en-US" altLang="en-US">
                <a:hlinkClick r:id="rId1"/>
              </a:rPr>
              <a:t>command line argument</a:t>
            </a:r>
            <a:r>
              <a:rPr lang="en-US" altLang="en-US"/>
              <a:t>. We will discuss it in coming section.</a:t>
            </a:r>
            <a:endParaRPr lang="en-US" altLang="en-US"/>
          </a:p>
          <a:p>
            <a:r>
              <a:rPr lang="en-US" altLang="en-US" b="1"/>
              <a:t>System.out.println()</a:t>
            </a:r>
            <a:r>
              <a:rPr lang="en-US" altLang="en-US"/>
              <a:t> is used to print statement. Here, System is a class, out is an object of the PrintStream class, println() is a method of the PrintStream class. We will discuss the internal working of </a:t>
            </a:r>
            <a:r>
              <a:rPr lang="en-US" altLang="en-US">
                <a:hlinkClick r:id="rId2"/>
              </a:rPr>
              <a:t>System.out.println()</a:t>
            </a:r>
            <a:r>
              <a:rPr lang="en-US" altLang="en-US"/>
              <a:t> statement in the coming section.</a:t>
            </a:r>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Primitive Data Types</a:t>
            </a:r>
            <a:endParaRPr lang="en-US" altLang="en-US"/>
          </a:p>
        </p:txBody>
      </p:sp>
      <p:sp>
        <p:nvSpPr>
          <p:cNvPr id="10243" name="Rectangle 3"/>
          <p:cNvSpPr>
            <a:spLocks noGrp="1" noChangeArrowheads="1"/>
          </p:cNvSpPr>
          <p:nvPr>
            <p:ph type="body" idx="1"/>
          </p:nvPr>
        </p:nvSpPr>
        <p:spPr>
          <a:xfrm>
            <a:off x="1143000" y="1106554"/>
            <a:ext cx="9906000" cy="5699125"/>
          </a:xfrm>
        </p:spPr>
        <p:txBody>
          <a:bodyPr>
            <a:normAutofit lnSpcReduction="10000"/>
          </a:bodyPr>
          <a:lstStyle/>
          <a:p>
            <a:pPr>
              <a:buFont typeface="Monotype Sorts" pitchFamily="2" charset="2"/>
              <a:buNone/>
            </a:pPr>
            <a:r>
              <a:rPr lang="en-US" altLang="en-US" sz="2800" b="1" dirty="0"/>
              <a:t>Java has eight primitive data types as described below.</a:t>
            </a:r>
            <a:endParaRPr lang="en-US" altLang="en-US" sz="2800" b="1" dirty="0"/>
          </a:p>
          <a:p>
            <a:pPr>
              <a:buFont typeface="Monotype Sorts" pitchFamily="2" charset="2"/>
              <a:buNone/>
            </a:pPr>
            <a:endParaRPr lang="en-US" altLang="en-US" sz="2800" b="1"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r>
              <a:rPr lang="en-US" altLang="en-US" sz="2800" dirty="0"/>
              <a:t>Other information is represented in Java as an Object.</a:t>
            </a:r>
            <a:endParaRPr lang="en-US" altLang="en-US" sz="2800" dirty="0"/>
          </a:p>
        </p:txBody>
      </p:sp>
      <p:graphicFrame>
        <p:nvGraphicFramePr>
          <p:cNvPr id="356469" name="Group 117"/>
          <p:cNvGraphicFramePr>
            <a:graphicFrameLocks noGrp="1"/>
          </p:cNvGraphicFramePr>
          <p:nvPr/>
        </p:nvGraphicFramePr>
        <p:xfrm>
          <a:off x="1434548" y="1875183"/>
          <a:ext cx="9067800" cy="4430714"/>
        </p:xfrm>
        <a:graphic>
          <a:graphicData uri="http://schemas.openxmlformats.org/drawingml/2006/table">
            <a:tbl>
              <a:tblPr/>
              <a:tblGrid>
                <a:gridCol w="1600200"/>
                <a:gridCol w="3749675"/>
                <a:gridCol w="3717925"/>
              </a:tblGrid>
              <a:tr h="4572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1" i="0" u="none" strike="noStrike" cap="none" normalizeH="0" baseline="0" dirty="0">
                          <a:ln>
                            <a:noFill/>
                          </a:ln>
                          <a:solidFill>
                            <a:schemeClr val="tx1"/>
                          </a:solidFill>
                          <a:effectLst/>
                          <a:latin typeface="Times New Roman" panose="02020603050405020304" pitchFamily="18" charset="0"/>
                        </a:rPr>
                        <a:t>Type</a:t>
                      </a:r>
                      <a:endParaRPr kumimoji="0" lang="en-US" sz="2400" b="1"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1" i="0" u="none" strike="noStrike" cap="none" normalizeH="0" baseline="0">
                          <a:ln>
                            <a:noFill/>
                          </a:ln>
                          <a:solidFill>
                            <a:schemeClr val="tx1"/>
                          </a:solidFill>
                          <a:effectLst/>
                          <a:latin typeface="Times New Roman" panose="02020603050405020304" pitchFamily="18" charset="0"/>
                        </a:rPr>
                        <a:t>Size/Format</a:t>
                      </a:r>
                      <a:endParaRPr kumimoji="0" lang="en-US" sz="2400" b="1"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1" i="0" u="none" strike="noStrike" cap="none" normalizeH="0" baseline="0">
                          <a:ln>
                            <a:noFill/>
                          </a:ln>
                          <a:solidFill>
                            <a:schemeClr val="tx1"/>
                          </a:solidFill>
                          <a:effectLst/>
                          <a:latin typeface="Times New Roman" panose="02020603050405020304" pitchFamily="18" charset="0"/>
                        </a:rPr>
                        <a:t>Range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34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rgbClr val="00FF00"/>
                          </a:solidFill>
                          <a:effectLst/>
                          <a:latin typeface="Courier New" panose="02070309020205020404" pitchFamily="49" charset="0"/>
                        </a:rPr>
                        <a:t>byte</a:t>
                      </a:r>
                      <a:endParaRPr kumimoji="0" lang="en-US" sz="2400" b="0" i="0" u="none" strike="noStrike" cap="none" normalizeH="0" baseline="0">
                        <a:ln>
                          <a:noFill/>
                        </a:ln>
                        <a:solidFill>
                          <a:srgbClr val="00FF00"/>
                        </a:solidFill>
                        <a:effectLst/>
                        <a:latin typeface="Courier New" panose="02070309020205020404" pitchFamily="4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dirty="0">
                          <a:ln>
                            <a:noFill/>
                          </a:ln>
                          <a:solidFill>
                            <a:schemeClr val="tx1"/>
                          </a:solidFill>
                          <a:effectLst/>
                          <a:latin typeface="Times New Roman" panose="02020603050405020304" pitchFamily="18" charset="0"/>
                        </a:rPr>
                        <a:t>8-bit</a:t>
                      </a: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dirty="0">
                          <a:ln>
                            <a:noFill/>
                          </a:ln>
                          <a:solidFill>
                            <a:schemeClr val="tx1"/>
                          </a:solidFill>
                          <a:effectLst/>
                          <a:latin typeface="Times New Roman" panose="02020603050405020304" pitchFamily="18" charset="0"/>
                        </a:rPr>
                        <a:t>-128 to 127</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889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rgbClr val="00FF00"/>
                          </a:solidFill>
                          <a:effectLst/>
                          <a:latin typeface="Courier New" panose="02070309020205020404" pitchFamily="49" charset="0"/>
                        </a:rPr>
                        <a:t>short</a:t>
                      </a:r>
                      <a:endParaRPr kumimoji="0" lang="en-US" sz="2400" b="0" i="0" u="none" strike="noStrike" cap="none" normalizeH="0" baseline="0">
                        <a:ln>
                          <a:noFill/>
                        </a:ln>
                        <a:solidFill>
                          <a:srgbClr val="00FF00"/>
                        </a:solidFill>
                        <a:effectLst/>
                        <a:latin typeface="Courier New" panose="02070309020205020404" pitchFamily="4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dirty="0">
                          <a:ln>
                            <a:noFill/>
                          </a:ln>
                          <a:solidFill>
                            <a:schemeClr val="tx1"/>
                          </a:solidFill>
                          <a:effectLst/>
                          <a:latin typeface="Times New Roman" panose="02020603050405020304" pitchFamily="18" charset="0"/>
                        </a:rPr>
                        <a:t>16-bit</a:t>
                      </a: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dirty="0">
                          <a:ln>
                            <a:noFill/>
                          </a:ln>
                          <a:solidFill>
                            <a:schemeClr val="tx1"/>
                          </a:solidFill>
                          <a:effectLst/>
                          <a:latin typeface="Times New Roman" panose="02020603050405020304" pitchFamily="18" charset="0"/>
                        </a:rPr>
                        <a:t>-32,768 to 32,767</a:t>
                      </a: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016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rgbClr val="00FF00"/>
                          </a:solidFill>
                          <a:effectLst/>
                          <a:latin typeface="Courier New" panose="02070309020205020404" pitchFamily="49" charset="0"/>
                        </a:rPr>
                        <a:t>int</a:t>
                      </a:r>
                      <a:endParaRPr kumimoji="0" lang="en-US" sz="2400" b="0" i="0" u="none" strike="noStrike" cap="none" normalizeH="0" baseline="0">
                        <a:ln>
                          <a:noFill/>
                        </a:ln>
                        <a:solidFill>
                          <a:srgbClr val="00FF00"/>
                        </a:solidFill>
                        <a:effectLst/>
                        <a:latin typeface="Courier New" panose="02070309020205020404" pitchFamily="4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dirty="0">
                          <a:ln>
                            <a:noFill/>
                          </a:ln>
                          <a:solidFill>
                            <a:schemeClr val="tx1"/>
                          </a:solidFill>
                          <a:effectLst/>
                          <a:latin typeface="Times New Roman" panose="02020603050405020304" pitchFamily="18" charset="0"/>
                        </a:rPr>
                        <a:t>32-bit</a:t>
                      </a: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chemeClr val="tx1"/>
                          </a:solidFill>
                          <a:effectLst/>
                          <a:latin typeface="Times New Roman" panose="02020603050405020304" pitchFamily="18" charset="0"/>
                        </a:rPr>
                        <a:t>about –2 billion to 2billion</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05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rgbClr val="00FF00"/>
                          </a:solidFill>
                          <a:effectLst/>
                          <a:latin typeface="Courier New" panose="02070309020205020404" pitchFamily="49" charset="0"/>
                        </a:rPr>
                        <a:t>long</a:t>
                      </a:r>
                      <a:endParaRPr kumimoji="0" lang="en-US" sz="2400" b="0" i="0" u="none" strike="noStrike" cap="none" normalizeH="0" baseline="0">
                        <a:ln>
                          <a:noFill/>
                        </a:ln>
                        <a:solidFill>
                          <a:srgbClr val="00FF00"/>
                        </a:solidFill>
                        <a:effectLst/>
                        <a:latin typeface="Courier New" panose="02070309020205020404" pitchFamily="4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dirty="0">
                          <a:ln>
                            <a:noFill/>
                          </a:ln>
                          <a:solidFill>
                            <a:schemeClr val="tx1"/>
                          </a:solidFill>
                          <a:effectLst/>
                          <a:latin typeface="Times New Roman" panose="02020603050405020304" pitchFamily="18" charset="0"/>
                        </a:rPr>
                        <a:t>64-bit</a:t>
                      </a: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chemeClr val="tx1"/>
                          </a:solidFill>
                          <a:effectLst/>
                          <a:latin typeface="Times New Roman" panose="02020603050405020304" pitchFamily="18" charset="0"/>
                        </a:rPr>
                        <a:t>about –10E18 to +10E18</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05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rgbClr val="00FF00"/>
                          </a:solidFill>
                          <a:effectLst/>
                          <a:latin typeface="Courier New" panose="02070309020205020404" pitchFamily="49" charset="0"/>
                        </a:rPr>
                        <a:t>float</a:t>
                      </a:r>
                      <a:endParaRPr kumimoji="0" lang="en-US" sz="2400" b="0" i="0" u="none" strike="noStrike" cap="none" normalizeH="0" baseline="0">
                        <a:ln>
                          <a:noFill/>
                        </a:ln>
                        <a:solidFill>
                          <a:srgbClr val="00FF00"/>
                        </a:solidFill>
                        <a:effectLst/>
                        <a:latin typeface="Courier New" panose="02070309020205020404" pitchFamily="4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dirty="0">
                          <a:ln>
                            <a:noFill/>
                          </a:ln>
                          <a:solidFill>
                            <a:schemeClr val="tx1"/>
                          </a:solidFill>
                          <a:effectLst/>
                          <a:latin typeface="Times New Roman" panose="02020603050405020304" pitchFamily="18" charset="0"/>
                        </a:rPr>
                        <a:t>32-bit 	</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chemeClr val="tx1"/>
                          </a:solidFill>
                          <a:effectLst/>
                          <a:latin typeface="Times New Roman" panose="02020603050405020304" pitchFamily="18" charset="0"/>
                        </a:rPr>
                        <a:t>-3.4E38 to +3.4E38</a:t>
                      </a:r>
                      <a:endParaRPr kumimoji="0" 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889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rgbClr val="00FF00"/>
                          </a:solidFill>
                          <a:effectLst/>
                          <a:latin typeface="Courier New" panose="02070309020205020404" pitchFamily="49" charset="0"/>
                        </a:rPr>
                        <a:t>double</a:t>
                      </a:r>
                      <a:endParaRPr kumimoji="0" lang="en-US" sz="2400" b="0" i="0" u="none" strike="noStrike" cap="none" normalizeH="0" baseline="0">
                        <a:ln>
                          <a:noFill/>
                        </a:ln>
                        <a:solidFill>
                          <a:srgbClr val="00FF00"/>
                        </a:solidFill>
                        <a:effectLst/>
                        <a:latin typeface="Courier New" panose="02070309020205020404" pitchFamily="4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dirty="0">
                          <a:ln>
                            <a:noFill/>
                          </a:ln>
                          <a:solidFill>
                            <a:schemeClr val="tx1"/>
                          </a:solidFill>
                          <a:effectLst/>
                          <a:latin typeface="Times New Roman" panose="02020603050405020304" pitchFamily="18" charset="0"/>
                        </a:rPr>
                        <a:t>64-bit</a:t>
                      </a: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chemeClr val="tx1"/>
                          </a:solidFill>
                          <a:effectLst/>
                          <a:latin typeface="Times New Roman" panose="02020603050405020304" pitchFamily="18" charset="0"/>
                        </a:rPr>
                        <a:t>1.7E308 to 1.7E308</a:t>
                      </a:r>
                      <a:endParaRPr kumimoji="0" 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05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rgbClr val="00FF00"/>
                          </a:solidFill>
                          <a:effectLst/>
                          <a:latin typeface="Courier New" panose="02070309020205020404" pitchFamily="49" charset="0"/>
                        </a:rPr>
                        <a:t>char</a:t>
                      </a:r>
                      <a:endParaRPr kumimoji="0" lang="en-US" sz="2400" b="0" i="0" u="none" strike="noStrike" cap="none" normalizeH="0" baseline="0">
                        <a:ln>
                          <a:noFill/>
                        </a:ln>
                        <a:solidFill>
                          <a:srgbClr val="00FF00"/>
                        </a:solidFill>
                        <a:effectLst/>
                        <a:latin typeface="Courier New" panose="02070309020205020404" pitchFamily="4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dirty="0">
                          <a:ln>
                            <a:noFill/>
                          </a:ln>
                          <a:solidFill>
                            <a:schemeClr val="tx1"/>
                          </a:solidFill>
                          <a:effectLst/>
                          <a:latin typeface="Times New Roman" panose="02020603050405020304" pitchFamily="18" charset="0"/>
                        </a:rPr>
                        <a:t>16-bit</a:t>
                      </a: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chemeClr val="tx1"/>
                          </a:solidFill>
                          <a:effectLst/>
                          <a:latin typeface="Times New Roman" panose="02020603050405020304" pitchFamily="18" charset="0"/>
                        </a:rPr>
                        <a:t>A single character</a:t>
                      </a:r>
                      <a:endParaRPr kumimoji="0" 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889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dirty="0" err="1">
                          <a:ln>
                            <a:noFill/>
                          </a:ln>
                          <a:solidFill>
                            <a:srgbClr val="00FF00"/>
                          </a:solidFill>
                          <a:effectLst/>
                          <a:latin typeface="Courier New" panose="02070309020205020404" pitchFamily="49" charset="0"/>
                        </a:rPr>
                        <a:t>boolean</a:t>
                      </a:r>
                      <a:endParaRPr kumimoji="0" lang="en-US" sz="2400" b="0" i="0" u="none" strike="noStrike" cap="none" normalizeH="0" baseline="0" dirty="0">
                        <a:ln>
                          <a:noFill/>
                        </a:ln>
                        <a:solidFill>
                          <a:srgbClr val="00FF00"/>
                        </a:solidFill>
                        <a:effectLst/>
                        <a:latin typeface="Courier New" panose="02070309020205020404" pitchFamily="4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a:ln>
                            <a:noFill/>
                          </a:ln>
                          <a:solidFill>
                            <a:schemeClr val="tx1"/>
                          </a:solidFill>
                          <a:effectLst/>
                          <a:latin typeface="Times New Roman" panose="02020603050405020304" pitchFamily="18" charset="0"/>
                        </a:rPr>
                        <a:t>true or false</a:t>
                      </a:r>
                      <a:endParaRPr kumimoji="0" 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pPr>
                      <a:r>
                        <a:rPr kumimoji="0" lang="en-US" sz="2400" b="0" i="0" u="none" strike="noStrike" cap="none" normalizeH="0" baseline="0" dirty="0">
                          <a:ln>
                            <a:noFill/>
                          </a:ln>
                          <a:solidFill>
                            <a:schemeClr val="tx1"/>
                          </a:solidFill>
                          <a:effectLst/>
                          <a:latin typeface="Times New Roman" panose="02020603050405020304" pitchFamily="18" charset="0"/>
                        </a:rPr>
                        <a:t>true or false</a:t>
                      </a: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r>
              <a:rPr lang="en-AU" altLang="en-US"/>
              <a:t>Format Specifiers</a:t>
            </a:r>
            <a:endParaRPr lang="en-AU" altLang="en-US"/>
          </a:p>
        </p:txBody>
      </p:sp>
      <p:sp>
        <p:nvSpPr>
          <p:cNvPr id="11267" name="Text Placeholder 2"/>
          <p:cNvSpPr>
            <a:spLocks noGrp="1" noChangeArrowheads="1"/>
          </p:cNvSpPr>
          <p:nvPr>
            <p:ph type="body" idx="1"/>
          </p:nvPr>
        </p:nvSpPr>
        <p:spPr/>
        <p:txBody>
          <a:bodyPr/>
          <a:lstStyle/>
          <a:p>
            <a:r>
              <a:rPr lang="en-AU" altLang="en-US"/>
              <a:t>d: decimal integer [byte, short, int, long]</a:t>
            </a:r>
            <a:endParaRPr lang="en-AU" altLang="en-US"/>
          </a:p>
          <a:p>
            <a:r>
              <a:rPr lang="en-AU" altLang="en-US"/>
              <a:t>f : floating-point number [float, double]</a:t>
            </a:r>
            <a:endParaRPr lang="en-AU" altLang="en-US"/>
          </a:p>
          <a:p>
            <a:r>
              <a:rPr lang="en-AU" altLang="en-US"/>
              <a:t>c : characterCapital C will uppercase the letter </a:t>
            </a:r>
            <a:endParaRPr lang="en-AU" altLang="en-US"/>
          </a:p>
          <a:p>
            <a:r>
              <a:rPr lang="en-AU" altLang="en-US"/>
              <a:t>s : StringCapital S will uppercase all the letters in the string </a:t>
            </a:r>
            <a:endParaRPr lang="en-AU" altLang="en-US"/>
          </a:p>
          <a:p>
            <a:r>
              <a:rPr lang="en-AU" altLang="en-US"/>
              <a:t>b: To </a:t>
            </a:r>
            <a:r>
              <a:rPr lang="en-AU" altLang="en-US" b="1"/>
              <a:t>format boolean</a:t>
            </a:r>
            <a:r>
              <a:rPr lang="en-AU" altLang="en-US"/>
              <a:t> values, we use the %b </a:t>
            </a:r>
            <a:r>
              <a:rPr lang="en-AU" altLang="en-US" b="1"/>
              <a:t>format</a:t>
            </a:r>
            <a:r>
              <a:rPr lang="en-AU" altLang="en-US"/>
              <a:t>.</a:t>
            </a:r>
            <a:endParaRPr lang="en-AU" altLang="en-US"/>
          </a:p>
          <a:p>
            <a:endParaRPr lang="en-AU" altLang="en-US"/>
          </a:p>
          <a:p>
            <a:endParaRPr lang="en-AU" altLang="en-US"/>
          </a:p>
          <a:p>
            <a:endParaRPr lang="en-AU" altLang="en-US"/>
          </a:p>
        </p:txBody>
      </p:sp>
      <p:pic>
        <p:nvPicPr>
          <p:cNvPr id="11269"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82856" y="4579289"/>
            <a:ext cx="58674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Variable Declaration</a:t>
            </a:r>
            <a:endParaRPr lang="en-US" altLang="en-US"/>
          </a:p>
        </p:txBody>
      </p:sp>
      <p:sp>
        <p:nvSpPr>
          <p:cNvPr id="12291" name="Rectangle 3"/>
          <p:cNvSpPr>
            <a:spLocks noGrp="1" noChangeArrowheads="1"/>
          </p:cNvSpPr>
          <p:nvPr>
            <p:ph type="body" idx="1"/>
          </p:nvPr>
        </p:nvSpPr>
        <p:spPr/>
        <p:txBody>
          <a:bodyPr>
            <a:normAutofit fontScale="62500" lnSpcReduction="20000"/>
          </a:bodyPr>
          <a:lstStyle/>
          <a:p>
            <a:pPr>
              <a:lnSpc>
                <a:spcPct val="90000"/>
              </a:lnSpc>
              <a:buFont typeface="Monotype Sorts" pitchFamily="2" charset="2"/>
              <a:buNone/>
            </a:pPr>
            <a:r>
              <a:rPr lang="en-US" altLang="en-US">
                <a:cs typeface="Times New Roman" panose="02020603050405020304" pitchFamily="18" charset="0"/>
              </a:rPr>
              <a:t>You can declare a variable to hold a data value of any of the primitive types.</a:t>
            </a:r>
            <a:endParaRPr lang="en-US" altLang="en-US">
              <a:cs typeface="Times New Roman" panose="02020603050405020304" pitchFamily="18"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int</a:t>
            </a:r>
            <a:r>
              <a:rPr lang="en-US" altLang="en-US">
                <a:latin typeface="Courier New" panose="02070309020205020404" pitchFamily="49" charset="0"/>
              </a:rPr>
              <a:t> 		counter;</a:t>
            </a:r>
            <a:endParaRPr lang="en-US" altLang="en-US">
              <a:latin typeface="Courier New" panose="02070309020205020404" pitchFamily="49"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int</a:t>
            </a:r>
            <a:r>
              <a:rPr lang="en-US" altLang="en-US">
                <a:latin typeface="Courier New" panose="02070309020205020404" pitchFamily="49" charset="0"/>
              </a:rPr>
              <a:t> 		numStudents = 583;</a:t>
            </a:r>
            <a:endParaRPr lang="en-US" altLang="en-US">
              <a:latin typeface="Courier New" panose="02070309020205020404" pitchFamily="49"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long</a:t>
            </a:r>
            <a:r>
              <a:rPr lang="en-US" altLang="en-US">
                <a:latin typeface="Courier New" panose="02070309020205020404" pitchFamily="49" charset="0"/>
              </a:rPr>
              <a:t> 		longValue;</a:t>
            </a:r>
            <a:endParaRPr lang="en-US" altLang="en-US">
              <a:latin typeface="Courier New" panose="02070309020205020404" pitchFamily="49"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long</a:t>
            </a:r>
            <a:r>
              <a:rPr lang="en-US" altLang="en-US">
                <a:latin typeface="Courier New" panose="02070309020205020404" pitchFamily="49" charset="0"/>
              </a:rPr>
              <a:t> 		numberOfAtoms = 1237890</a:t>
            </a:r>
            <a:r>
              <a:rPr lang="en-US" altLang="en-US">
                <a:solidFill>
                  <a:schemeClr val="accent2"/>
                </a:solidFill>
                <a:latin typeface="Courier New" panose="02070309020205020404" pitchFamily="49" charset="0"/>
              </a:rPr>
              <a:t>L</a:t>
            </a:r>
            <a:r>
              <a:rPr lang="en-US" altLang="en-US">
                <a:latin typeface="Courier New" panose="02070309020205020404" pitchFamily="49" charset="0"/>
              </a:rPr>
              <a:t>;</a:t>
            </a:r>
            <a:endParaRPr lang="en-US" altLang="en-US">
              <a:latin typeface="Courier New" panose="02070309020205020404" pitchFamily="49"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float</a:t>
            </a:r>
            <a:r>
              <a:rPr lang="en-US" altLang="en-US">
                <a:latin typeface="Courier New" panose="02070309020205020404" pitchFamily="49" charset="0"/>
              </a:rPr>
              <a:t> 	gpa;</a:t>
            </a:r>
            <a:endParaRPr lang="en-US" altLang="en-US">
              <a:latin typeface="Courier New" panose="02070309020205020404" pitchFamily="49"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float</a:t>
            </a:r>
            <a:r>
              <a:rPr lang="en-US" altLang="en-US">
                <a:latin typeface="Courier New" panose="02070309020205020404" pitchFamily="49" charset="0"/>
              </a:rPr>
              <a:t> 	batchAverage = 0.406</a:t>
            </a:r>
            <a:r>
              <a:rPr lang="en-US" altLang="en-US">
                <a:solidFill>
                  <a:schemeClr val="accent2"/>
                </a:solidFill>
                <a:latin typeface="Courier New" panose="02070309020205020404" pitchFamily="49" charset="0"/>
              </a:rPr>
              <a:t>F</a:t>
            </a:r>
            <a:r>
              <a:rPr lang="en-US" altLang="en-US">
                <a:latin typeface="Courier New" panose="02070309020205020404" pitchFamily="49" charset="0"/>
              </a:rPr>
              <a:t>;</a:t>
            </a:r>
            <a:endParaRPr lang="en-US" altLang="en-US">
              <a:latin typeface="Courier New" panose="02070309020205020404" pitchFamily="49"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double</a:t>
            </a:r>
            <a:r>
              <a:rPr lang="en-US" altLang="en-US">
                <a:latin typeface="Courier New" panose="02070309020205020404" pitchFamily="49" charset="0"/>
              </a:rPr>
              <a:t> 	e;</a:t>
            </a:r>
            <a:endParaRPr lang="en-US" altLang="en-US">
              <a:latin typeface="Courier New" panose="02070309020205020404" pitchFamily="49"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double</a:t>
            </a:r>
            <a:r>
              <a:rPr lang="en-US" altLang="en-US">
                <a:latin typeface="Courier New" panose="02070309020205020404" pitchFamily="49" charset="0"/>
              </a:rPr>
              <a:t>	pi = 0.314;</a:t>
            </a:r>
            <a:endParaRPr lang="en-US" altLang="en-US">
              <a:latin typeface="Courier New" panose="02070309020205020404" pitchFamily="49"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char</a:t>
            </a:r>
            <a:r>
              <a:rPr lang="en-US" altLang="en-US">
                <a:latin typeface="Courier New" panose="02070309020205020404" pitchFamily="49" charset="0"/>
              </a:rPr>
              <a:t> 		gender;</a:t>
            </a:r>
            <a:endParaRPr lang="en-US" altLang="en-US">
              <a:latin typeface="Courier New" panose="02070309020205020404" pitchFamily="49"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char</a:t>
            </a:r>
            <a:r>
              <a:rPr lang="en-US" altLang="en-US">
                <a:latin typeface="Courier New" panose="02070309020205020404" pitchFamily="49" charset="0"/>
              </a:rPr>
              <a:t> 		grade = ‘B’;</a:t>
            </a:r>
            <a:endParaRPr lang="en-US" altLang="en-US">
              <a:latin typeface="Courier New" panose="02070309020205020404" pitchFamily="49"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boolean</a:t>
            </a:r>
            <a:r>
              <a:rPr lang="en-US" altLang="en-US">
                <a:latin typeface="Courier New" panose="02070309020205020404" pitchFamily="49" charset="0"/>
              </a:rPr>
              <a:t> 	safe;</a:t>
            </a:r>
            <a:endParaRPr lang="en-US" altLang="en-US">
              <a:latin typeface="Courier New" panose="02070309020205020404" pitchFamily="49" charset="0"/>
            </a:endParaRPr>
          </a:p>
          <a:p>
            <a:pPr>
              <a:lnSpc>
                <a:spcPct val="90000"/>
              </a:lnSpc>
              <a:buFont typeface="Monotype Sorts" pitchFamily="2" charset="2"/>
              <a:buNone/>
            </a:pPr>
            <a:r>
              <a:rPr lang="en-US" altLang="en-US">
                <a:solidFill>
                  <a:srgbClr val="00FF00"/>
                </a:solidFill>
                <a:latin typeface="Courier New" panose="02070309020205020404" pitchFamily="49" charset="0"/>
              </a:rPr>
              <a:t>boolean</a:t>
            </a:r>
            <a:r>
              <a:rPr lang="en-US" altLang="en-US">
                <a:latin typeface="Courier New" panose="02070309020205020404" pitchFamily="49" charset="0"/>
              </a:rPr>
              <a:t> 	isEmpty = true;</a:t>
            </a:r>
            <a:endParaRPr lang="en-US" altLang="en-US">
              <a:latin typeface="Courier New" panose="02070309020205020404" pitchFamily="49" charset="0"/>
            </a:endParaRPr>
          </a:p>
          <a:p>
            <a:pPr>
              <a:lnSpc>
                <a:spcPct val="90000"/>
              </a:lnSpc>
              <a:buFont typeface="Monotype Sorts" pitchFamily="2" charset="2"/>
              <a:buNone/>
            </a:pPr>
            <a:endParaRPr lang="en-US" altLang="en-US">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Variable Declaration (cont.)</a:t>
            </a:r>
            <a:endParaRPr lang="en-US" altLang="en-US"/>
          </a:p>
        </p:txBody>
      </p:sp>
      <p:sp>
        <p:nvSpPr>
          <p:cNvPr id="13315" name="Rectangle 3"/>
          <p:cNvSpPr>
            <a:spLocks noGrp="1" noChangeArrowheads="1"/>
          </p:cNvSpPr>
          <p:nvPr>
            <p:ph type="body" idx="1"/>
          </p:nvPr>
        </p:nvSpPr>
        <p:spPr/>
        <p:txBody>
          <a:bodyPr/>
          <a:lstStyle/>
          <a:p>
            <a:pPr>
              <a:buFont typeface="Monotype Sorts" pitchFamily="2" charset="2"/>
              <a:buNone/>
            </a:pPr>
            <a:r>
              <a:rPr lang="en-US" altLang="en-US" sz="2000" dirty="0">
                <a:latin typeface="Courier New" panose="02070309020205020404" pitchFamily="49" charset="0"/>
              </a:rPr>
              <a:t>public class Example1</a:t>
            </a:r>
            <a:endParaRPr lang="en-US" altLang="en-US" sz="2000" dirty="0">
              <a:latin typeface="Courier New" panose="02070309020205020404" pitchFamily="49" charset="0"/>
            </a:endParaRPr>
          </a:p>
          <a:p>
            <a:pPr>
              <a:buFont typeface="Monotype Sorts" pitchFamily="2" charset="2"/>
              <a:buNone/>
            </a:pPr>
            <a:r>
              <a:rPr lang="en-US" altLang="en-US" sz="2000" dirty="0">
                <a:latin typeface="Courier New" panose="02070309020205020404" pitchFamily="49" charset="0"/>
              </a:rPr>
              <a:t>{</a:t>
            </a:r>
            <a:endParaRPr lang="en-US" altLang="en-US" sz="2000" dirty="0">
              <a:latin typeface="Courier New" panose="02070309020205020404" pitchFamily="49" charset="0"/>
            </a:endParaRPr>
          </a:p>
          <a:p>
            <a:pPr>
              <a:buFont typeface="Monotype Sorts" pitchFamily="2" charset="2"/>
              <a:buNone/>
            </a:pPr>
            <a:r>
              <a:rPr lang="en-US" altLang="en-US" sz="2000" dirty="0">
                <a:latin typeface="Courier New" panose="02070309020205020404" pitchFamily="49" charset="0"/>
              </a:rPr>
              <a:t>  public static void main ( String[] </a:t>
            </a:r>
            <a:r>
              <a:rPr lang="en-US" altLang="en-US" sz="2000" dirty="0" err="1">
                <a:latin typeface="Courier New" panose="02070309020205020404" pitchFamily="49" charset="0"/>
              </a:rPr>
              <a:t>args</a:t>
            </a:r>
            <a:r>
              <a:rPr lang="en-US" altLang="en-US" sz="2000" dirty="0">
                <a:latin typeface="Courier New" panose="02070309020205020404" pitchFamily="49" charset="0"/>
              </a:rPr>
              <a:t> )</a:t>
            </a:r>
            <a:endParaRPr lang="en-US" altLang="en-US" sz="2000" dirty="0">
              <a:latin typeface="Courier New" panose="02070309020205020404" pitchFamily="49" charset="0"/>
            </a:endParaRPr>
          </a:p>
          <a:p>
            <a:pPr>
              <a:buFont typeface="Monotype Sorts" pitchFamily="2" charset="2"/>
              <a:buNone/>
            </a:pPr>
            <a:r>
              <a:rPr lang="en-US" altLang="en-US" sz="2000" dirty="0">
                <a:latin typeface="Courier New" panose="02070309020205020404" pitchFamily="49" charset="0"/>
              </a:rPr>
              <a:t>  {</a:t>
            </a:r>
            <a:endParaRPr lang="en-US" altLang="en-US" sz="2000" dirty="0">
              <a:latin typeface="Courier New" panose="02070309020205020404" pitchFamily="49" charset="0"/>
            </a:endParaRPr>
          </a:p>
          <a:p>
            <a:pPr>
              <a:buFont typeface="Monotype Sorts" pitchFamily="2" charset="2"/>
              <a:buNone/>
            </a:pPr>
            <a:r>
              <a:rPr lang="en-US" altLang="en-US" sz="2000" dirty="0">
                <a:latin typeface="Courier New" panose="02070309020205020404" pitchFamily="49" charset="0"/>
              </a:rPr>
              <a:t>    int </a:t>
            </a:r>
            <a:r>
              <a:rPr lang="en-US" altLang="en-US" sz="2000" dirty="0" err="1">
                <a:latin typeface="Courier New" panose="02070309020205020404" pitchFamily="49" charset="0"/>
              </a:rPr>
              <a:t>payAmount</a:t>
            </a:r>
            <a:r>
              <a:rPr lang="en-US" altLang="en-US" sz="2000" dirty="0">
                <a:latin typeface="Courier New" panose="02070309020205020404" pitchFamily="49" charset="0"/>
              </a:rPr>
              <a:t> = 123; </a:t>
            </a:r>
            <a:endParaRPr lang="en-US" altLang="en-US" sz="2000" dirty="0">
              <a:latin typeface="Courier New" panose="02070309020205020404" pitchFamily="49" charset="0"/>
            </a:endParaRPr>
          </a:p>
          <a:p>
            <a:pPr>
              <a:buFont typeface="Monotype Sorts"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System.out.println</a:t>
            </a:r>
            <a:r>
              <a:rPr lang="en-US" altLang="en-US" sz="2000" dirty="0">
                <a:latin typeface="Courier New" panose="02070309020205020404" pitchFamily="49" charset="0"/>
              </a:rPr>
              <a:t>("The variable contains: " + </a:t>
            </a:r>
            <a:r>
              <a:rPr lang="en-US" altLang="en-US" sz="2000" dirty="0" err="1">
                <a:latin typeface="Courier New" panose="02070309020205020404" pitchFamily="49" charset="0"/>
              </a:rPr>
              <a:t>payAmount</a:t>
            </a:r>
            <a:r>
              <a:rPr lang="en-US" altLang="en-US" sz="2000" dirty="0">
                <a:latin typeface="Courier New" panose="02070309020205020404" pitchFamily="49" charset="0"/>
              </a:rPr>
              <a:t> );</a:t>
            </a:r>
            <a:endParaRPr lang="en-US" altLang="en-US" sz="2000" dirty="0">
              <a:latin typeface="Courier New" panose="02070309020205020404" pitchFamily="49" charset="0"/>
            </a:endParaRPr>
          </a:p>
          <a:p>
            <a:pPr>
              <a:buFont typeface="Monotype Sorts" pitchFamily="2" charset="2"/>
              <a:buNone/>
            </a:pPr>
            <a:r>
              <a:rPr lang="en-US" altLang="en-US" sz="2000" dirty="0">
                <a:latin typeface="Courier New" panose="02070309020205020404" pitchFamily="49" charset="0"/>
              </a:rPr>
              <a:t>  }</a:t>
            </a:r>
            <a:endParaRPr lang="en-US" altLang="en-US" sz="2000" dirty="0">
              <a:latin typeface="Courier New" panose="02070309020205020404" pitchFamily="49" charset="0"/>
            </a:endParaRPr>
          </a:p>
          <a:p>
            <a:pPr>
              <a:buFont typeface="Monotype Sorts" pitchFamily="2" charset="2"/>
              <a:buNone/>
            </a:pPr>
            <a:r>
              <a:rPr lang="en-US" altLang="en-US" sz="2000" dirty="0">
                <a:latin typeface="Courier New" panose="02070309020205020404" pitchFamily="49" charset="0"/>
              </a:rPr>
              <a:t>}</a:t>
            </a:r>
            <a:endParaRPr lang="en-US" altLang="en-US" sz="2000" dirty="0">
              <a:latin typeface="Courier New" panose="02070309020205020404" pitchFamily="49" charset="0"/>
            </a:endParaRPr>
          </a:p>
          <a:p>
            <a:pPr>
              <a:buFont typeface="Monotype Sorts" pitchFamily="2" charset="2"/>
              <a:buNone/>
            </a:pPr>
            <a:endParaRPr lang="en-US" altLang="en-US" sz="2000" dirty="0"/>
          </a:p>
          <a:p>
            <a:pPr>
              <a:buFont typeface="Monotype Sorts" pitchFamily="2" charset="2"/>
              <a:buNone/>
            </a:pPr>
            <a:endParaRPr lang="en-US" altLang="en-US" sz="2800" dirty="0">
              <a:latin typeface="Courier New" panose="02070309020205020404" pitchFamily="49"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13574</Words>
  <Application>WPS Presentation</Application>
  <PresentationFormat>Widescreen</PresentationFormat>
  <Paragraphs>561</Paragraphs>
  <Slides>41</Slides>
  <Notes>12</Notes>
  <HiddenSlides>4</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61" baseType="lpstr">
      <vt:lpstr>Arial</vt:lpstr>
      <vt:lpstr>SimSun</vt:lpstr>
      <vt:lpstr>Wingdings</vt:lpstr>
      <vt:lpstr>Monotype Sorts</vt:lpstr>
      <vt:lpstr>Roboto</vt:lpstr>
      <vt:lpstr>Wide Latin</vt:lpstr>
      <vt:lpstr>Bookman Old Style</vt:lpstr>
      <vt:lpstr>Times New Roman</vt:lpstr>
      <vt:lpstr>Wingdings</vt:lpstr>
      <vt:lpstr>Courier New</vt:lpstr>
      <vt:lpstr>Corbel</vt:lpstr>
      <vt:lpstr>Microsoft YaHei</vt:lpstr>
      <vt:lpstr>Arial Unicode MS</vt:lpstr>
      <vt:lpstr>Calibri</vt:lpstr>
      <vt:lpstr>Wingdings 2</vt:lpstr>
      <vt:lpstr>Lucida Console</vt:lpstr>
      <vt:lpstr>LucidaSansTypewriter</vt:lpstr>
      <vt:lpstr>Segoe Print</vt:lpstr>
      <vt:lpstr>Banded</vt:lpstr>
      <vt:lpstr>PBrush</vt:lpstr>
      <vt:lpstr>Fundamental Data types</vt:lpstr>
      <vt:lpstr>Agenda</vt:lpstr>
      <vt:lpstr>Basic Structure of Java Program</vt:lpstr>
      <vt:lpstr>Parameters used in First Java Program</vt:lpstr>
      <vt:lpstr>Continued…</vt:lpstr>
      <vt:lpstr>Primitive Data Types</vt:lpstr>
      <vt:lpstr>Format Specifiers</vt:lpstr>
      <vt:lpstr>Variable Declaration</vt:lpstr>
      <vt:lpstr>Variable Declaration (cont.)</vt:lpstr>
      <vt:lpstr>Output functions</vt:lpstr>
      <vt:lpstr>System.in</vt:lpstr>
      <vt:lpstr>Import Declaration</vt:lpstr>
      <vt:lpstr>Scanner</vt:lpstr>
      <vt:lpstr>Memory allocation of object</vt:lpstr>
      <vt:lpstr>PowerPoint 演示文稿</vt:lpstr>
      <vt:lpstr>Continued…</vt:lpstr>
      <vt:lpstr>Example</vt:lpstr>
      <vt:lpstr>Arithmetic Operators</vt:lpstr>
      <vt:lpstr>Continued…</vt:lpstr>
      <vt:lpstr>Arithmetic Operation</vt:lpstr>
      <vt:lpstr>Arithmetic Expressions</vt:lpstr>
      <vt:lpstr>Associativity of Operators</vt:lpstr>
      <vt:lpstr>Assignment Statement</vt:lpstr>
      <vt:lpstr>Assignment Statement (cont.)</vt:lpstr>
      <vt:lpstr>Increment or Decrement Operators</vt:lpstr>
      <vt:lpstr>Increment or Decrement Operators (cont.)</vt:lpstr>
      <vt:lpstr>Shorthand Operators</vt:lpstr>
      <vt:lpstr>Agenda</vt:lpstr>
      <vt:lpstr>Comments in Java</vt:lpstr>
      <vt:lpstr>Continued…</vt:lpstr>
      <vt:lpstr>PowerPoint 演示文稿</vt:lpstr>
      <vt:lpstr>Format Specifiers</vt:lpstr>
      <vt:lpstr>How to Read Char variable</vt:lpstr>
      <vt:lpstr>Escape Sequence</vt:lpstr>
      <vt:lpstr>The Math class</vt:lpstr>
      <vt:lpstr>Math Functions Example</vt:lpstr>
      <vt:lpstr>Example</vt:lpstr>
      <vt:lpstr>Casting</vt:lpstr>
      <vt:lpstr>Casting (cont.)</vt:lpstr>
      <vt:lpstr>Decision Making: Equality and Relational Operators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saeed</cp:lastModifiedBy>
  <cp:revision>53</cp:revision>
  <dcterms:created xsi:type="dcterms:W3CDTF">2022-02-24T07:33:00Z</dcterms:created>
  <dcterms:modified xsi:type="dcterms:W3CDTF">2022-11-18T00:56:32Z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y fmtid="{D5CDD505-2E9C-101B-9397-08002B2CF9AE}" pid="3" name="ICV">
    <vt:lpwstr>4F2B623E51164407BAD5CB5BD6D21B5C</vt:lpwstr>
  </property>
  <property fmtid="{D5CDD505-2E9C-101B-9397-08002B2CF9AE}" pid="4" name="KSOProductBuildVer">
    <vt:lpwstr>1033-11.2.0.11380</vt:lpwstr>
  </property>
</Properties>
</file>