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8"/>
  </p:notesMasterIdLst>
  <p:sldIdLst>
    <p:sldId id="270" r:id="rId5"/>
    <p:sldId id="345" r:id="rId6"/>
    <p:sldId id="271" r:id="rId7"/>
    <p:sldId id="272" r:id="rId8"/>
    <p:sldId id="273" r:id="rId9"/>
    <p:sldId id="274" r:id="rId10"/>
    <p:sldId id="346" r:id="rId11"/>
    <p:sldId id="279" r:id="rId12"/>
    <p:sldId id="280" r:id="rId13"/>
    <p:sldId id="275" r:id="rId14"/>
    <p:sldId id="276" r:id="rId15"/>
    <p:sldId id="27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A2E34-CDB7-4582-8CE5-2E974F150F38}" v="501" dt="2022-02-24T08:36:13.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8EBB8-9D27-4042-9EA1-9886793AB1F6}" type="datetimeFigureOut">
              <a:rPr lang="en-AE" smtClean="0"/>
              <a:t>21/09/2022</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4DF7C-003E-4103-A963-B98401D89163}" type="slidenum">
              <a:rPr lang="en-AE" smtClean="0"/>
              <a:t>‹#›</a:t>
            </a:fld>
            <a:endParaRPr lang="en-AE"/>
          </a:p>
        </p:txBody>
      </p:sp>
    </p:spTree>
    <p:extLst>
      <p:ext uri="{BB962C8B-B14F-4D97-AF65-F5344CB8AC3E}">
        <p14:creationId xmlns:p14="http://schemas.microsoft.com/office/powerpoint/2010/main" val="3962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ED807D-F528-4F34-B869-D6ABADC4032D}" type="slidenum">
              <a:rPr lang="en-GB"/>
              <a:pPr/>
              <a:t>2</a:t>
            </a:fld>
            <a:endParaRPr lang="en-GB"/>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GB"/>
              <a:t>When Java was produced as an independent language, it was envisaged that it would help revolutionise the web, providing more dynamic features to web pages, e.g. animation, more complex user interfaces, etc. However its actually had more success as a server-side development language rather than for applets or desktop application development. That’s not to say it can’t do those things, and do them well, but it’s a niche that its occupies very well due to a number of features.</a:t>
            </a:r>
          </a:p>
          <a:p>
            <a:endParaRPr lang="en-GB"/>
          </a:p>
          <a:p>
            <a:r>
              <a:rPr lang="en-GB"/>
              <a:t>Dynamic web pages are now typically the realm of Macromedia Flash and similar tools.</a:t>
            </a:r>
          </a:p>
        </p:txBody>
      </p:sp>
    </p:spTree>
    <p:extLst>
      <p:ext uri="{BB962C8B-B14F-4D97-AF65-F5344CB8AC3E}">
        <p14:creationId xmlns:p14="http://schemas.microsoft.com/office/powerpoint/2010/main" val="3242581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alphaModFix amt="10000"/>
            <a:lum/>
          </a:blip>
          <a:srcRect/>
          <a:stretch>
            <a:fillRect l="50000" t="13000" b="6000"/>
          </a:stretch>
        </a:blip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218888" y="541626"/>
            <a:ext cx="6601012" cy="2887374"/>
          </a:xfrm>
        </p:spPr>
        <p:txBody>
          <a:bodyPr tIns="45720" bIns="45720" anchor="ctr">
            <a:normAutofit/>
          </a:bodyPr>
          <a:lstStyle>
            <a:lvl1pPr algn="ctr">
              <a:lnSpc>
                <a:spcPct val="80000"/>
              </a:lnSpc>
              <a:defRPr sz="5690" spc="150" baseline="0"/>
            </a:lvl1pPr>
          </a:lstStyle>
          <a:p>
            <a:r>
              <a:rPr lang="en-US" dirty="0"/>
              <a:t>Click to edit Master title style</a:t>
            </a:r>
          </a:p>
        </p:txBody>
      </p:sp>
      <p:sp>
        <p:nvSpPr>
          <p:cNvPr id="3" name="Subtitle 2"/>
          <p:cNvSpPr>
            <a:spLocks noGrp="1"/>
          </p:cNvSpPr>
          <p:nvPr>
            <p:ph type="subTitle" idx="1"/>
          </p:nvPr>
        </p:nvSpPr>
        <p:spPr>
          <a:xfrm>
            <a:off x="731564" y="3748951"/>
            <a:ext cx="5209793" cy="1309255"/>
          </a:xfrm>
        </p:spPr>
        <p:txBody>
          <a:bodyPr>
            <a:normAutofit/>
          </a:bodyPr>
          <a:lstStyle>
            <a:lvl1pPr marL="0" indent="0" algn="ctr">
              <a:buNone/>
              <a:defRPr sz="2000">
                <a:solidFill>
                  <a:schemeClr val="bg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8" name="Footer Placeholder 4">
            <a:extLst>
              <a:ext uri="{FF2B5EF4-FFF2-40B4-BE49-F238E27FC236}">
                <a16:creationId xmlns:a16="http://schemas.microsoft.com/office/drawing/2014/main" id="{D4122B6F-0CDC-4ACB-B4B3-A54E49725045}"/>
              </a:ext>
            </a:extLst>
          </p:cNvPr>
          <p:cNvSpPr txBox="1">
            <a:spLocks/>
          </p:cNvSpPr>
          <p:nvPr userDrawn="1"/>
        </p:nvSpPr>
        <p:spPr>
          <a:xfrm>
            <a:off x="7613127" y="95403"/>
            <a:ext cx="4461168"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Object Oriented Programming (CSC241 )</a:t>
            </a:r>
            <a:endParaRPr lang="en-AE" sz="1600" kern="1200" dirty="0">
              <a:solidFill>
                <a:schemeClr val="tx2">
                  <a:lumMod val="10000"/>
                </a:schemeClr>
              </a:solidFill>
              <a:latin typeface="+mn-lt"/>
              <a:ea typeface="+mn-ea"/>
              <a:cs typeface="+mn-cs"/>
            </a:endParaRPr>
          </a:p>
        </p:txBody>
      </p:sp>
      <p:sp>
        <p:nvSpPr>
          <p:cNvPr id="9" name="Footer Placeholder 4">
            <a:extLst>
              <a:ext uri="{FF2B5EF4-FFF2-40B4-BE49-F238E27FC236}">
                <a16:creationId xmlns:a16="http://schemas.microsoft.com/office/drawing/2014/main" id="{3A7D805F-CCE4-437F-BDB6-B4469C266EEA}"/>
              </a:ext>
            </a:extLst>
          </p:cNvPr>
          <p:cNvSpPr txBox="1">
            <a:spLocks/>
          </p:cNvSpPr>
          <p:nvPr userDrawn="1"/>
        </p:nvSpPr>
        <p:spPr>
          <a:xfrm>
            <a:off x="-549326" y="6361071"/>
            <a:ext cx="5416364"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COMSATS University Islamabad, Abbottabad Campus</a:t>
            </a:r>
            <a:endParaRPr lang="en-AE" sz="1600" kern="1200" dirty="0">
              <a:solidFill>
                <a:schemeClr val="tx2">
                  <a:lumMod val="10000"/>
                </a:schemeClr>
              </a:solidFill>
              <a:latin typeface="+mn-lt"/>
              <a:ea typeface="+mn-ea"/>
              <a:cs typeface="+mn-cs"/>
            </a:endParaRPr>
          </a:p>
        </p:txBody>
      </p:sp>
      <p:sp>
        <p:nvSpPr>
          <p:cNvPr id="4" name="Rectangle 3">
            <a:extLst>
              <a:ext uri="{FF2B5EF4-FFF2-40B4-BE49-F238E27FC236}">
                <a16:creationId xmlns:a16="http://schemas.microsoft.com/office/drawing/2014/main" id="{FB4874B5-5BC7-4237-9254-6C47FC87DD5C}"/>
              </a:ext>
            </a:extLst>
          </p:cNvPr>
          <p:cNvSpPr/>
          <p:nvPr userDrawn="1"/>
        </p:nvSpPr>
        <p:spPr>
          <a:xfrm>
            <a:off x="92363" y="6687414"/>
            <a:ext cx="12020364" cy="1626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Rectangle 9">
            <a:extLst>
              <a:ext uri="{FF2B5EF4-FFF2-40B4-BE49-F238E27FC236}">
                <a16:creationId xmlns:a16="http://schemas.microsoft.com/office/drawing/2014/main" id="{254D53FF-0C4C-4F29-99C1-E3F8E95C54B4}"/>
              </a:ext>
            </a:extLst>
          </p:cNvPr>
          <p:cNvSpPr/>
          <p:nvPr userDrawn="1"/>
        </p:nvSpPr>
        <p:spPr>
          <a:xfrm rot="16200000">
            <a:off x="-3315860" y="3362022"/>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Rectangle 10">
            <a:extLst>
              <a:ext uri="{FF2B5EF4-FFF2-40B4-BE49-F238E27FC236}">
                <a16:creationId xmlns:a16="http://schemas.microsoft.com/office/drawing/2014/main" id="{83CF46FE-869B-4BB8-8763-76BCA39F5D4B}"/>
              </a:ext>
            </a:extLst>
          </p:cNvPr>
          <p:cNvSpPr/>
          <p:nvPr userDrawn="1"/>
        </p:nvSpPr>
        <p:spPr>
          <a:xfrm rot="16200000">
            <a:off x="8696068" y="3366645"/>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Rectangle 11">
            <a:extLst>
              <a:ext uri="{FF2B5EF4-FFF2-40B4-BE49-F238E27FC236}">
                <a16:creationId xmlns:a16="http://schemas.microsoft.com/office/drawing/2014/main" id="{4E4D3BA8-EFFD-444F-B623-81B35E9C4C47}"/>
              </a:ext>
            </a:extLst>
          </p:cNvPr>
          <p:cNvSpPr/>
          <p:nvPr userDrawn="1"/>
        </p:nvSpPr>
        <p:spPr>
          <a:xfrm>
            <a:off x="-13665" y="-1030"/>
            <a:ext cx="12195668" cy="11288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419261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21/09/2022</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9916921A-4012-46B8-8EEE-1A467472A7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1955" y="35939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9747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FDE2BCA-6F33-4CAE-88B4-C2B133BF5DC8}" type="datetimeFigureOut">
              <a:rPr lang="en-AE" smtClean="0"/>
              <a:t>21/09/2022</a:t>
            </a:fld>
            <a:endParaRPr lang="en-AE"/>
          </a:p>
        </p:txBody>
      </p:sp>
      <p:sp>
        <p:nvSpPr>
          <p:cNvPr id="5" name="Footer Placeholder 4"/>
          <p:cNvSpPr>
            <a:spLocks noGrp="1"/>
          </p:cNvSpPr>
          <p:nvPr>
            <p:ph type="ftr" sz="quarter" idx="11"/>
          </p:nvPr>
        </p:nvSpPr>
        <p:spPr>
          <a:xfrm>
            <a:off x="3776135" y="6422854"/>
            <a:ext cx="4279669" cy="365125"/>
          </a:xfrm>
        </p:spPr>
        <p:txBody>
          <a:bodyPr/>
          <a:lstStyle/>
          <a:p>
            <a:r>
              <a:rPr lang="en-US" dirty="0"/>
              <a:t>CUI, Abbottabad Campus</a:t>
            </a:r>
            <a:endParaRPr lang="en-AE" dirty="0"/>
          </a:p>
        </p:txBody>
      </p:sp>
      <p:sp>
        <p:nvSpPr>
          <p:cNvPr id="6" name="Slide Number Placeholder 5"/>
          <p:cNvSpPr>
            <a:spLocks noGrp="1"/>
          </p:cNvSpPr>
          <p:nvPr>
            <p:ph type="sldNum" sz="quarter" idx="12"/>
          </p:nvPr>
        </p:nvSpPr>
        <p:spPr>
          <a:xfrm>
            <a:off x="8073048" y="6422854"/>
            <a:ext cx="879759" cy="365125"/>
          </a:xfrm>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7160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21/09/2022</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1CC86C02-0657-4F8C-A868-CF42FF3481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32178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8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FDE2BCA-6F33-4CAE-88B4-C2B133BF5DC8}" type="datetimeFigureOut">
              <a:rPr lang="en-AE" smtClean="0"/>
              <a:t>21/09/2022</a:t>
            </a:fld>
            <a:endParaRPr lang="en-AE"/>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0D5803A-B1B4-41C5-8C1D-30F371E67DAE}" type="slidenum">
              <a:rPr lang="en-AE" smtClean="0"/>
              <a:t>‹#›</a:t>
            </a:fld>
            <a:endParaRPr lang="en-AE"/>
          </a:p>
        </p:txBody>
      </p:sp>
      <p:pic>
        <p:nvPicPr>
          <p:cNvPr id="10" name="Picture 9" descr="Logo, company name&#10;&#10;Description automatically generated">
            <a:extLst>
              <a:ext uri="{FF2B5EF4-FFF2-40B4-BE49-F238E27FC236}">
                <a16:creationId xmlns:a16="http://schemas.microsoft.com/office/drawing/2014/main" id="{DEE50555-1670-4010-850E-EB419B3A33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305" y="23948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8586400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E2BCA-6F33-4CAE-88B4-C2B133BF5DC8}" type="datetimeFigureOut">
              <a:rPr lang="en-AE" smtClean="0"/>
              <a:t>21/09/2022</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48DD4833-2340-4618-9ED8-3C6880FCE3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37320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46842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E2BCA-6F33-4CAE-88B4-C2B133BF5DC8}" type="datetimeFigureOut">
              <a:rPr lang="en-AE" smtClean="0"/>
              <a:t>21/09/2022</a:t>
            </a:fld>
            <a:endParaRPr lang="en-AE"/>
          </a:p>
        </p:txBody>
      </p:sp>
      <p:sp>
        <p:nvSpPr>
          <p:cNvPr id="8" name="Footer Placeholder 7"/>
          <p:cNvSpPr>
            <a:spLocks noGrp="1"/>
          </p:cNvSpPr>
          <p:nvPr>
            <p:ph type="ftr" sz="quarter" idx="11"/>
          </p:nvPr>
        </p:nvSpPr>
        <p:spPr/>
        <p:txBody>
          <a:bodyPr/>
          <a:lstStyle/>
          <a:p>
            <a:r>
              <a:rPr lang="en-US" dirty="0"/>
              <a:t>CUI, Abbottabad Campus</a:t>
            </a:r>
            <a:endParaRPr lang="en-AE" dirty="0"/>
          </a:p>
        </p:txBody>
      </p:sp>
      <p:sp>
        <p:nvSpPr>
          <p:cNvPr id="9" name="Slide Number Placeholder 8"/>
          <p:cNvSpPr>
            <a:spLocks noGrp="1"/>
          </p:cNvSpPr>
          <p:nvPr>
            <p:ph type="sldNum" sz="quarter" idx="12"/>
          </p:nvPr>
        </p:nvSpPr>
        <p:spPr/>
        <p:txBody>
          <a:bodyPr/>
          <a:lstStyle/>
          <a:p>
            <a:fld id="{70D5803A-B1B4-41C5-8C1D-30F371E67DAE}" type="slidenum">
              <a:rPr lang="en-AE" smtClean="0"/>
              <a:t>‹#›</a:t>
            </a:fld>
            <a:endParaRPr lang="en-AE"/>
          </a:p>
        </p:txBody>
      </p:sp>
      <p:pic>
        <p:nvPicPr>
          <p:cNvPr id="11" name="Picture 10" descr="Logo, company name&#10;&#10;Description automatically generated">
            <a:extLst>
              <a:ext uri="{FF2B5EF4-FFF2-40B4-BE49-F238E27FC236}">
                <a16:creationId xmlns:a16="http://schemas.microsoft.com/office/drawing/2014/main" id="{DEBD0E02-1135-4A33-8FEC-073CC5ADE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404513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E2BCA-6F33-4CAE-88B4-C2B133BF5DC8}" type="datetimeFigureOut">
              <a:rPr lang="en-AE" smtClean="0"/>
              <a:t>21/09/2022</a:t>
            </a:fld>
            <a:endParaRPr lang="en-AE"/>
          </a:p>
        </p:txBody>
      </p:sp>
      <p:sp>
        <p:nvSpPr>
          <p:cNvPr id="4" name="Footer Placeholder 3"/>
          <p:cNvSpPr>
            <a:spLocks noGrp="1"/>
          </p:cNvSpPr>
          <p:nvPr>
            <p:ph type="ftr" sz="quarter" idx="11"/>
          </p:nvPr>
        </p:nvSpPr>
        <p:spPr/>
        <p:txBody>
          <a:bodyPr/>
          <a:lstStyle/>
          <a:p>
            <a:r>
              <a:rPr lang="en-US" dirty="0"/>
              <a:t>CUI, Abbottabad Campus</a:t>
            </a:r>
            <a:endParaRPr lang="en-AE" dirty="0"/>
          </a:p>
        </p:txBody>
      </p:sp>
      <p:sp>
        <p:nvSpPr>
          <p:cNvPr id="5" name="Slide Number Placeholder 4"/>
          <p:cNvSpPr>
            <a:spLocks noGrp="1"/>
          </p:cNvSpPr>
          <p:nvPr>
            <p:ph type="sldNum" sz="quarter" idx="12"/>
          </p:nvPr>
        </p:nvSpPr>
        <p:spPr/>
        <p:txBody>
          <a:bodyPr/>
          <a:lstStyle/>
          <a:p>
            <a:fld id="{70D5803A-B1B4-41C5-8C1D-30F371E67DAE}" type="slidenum">
              <a:rPr lang="en-AE" smtClean="0"/>
              <a:t>‹#›</a:t>
            </a:fld>
            <a:endParaRPr lang="en-AE"/>
          </a:p>
        </p:txBody>
      </p:sp>
      <p:pic>
        <p:nvPicPr>
          <p:cNvPr id="8" name="Picture 7" descr="Logo, company name&#10;&#10;Description automatically generated">
            <a:extLst>
              <a:ext uri="{FF2B5EF4-FFF2-40B4-BE49-F238E27FC236}">
                <a16:creationId xmlns:a16="http://schemas.microsoft.com/office/drawing/2014/main" id="{F200BB12-4278-49FC-A45A-AA0D3D9CC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28156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E2BCA-6F33-4CAE-88B4-C2B133BF5DC8}" type="datetimeFigureOut">
              <a:rPr lang="en-AE" smtClean="0"/>
              <a:t>21/09/2022</a:t>
            </a:fld>
            <a:endParaRPr lang="en-AE"/>
          </a:p>
        </p:txBody>
      </p:sp>
      <p:sp>
        <p:nvSpPr>
          <p:cNvPr id="3" name="Footer Placeholder 2"/>
          <p:cNvSpPr>
            <a:spLocks noGrp="1"/>
          </p:cNvSpPr>
          <p:nvPr>
            <p:ph type="ftr" sz="quarter" idx="11"/>
          </p:nvPr>
        </p:nvSpPr>
        <p:spPr/>
        <p:txBody>
          <a:bodyPr/>
          <a:lstStyle/>
          <a:p>
            <a:r>
              <a:rPr lang="en-US" dirty="0"/>
              <a:t>CUI, Abbottabad Campus</a:t>
            </a:r>
            <a:endParaRPr lang="en-AE" dirty="0"/>
          </a:p>
        </p:txBody>
      </p:sp>
      <p:sp>
        <p:nvSpPr>
          <p:cNvPr id="4" name="Slide Number Placeholder 3"/>
          <p:cNvSpPr>
            <a:spLocks noGrp="1"/>
          </p:cNvSpPr>
          <p:nvPr>
            <p:ph type="sldNum" sz="quarter" idx="12"/>
          </p:nvPr>
        </p:nvSpPr>
        <p:spPr/>
        <p:txBody>
          <a:bodyPr/>
          <a:lstStyle/>
          <a:p>
            <a:fld id="{70D5803A-B1B4-41C5-8C1D-30F371E67DAE}" type="slidenum">
              <a:rPr lang="en-AE" smtClean="0"/>
              <a:t>‹#›</a:t>
            </a:fld>
            <a:endParaRPr lang="en-AE"/>
          </a:p>
        </p:txBody>
      </p:sp>
      <p:pic>
        <p:nvPicPr>
          <p:cNvPr id="7" name="Picture 6" descr="Logo, company name&#10;&#10;Description automatically generated">
            <a:extLst>
              <a:ext uri="{FF2B5EF4-FFF2-40B4-BE49-F238E27FC236}">
                <a16:creationId xmlns:a16="http://schemas.microsoft.com/office/drawing/2014/main" id="{A8E9833F-EBCA-46EC-A4B5-441EB79181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70021"/>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72484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21/09/2022</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252970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21/09/2022</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187270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FDE2BCA-6F33-4CAE-88B4-C2B133BF5DC8}" type="datetimeFigureOut">
              <a:rPr lang="en-AE" smtClean="0"/>
              <a:t>21/09/2022</a:t>
            </a:fld>
            <a:endParaRPr lang="en-A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A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0D5803A-B1B4-41C5-8C1D-30F371E67DAE}" type="slidenum">
              <a:rPr lang="en-AE" smtClean="0"/>
              <a:t>‹#›</a:t>
            </a:fld>
            <a:endParaRPr lang="en-AE"/>
          </a:p>
        </p:txBody>
      </p:sp>
    </p:spTree>
    <p:extLst>
      <p:ext uri="{BB962C8B-B14F-4D97-AF65-F5344CB8AC3E}">
        <p14:creationId xmlns:p14="http://schemas.microsoft.com/office/powerpoint/2010/main" val="2225856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rebel.com/resources/java-developer-productivity-report-202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jrebel.com/blog/what-is-kotli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racle.com/technetwork/java/javase/downloads/jdk-netbeans-jsp-3413139-esa.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hyperlink" Target="https://netbeans.apache.org/download/nb124/nb124.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926841" y="2844282"/>
            <a:ext cx="6400800" cy="1752600"/>
          </a:xfrm>
        </p:spPr>
        <p:txBody>
          <a:bodyPr>
            <a:normAutofit fontScale="85000" lnSpcReduction="20000"/>
          </a:bodyPr>
          <a:lstStyle/>
          <a:p>
            <a:r>
              <a:rPr lang="en-GB" sz="4400" dirty="0"/>
              <a:t>Lab # 03</a:t>
            </a:r>
          </a:p>
          <a:p>
            <a:r>
              <a:rPr lang="en-GB" sz="4400" dirty="0"/>
              <a:t>By</a:t>
            </a:r>
          </a:p>
          <a:p>
            <a:r>
              <a:rPr lang="en-GB" sz="4400" dirty="0" err="1"/>
              <a:t>Dr.</a:t>
            </a:r>
            <a:r>
              <a:rPr lang="en-GB" sz="4400" dirty="0"/>
              <a:t> Abdul Nasir Khan</a:t>
            </a:r>
          </a:p>
        </p:txBody>
      </p:sp>
      <p:sp>
        <p:nvSpPr>
          <p:cNvPr id="2050" name="Rectangle 2"/>
          <p:cNvSpPr>
            <a:spLocks noGrp="1" noChangeArrowheads="1"/>
          </p:cNvSpPr>
          <p:nvPr>
            <p:ph type="ctrTitle"/>
          </p:nvPr>
        </p:nvSpPr>
        <p:spPr>
          <a:xfrm>
            <a:off x="384888" y="408319"/>
            <a:ext cx="8305800" cy="2133600"/>
          </a:xfrm>
        </p:spPr>
        <p:txBody>
          <a:bodyPr/>
          <a:lstStyle/>
          <a:p>
            <a:r>
              <a:rPr lang="en-GB" sz="4800" dirty="0"/>
              <a:t>Apache NetBeans</a:t>
            </a:r>
          </a:p>
        </p:txBody>
      </p:sp>
      <p:sp>
        <p:nvSpPr>
          <p:cNvPr id="4" name="Slide Number Placeholder 3"/>
          <p:cNvSpPr>
            <a:spLocks noGrp="1"/>
          </p:cNvSpPr>
          <p:nvPr>
            <p:ph type="sldNum" sz="quarter" idx="12"/>
          </p:nvPr>
        </p:nvSpPr>
        <p:spPr>
          <a:xfrm>
            <a:off x="8590663" y="604136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C44ED15-CC49-44DF-8DAA-C2FB061088B8}" type="slidenum">
              <a:rPr lang="en-AE" smtClean="0"/>
              <a:pPr/>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2B11-951C-46DB-825C-5895EDEF93FE}"/>
              </a:ext>
            </a:extLst>
          </p:cNvPr>
          <p:cNvSpPr>
            <a:spLocks noGrp="1"/>
          </p:cNvSpPr>
          <p:nvPr>
            <p:ph type="title"/>
          </p:nvPr>
        </p:nvSpPr>
        <p:spPr/>
        <p:txBody>
          <a:bodyPr>
            <a:normAutofit/>
          </a:bodyPr>
          <a:lstStyle/>
          <a:p>
            <a:r>
              <a:rPr lang="en-US" b="1" i="0" dirty="0">
                <a:solidFill>
                  <a:srgbClr val="95C11F"/>
                </a:solidFill>
                <a:effectLst/>
                <a:latin typeface="canada-type-gibson"/>
              </a:rPr>
              <a:t>Ant vs Maven vs Gradle: Java Build Tools</a:t>
            </a:r>
            <a:endParaRPr lang="en-AE" dirty="0"/>
          </a:p>
        </p:txBody>
      </p:sp>
      <p:sp>
        <p:nvSpPr>
          <p:cNvPr id="3" name="Content Placeholder 2">
            <a:extLst>
              <a:ext uri="{FF2B5EF4-FFF2-40B4-BE49-F238E27FC236}">
                <a16:creationId xmlns:a16="http://schemas.microsoft.com/office/drawing/2014/main" id="{CB35E05C-66CF-4410-8017-06B925A62B1A}"/>
              </a:ext>
            </a:extLst>
          </p:cNvPr>
          <p:cNvSpPr>
            <a:spLocks noGrp="1"/>
          </p:cNvSpPr>
          <p:nvPr>
            <p:ph idx="1"/>
          </p:nvPr>
        </p:nvSpPr>
        <p:spPr/>
        <p:txBody>
          <a:bodyPr/>
          <a:lstStyle/>
          <a:p>
            <a:pPr algn="just"/>
            <a:r>
              <a:rPr lang="en-US" sz="2400" dirty="0"/>
              <a:t>According to the </a:t>
            </a:r>
            <a:r>
              <a:rPr lang="en-US" sz="2400" dirty="0">
                <a:hlinkClick r:id="rId2">
                  <a:extLst>
                    <a:ext uri="{A12FA001-AC4F-418D-AE19-62706E023703}">
                      <ahyp:hlinkClr xmlns:ahyp="http://schemas.microsoft.com/office/drawing/2018/hyperlinkcolor" val="tx"/>
                    </a:ext>
                  </a:extLst>
                </a:hlinkClick>
              </a:rPr>
              <a:t>2021 Java Developer Productivity Report,</a:t>
            </a:r>
            <a:r>
              <a:rPr lang="en-US" sz="2400" dirty="0"/>
              <a:t> the majority of Java developers reported using Maven as their main build tool, at 67% of respondents. In a distant second and third place were Gradle at 20% of respondents and Ant at 11%.</a:t>
            </a:r>
          </a:p>
          <a:p>
            <a:pPr algn="just"/>
            <a:r>
              <a:rPr lang="en-US" sz="2400" dirty="0"/>
              <a:t>These three build tools have consistently ranked in the top three build tools for Java developers. </a:t>
            </a:r>
          </a:p>
          <a:p>
            <a:pPr marL="0" indent="0">
              <a:buNone/>
            </a:pPr>
            <a:endParaRPr lang="en-AE" dirty="0"/>
          </a:p>
        </p:txBody>
      </p:sp>
    </p:spTree>
    <p:extLst>
      <p:ext uri="{BB962C8B-B14F-4D97-AF65-F5344CB8AC3E}">
        <p14:creationId xmlns:p14="http://schemas.microsoft.com/office/powerpoint/2010/main" val="366777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E263-19BA-4401-A192-D02CF05E43C4}"/>
              </a:ext>
            </a:extLst>
          </p:cNvPr>
          <p:cNvSpPr>
            <a:spLocks noGrp="1"/>
          </p:cNvSpPr>
          <p:nvPr>
            <p:ph type="title"/>
          </p:nvPr>
        </p:nvSpPr>
        <p:spPr/>
        <p:txBody>
          <a:bodyPr/>
          <a:lstStyle/>
          <a:p>
            <a:r>
              <a:rPr lang="en-US" b="1" i="0" dirty="0">
                <a:effectLst/>
                <a:latin typeface="-apple-system"/>
              </a:rPr>
              <a:t>Maven</a:t>
            </a:r>
            <a:br>
              <a:rPr lang="en-US" b="1" i="0" dirty="0">
                <a:effectLst/>
                <a:latin typeface="-apple-system"/>
              </a:rPr>
            </a:br>
            <a:endParaRPr lang="en-AE" dirty="0"/>
          </a:p>
        </p:txBody>
      </p:sp>
      <p:sp>
        <p:nvSpPr>
          <p:cNvPr id="3" name="Content Placeholder 2">
            <a:extLst>
              <a:ext uri="{FF2B5EF4-FFF2-40B4-BE49-F238E27FC236}">
                <a16:creationId xmlns:a16="http://schemas.microsoft.com/office/drawing/2014/main" id="{BE828AE5-7514-42D5-BF8B-B39581B8DC00}"/>
              </a:ext>
            </a:extLst>
          </p:cNvPr>
          <p:cNvSpPr>
            <a:spLocks noGrp="1"/>
          </p:cNvSpPr>
          <p:nvPr>
            <p:ph idx="1"/>
          </p:nvPr>
        </p:nvSpPr>
        <p:spPr/>
        <p:txBody>
          <a:bodyPr/>
          <a:lstStyle/>
          <a:p>
            <a:pPr algn="l" fontAlgn="base"/>
            <a:r>
              <a:rPr lang="en-US" b="0" i="0" dirty="0">
                <a:effectLst/>
                <a:latin typeface="Source Serif Pro" panose="020B0604020202020204" pitchFamily="18" charset="0"/>
              </a:rPr>
              <a:t>Apache Maven is a powerful software project management tool used in the Java development environment to manage and build projects as well as to maintain dependencies. </a:t>
            </a:r>
          </a:p>
          <a:p>
            <a:pPr algn="l" fontAlgn="base"/>
            <a:r>
              <a:rPr lang="en-US" b="0" i="0" dirty="0">
                <a:effectLst/>
                <a:latin typeface="Source Serif Pro" panose="020B0604020202020204" pitchFamily="18" charset="0"/>
              </a:rPr>
              <a:t>Maven uses an XML (pom.xml) for project configuration.</a:t>
            </a:r>
          </a:p>
          <a:p>
            <a:pPr marL="0" indent="0">
              <a:buNone/>
            </a:pPr>
            <a:br>
              <a:rPr lang="en-US" dirty="0"/>
            </a:br>
            <a:endParaRPr lang="en-AE" dirty="0"/>
          </a:p>
        </p:txBody>
      </p:sp>
    </p:spTree>
    <p:extLst>
      <p:ext uri="{BB962C8B-B14F-4D97-AF65-F5344CB8AC3E}">
        <p14:creationId xmlns:p14="http://schemas.microsoft.com/office/powerpoint/2010/main" val="1653510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94B1-ABE4-4865-A5BA-2622E4C270F9}"/>
              </a:ext>
            </a:extLst>
          </p:cNvPr>
          <p:cNvSpPr>
            <a:spLocks noGrp="1"/>
          </p:cNvSpPr>
          <p:nvPr>
            <p:ph type="title"/>
          </p:nvPr>
        </p:nvSpPr>
        <p:spPr/>
        <p:txBody>
          <a:bodyPr/>
          <a:lstStyle/>
          <a:p>
            <a:r>
              <a:rPr lang="en-US" b="1" i="0" dirty="0">
                <a:effectLst/>
                <a:latin typeface="-apple-system"/>
              </a:rPr>
              <a:t>Gradle</a:t>
            </a:r>
            <a:endParaRPr lang="en-AE" dirty="0"/>
          </a:p>
        </p:txBody>
      </p:sp>
      <p:sp>
        <p:nvSpPr>
          <p:cNvPr id="3" name="Content Placeholder 2">
            <a:extLst>
              <a:ext uri="{FF2B5EF4-FFF2-40B4-BE49-F238E27FC236}">
                <a16:creationId xmlns:a16="http://schemas.microsoft.com/office/drawing/2014/main" id="{954699F7-B8F0-437A-9C8D-04E5D0C01C39}"/>
              </a:ext>
            </a:extLst>
          </p:cNvPr>
          <p:cNvSpPr>
            <a:spLocks noGrp="1"/>
          </p:cNvSpPr>
          <p:nvPr>
            <p:ph idx="1"/>
          </p:nvPr>
        </p:nvSpPr>
        <p:spPr/>
        <p:txBody>
          <a:bodyPr/>
          <a:lstStyle/>
          <a:p>
            <a:pPr algn="l" fontAlgn="base"/>
            <a:r>
              <a:rPr lang="en-US" b="0" i="0" dirty="0">
                <a:effectLst/>
                <a:latin typeface="Source Serif Pro" panose="02040603050405020204" pitchFamily="18" charset="0"/>
              </a:rPr>
              <a:t>Gradle is a modern automation tool used in software development for project build automation. </a:t>
            </a:r>
          </a:p>
          <a:p>
            <a:pPr algn="l" fontAlgn="base"/>
            <a:r>
              <a:rPr lang="en-US" b="0" i="0" dirty="0">
                <a:effectLst/>
                <a:latin typeface="Source Serif Pro" panose="02040603050405020204" pitchFamily="18" charset="0"/>
              </a:rPr>
              <a:t>Gradle has its own domain-specific language (DSL) based on a Groovy (</a:t>
            </a:r>
            <a:r>
              <a:rPr lang="en-US" b="0" i="0" dirty="0" err="1">
                <a:effectLst/>
                <a:latin typeface="Source Serif Pro" panose="02040603050405020204" pitchFamily="18" charset="0"/>
              </a:rPr>
              <a:t>build.gradle</a:t>
            </a:r>
            <a:r>
              <a:rPr lang="en-US" b="0" i="0" dirty="0">
                <a:effectLst/>
                <a:latin typeface="Source Serif Pro" panose="02040603050405020204" pitchFamily="18" charset="0"/>
              </a:rPr>
              <a:t>) or </a:t>
            </a:r>
            <a:r>
              <a:rPr lang="en-US" b="0" i="0" u="none" strike="noStrike" dirty="0">
                <a:solidFill>
                  <a:srgbClr val="0A66C2"/>
                </a:solidFill>
                <a:effectLst/>
                <a:latin typeface="Source Serif Pro" panose="02040603050405020204" pitchFamily="18" charset="0"/>
                <a:hlinkClick r:id="rId2"/>
              </a:rPr>
              <a:t>Kotlin</a:t>
            </a:r>
            <a:r>
              <a:rPr lang="en-US" b="0" i="0" dirty="0">
                <a:effectLst/>
                <a:latin typeface="Source Serif Pro" panose="02040603050405020204" pitchFamily="18" charset="0"/>
              </a:rPr>
              <a:t> (</a:t>
            </a:r>
            <a:r>
              <a:rPr lang="en-US" b="0" i="0" dirty="0" err="1">
                <a:effectLst/>
                <a:latin typeface="Source Serif Pro" panose="02040603050405020204" pitchFamily="18" charset="0"/>
              </a:rPr>
              <a:t>build.gradle.kts</a:t>
            </a:r>
            <a:r>
              <a:rPr lang="en-US" b="0" i="0" dirty="0">
                <a:effectLst/>
                <a:latin typeface="Source Serif Pro" panose="02040603050405020204" pitchFamily="18" charset="0"/>
              </a:rPr>
              <a:t>) code.</a:t>
            </a:r>
          </a:p>
          <a:p>
            <a:endParaRPr lang="en-AE" dirty="0"/>
          </a:p>
        </p:txBody>
      </p:sp>
    </p:spTree>
    <p:extLst>
      <p:ext uri="{BB962C8B-B14F-4D97-AF65-F5344CB8AC3E}">
        <p14:creationId xmlns:p14="http://schemas.microsoft.com/office/powerpoint/2010/main" val="531494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82AF-863A-4868-833F-09CFA0FC6688}"/>
              </a:ext>
            </a:extLst>
          </p:cNvPr>
          <p:cNvSpPr>
            <a:spLocks noGrp="1"/>
          </p:cNvSpPr>
          <p:nvPr>
            <p:ph type="title"/>
          </p:nvPr>
        </p:nvSpPr>
        <p:spPr/>
        <p:txBody>
          <a:bodyPr/>
          <a:lstStyle/>
          <a:p>
            <a:r>
              <a:rPr lang="en-US" dirty="0"/>
              <a:t>Ant</a:t>
            </a:r>
            <a:endParaRPr lang="en-AE" dirty="0"/>
          </a:p>
        </p:txBody>
      </p:sp>
      <p:sp>
        <p:nvSpPr>
          <p:cNvPr id="3" name="Content Placeholder 2">
            <a:extLst>
              <a:ext uri="{FF2B5EF4-FFF2-40B4-BE49-F238E27FC236}">
                <a16:creationId xmlns:a16="http://schemas.microsoft.com/office/drawing/2014/main" id="{103C3E22-B2C0-43A7-99E5-F96506BBDBFE}"/>
              </a:ext>
            </a:extLst>
          </p:cNvPr>
          <p:cNvSpPr>
            <a:spLocks noGrp="1"/>
          </p:cNvSpPr>
          <p:nvPr>
            <p:ph idx="1"/>
          </p:nvPr>
        </p:nvSpPr>
        <p:spPr/>
        <p:txBody>
          <a:bodyPr/>
          <a:lstStyle/>
          <a:p>
            <a:r>
              <a:rPr lang="en-US" b="0" i="0" dirty="0">
                <a:effectLst/>
                <a:latin typeface="Source Serif Pro" panose="02040603050405020204" pitchFamily="18" charset="0"/>
              </a:rPr>
              <a:t>Apache Ant is the predecessor of Apache Maven. </a:t>
            </a:r>
          </a:p>
          <a:p>
            <a:r>
              <a:rPr lang="en-US" b="0" i="0" dirty="0">
                <a:effectLst/>
                <a:latin typeface="Source Serif Pro" panose="02040603050405020204" pitchFamily="18" charset="0"/>
              </a:rPr>
              <a:t>First released in 2000, Ant was developed as a replacement for a build tool Make.</a:t>
            </a:r>
            <a:endParaRPr lang="en-AE" dirty="0"/>
          </a:p>
        </p:txBody>
      </p:sp>
    </p:spTree>
    <p:extLst>
      <p:ext uri="{BB962C8B-B14F-4D97-AF65-F5344CB8AC3E}">
        <p14:creationId xmlns:p14="http://schemas.microsoft.com/office/powerpoint/2010/main" val="93809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304800"/>
            <a:ext cx="8229600" cy="762000"/>
          </a:xfrm>
        </p:spPr>
        <p:txBody>
          <a:bodyPr>
            <a:normAutofit fontScale="90000"/>
          </a:bodyPr>
          <a:lstStyle/>
          <a:p>
            <a:r>
              <a:rPr lang="en-US" sz="3600" b="1" dirty="0"/>
              <a:t>Installation and Environment Setting</a:t>
            </a:r>
          </a:p>
        </p:txBody>
      </p:sp>
      <p:sp>
        <p:nvSpPr>
          <p:cNvPr id="5123" name="Rectangle 3"/>
          <p:cNvSpPr>
            <a:spLocks noGrp="1" noChangeArrowheads="1"/>
          </p:cNvSpPr>
          <p:nvPr>
            <p:ph sz="quarter" idx="1"/>
          </p:nvPr>
        </p:nvSpPr>
        <p:spPr>
          <a:xfrm>
            <a:off x="1828800" y="1447800"/>
            <a:ext cx="8610600" cy="4648200"/>
          </a:xfrm>
        </p:spPr>
        <p:txBody>
          <a:bodyPr/>
          <a:lstStyle/>
          <a:p>
            <a:pPr>
              <a:buNone/>
            </a:pPr>
            <a:endParaRPr lang="en-US" sz="2400" b="1" dirty="0">
              <a:hlinkClick r:id="rId3"/>
            </a:endParaRPr>
          </a:p>
          <a:p>
            <a:pPr>
              <a:buNone/>
            </a:pPr>
            <a:r>
              <a:rPr lang="en-US" sz="2000" dirty="0">
                <a:hlinkClick r:id="rId4"/>
              </a:rPr>
              <a:t>https://netbeans.apache.org/download/nb124/nb124.html</a:t>
            </a:r>
            <a:r>
              <a:rPr lang="en-US" sz="2000" dirty="0"/>
              <a:t> (Apache NetBeans)</a:t>
            </a:r>
            <a:endParaRPr lang="en-US" sz="2400" dirty="0"/>
          </a:p>
        </p:txBody>
      </p:sp>
      <p:sp>
        <p:nvSpPr>
          <p:cNvPr id="4" name="Slide Number Placeholder 3"/>
          <p:cNvSpPr>
            <a:spLocks noGrp="1"/>
          </p:cNvSpPr>
          <p:nvPr>
            <p:ph type="sldNum" sz="quarter" idx="12"/>
          </p:nvPr>
        </p:nvSpPr>
        <p:spPr/>
        <p:txBody>
          <a:bodyPr/>
          <a:lstStyle/>
          <a:p>
            <a:fld id="{D4B95B3B-2133-4CA5-8153-8B117948EDD6}" type="slidenum">
              <a:rPr lang="en-GB" smtClean="0"/>
              <a:pPr/>
              <a:t>2</a:t>
            </a:fld>
            <a:endParaRPr lang="en-GB"/>
          </a:p>
        </p:txBody>
      </p:sp>
      <p:graphicFrame>
        <p:nvGraphicFramePr>
          <p:cNvPr id="3" name="Object 2">
            <a:extLst>
              <a:ext uri="{FF2B5EF4-FFF2-40B4-BE49-F238E27FC236}">
                <a16:creationId xmlns:a16="http://schemas.microsoft.com/office/drawing/2014/main" id="{47EB29EC-165B-4C0C-A99D-A3ADB81222CA}"/>
              </a:ext>
            </a:extLst>
          </p:cNvPr>
          <p:cNvGraphicFramePr>
            <a:graphicFrameLocks noChangeAspect="1"/>
          </p:cNvGraphicFramePr>
          <p:nvPr>
            <p:extLst>
              <p:ext uri="{D42A27DB-BD31-4B8C-83A1-F6EECF244321}">
                <p14:modId xmlns:p14="http://schemas.microsoft.com/office/powerpoint/2010/main" val="3109124608"/>
              </p:ext>
            </p:extLst>
          </p:nvPr>
        </p:nvGraphicFramePr>
        <p:xfrm>
          <a:off x="714375" y="2435290"/>
          <a:ext cx="11220450" cy="4232208"/>
        </p:xfrm>
        <a:graphic>
          <a:graphicData uri="http://schemas.openxmlformats.org/presentationml/2006/ole">
            <mc:AlternateContent xmlns:mc="http://schemas.openxmlformats.org/markup-compatibility/2006">
              <mc:Choice xmlns:v="urn:schemas-microsoft-com:vml" Requires="v">
                <p:oleObj name="Bitmap Image" r:id="rId5" imgW="13388400" imgH="4587120" progId="Paint.Picture">
                  <p:embed/>
                </p:oleObj>
              </mc:Choice>
              <mc:Fallback>
                <p:oleObj name="Bitmap Image" r:id="rId5" imgW="13388400" imgH="4587120" progId="Paint.Picture">
                  <p:embed/>
                  <p:pic>
                    <p:nvPicPr>
                      <p:cNvPr id="3" name="Object 2">
                        <a:extLst>
                          <a:ext uri="{FF2B5EF4-FFF2-40B4-BE49-F238E27FC236}">
                            <a16:creationId xmlns:a16="http://schemas.microsoft.com/office/drawing/2014/main" id="{47EB29EC-165B-4C0C-A99D-A3ADB81222CA}"/>
                          </a:ext>
                        </a:extLst>
                      </p:cNvPr>
                      <p:cNvPicPr/>
                      <p:nvPr/>
                    </p:nvPicPr>
                    <p:blipFill>
                      <a:blip r:embed="rId6"/>
                      <a:stretch>
                        <a:fillRect/>
                      </a:stretch>
                    </p:blipFill>
                    <p:spPr>
                      <a:xfrm>
                        <a:off x="714375" y="2435290"/>
                        <a:ext cx="11220450" cy="4232208"/>
                      </a:xfrm>
                      <a:prstGeom prst="rect">
                        <a:avLst/>
                      </a:prstGeom>
                    </p:spPr>
                  </p:pic>
                </p:oleObj>
              </mc:Fallback>
            </mc:AlternateContent>
          </a:graphicData>
        </a:graphic>
      </p:graphicFrame>
    </p:spTree>
    <p:extLst>
      <p:ext uri="{BB962C8B-B14F-4D97-AF65-F5344CB8AC3E}">
        <p14:creationId xmlns:p14="http://schemas.microsoft.com/office/powerpoint/2010/main" val="5216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FB694-AC31-474A-BC2D-B2DB90C183DF}"/>
              </a:ext>
            </a:extLst>
          </p:cNvPr>
          <p:cNvSpPr>
            <a:spLocks noGrp="1"/>
          </p:cNvSpPr>
          <p:nvPr>
            <p:ph type="title"/>
          </p:nvPr>
        </p:nvSpPr>
        <p:spPr/>
        <p:txBody>
          <a:bodyPr/>
          <a:lstStyle/>
          <a:p>
            <a:r>
              <a:rPr lang="en-US" dirty="0"/>
              <a:t>How to Create New Project</a:t>
            </a:r>
            <a:endParaRPr lang="en-AE" dirty="0"/>
          </a:p>
        </p:txBody>
      </p:sp>
      <p:sp>
        <p:nvSpPr>
          <p:cNvPr id="3" name="Content Placeholder 2">
            <a:extLst>
              <a:ext uri="{FF2B5EF4-FFF2-40B4-BE49-F238E27FC236}">
                <a16:creationId xmlns:a16="http://schemas.microsoft.com/office/drawing/2014/main" id="{4F31B387-0A91-4E01-9101-593B7FF9299E}"/>
              </a:ext>
            </a:extLst>
          </p:cNvPr>
          <p:cNvSpPr>
            <a:spLocks noGrp="1"/>
          </p:cNvSpPr>
          <p:nvPr>
            <p:ph idx="1"/>
          </p:nvPr>
        </p:nvSpPr>
        <p:spPr/>
        <p:txBody>
          <a:bodyPr/>
          <a:lstStyle/>
          <a:p>
            <a:r>
              <a:rPr lang="en-US" dirty="0"/>
              <a:t>Open </a:t>
            </a:r>
            <a:r>
              <a:rPr lang="en-GB" sz="2400" dirty="0"/>
              <a:t>Apache NetBeans IDE using Window Explorer</a:t>
            </a:r>
          </a:p>
          <a:p>
            <a:r>
              <a:rPr lang="en-GB" sz="2400" dirty="0"/>
              <a:t>Click on File Menu </a:t>
            </a:r>
          </a:p>
          <a:p>
            <a:r>
              <a:rPr lang="en-GB" sz="2400" dirty="0"/>
              <a:t>Create New Project</a:t>
            </a:r>
          </a:p>
          <a:p>
            <a:r>
              <a:rPr lang="en-GB" sz="2400" dirty="0"/>
              <a:t>Select one of the following option from </a:t>
            </a:r>
            <a:r>
              <a:rPr lang="en-GB" sz="2400" b="1" i="1" dirty="0"/>
              <a:t>Categories</a:t>
            </a:r>
            <a:r>
              <a:rPr lang="en-GB" sz="2400" dirty="0"/>
              <a:t> Box</a:t>
            </a:r>
          </a:p>
          <a:p>
            <a:pPr lvl="1"/>
            <a:r>
              <a:rPr lang="en-GB" sz="2400" dirty="0"/>
              <a:t>Java with Maven</a:t>
            </a:r>
          </a:p>
          <a:p>
            <a:pPr lvl="1"/>
            <a:r>
              <a:rPr lang="en-GB" sz="2400" dirty="0"/>
              <a:t>Java with Gradle</a:t>
            </a:r>
          </a:p>
          <a:p>
            <a:pPr lvl="1"/>
            <a:r>
              <a:rPr lang="en-GB" sz="2400" dirty="0"/>
              <a:t>Java with Ant</a:t>
            </a:r>
            <a:r>
              <a:rPr lang="en-US" sz="2400" dirty="0"/>
              <a:t> </a:t>
            </a:r>
            <a:endParaRPr lang="en-GB" sz="2400" dirty="0"/>
          </a:p>
          <a:p>
            <a:r>
              <a:rPr lang="en-GB" sz="2400" dirty="0"/>
              <a:t>Select Java Project from </a:t>
            </a:r>
            <a:r>
              <a:rPr lang="en-GB" sz="2400" b="1" i="1" dirty="0"/>
              <a:t>Projects</a:t>
            </a:r>
            <a:r>
              <a:rPr lang="en-GB" sz="2400" dirty="0"/>
              <a:t> Box </a:t>
            </a:r>
          </a:p>
          <a:p>
            <a:r>
              <a:rPr lang="en-GB" sz="2400" dirty="0"/>
              <a:t>Press Finished</a:t>
            </a:r>
          </a:p>
        </p:txBody>
      </p:sp>
    </p:spTree>
    <p:extLst>
      <p:ext uri="{BB962C8B-B14F-4D97-AF65-F5344CB8AC3E}">
        <p14:creationId xmlns:p14="http://schemas.microsoft.com/office/powerpoint/2010/main" val="295294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D805-D076-46B3-ABF4-D575B0308556}"/>
              </a:ext>
            </a:extLst>
          </p:cNvPr>
          <p:cNvSpPr>
            <a:spLocks noGrp="1"/>
          </p:cNvSpPr>
          <p:nvPr>
            <p:ph type="title"/>
          </p:nvPr>
        </p:nvSpPr>
        <p:spPr/>
        <p:txBody>
          <a:bodyPr/>
          <a:lstStyle/>
          <a:p>
            <a:r>
              <a:rPr lang="en-US" dirty="0"/>
              <a:t>Continued…</a:t>
            </a:r>
            <a:endParaRPr lang="en-AE" dirty="0"/>
          </a:p>
        </p:txBody>
      </p:sp>
      <p:sp>
        <p:nvSpPr>
          <p:cNvPr id="3" name="Content Placeholder 2">
            <a:extLst>
              <a:ext uri="{FF2B5EF4-FFF2-40B4-BE49-F238E27FC236}">
                <a16:creationId xmlns:a16="http://schemas.microsoft.com/office/drawing/2014/main" id="{87273198-727E-4E49-AB54-7B8CC7F2AB4B}"/>
              </a:ext>
            </a:extLst>
          </p:cNvPr>
          <p:cNvSpPr>
            <a:spLocks noGrp="1"/>
          </p:cNvSpPr>
          <p:nvPr>
            <p:ph idx="1"/>
          </p:nvPr>
        </p:nvSpPr>
        <p:spPr/>
        <p:txBody>
          <a:bodyPr/>
          <a:lstStyle/>
          <a:p>
            <a:endParaRPr lang="en-AE"/>
          </a:p>
        </p:txBody>
      </p:sp>
      <p:pic>
        <p:nvPicPr>
          <p:cNvPr id="5" name="Picture 4">
            <a:extLst>
              <a:ext uri="{FF2B5EF4-FFF2-40B4-BE49-F238E27FC236}">
                <a16:creationId xmlns:a16="http://schemas.microsoft.com/office/drawing/2014/main" id="{1B44A027-1F3B-443A-9588-CF472AFC78D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8109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0AF4-137F-43E1-89D0-EED83AA242E6}"/>
              </a:ext>
            </a:extLst>
          </p:cNvPr>
          <p:cNvSpPr>
            <a:spLocks noGrp="1"/>
          </p:cNvSpPr>
          <p:nvPr>
            <p:ph type="title"/>
          </p:nvPr>
        </p:nvSpPr>
        <p:spPr/>
        <p:txBody>
          <a:bodyPr/>
          <a:lstStyle/>
          <a:p>
            <a:r>
              <a:rPr lang="en-US" dirty="0"/>
              <a:t>Continued…</a:t>
            </a:r>
            <a:endParaRPr lang="en-AE" dirty="0"/>
          </a:p>
        </p:txBody>
      </p:sp>
      <p:sp>
        <p:nvSpPr>
          <p:cNvPr id="3" name="Content Placeholder 2">
            <a:extLst>
              <a:ext uri="{FF2B5EF4-FFF2-40B4-BE49-F238E27FC236}">
                <a16:creationId xmlns:a16="http://schemas.microsoft.com/office/drawing/2014/main" id="{ADDEE92F-8488-4705-ABF9-28734839D7B3}"/>
              </a:ext>
            </a:extLst>
          </p:cNvPr>
          <p:cNvSpPr>
            <a:spLocks noGrp="1"/>
          </p:cNvSpPr>
          <p:nvPr>
            <p:ph idx="1"/>
          </p:nvPr>
        </p:nvSpPr>
        <p:spPr/>
        <p:txBody>
          <a:bodyPr/>
          <a:lstStyle/>
          <a:p>
            <a:r>
              <a:rPr lang="en-US" dirty="0"/>
              <a:t>New Dialog box will be appeared on screen</a:t>
            </a:r>
          </a:p>
          <a:p>
            <a:r>
              <a:rPr lang="en-US" dirty="0"/>
              <a:t>Write a project name and then press finished</a:t>
            </a:r>
            <a:endParaRPr lang="en-AE" dirty="0"/>
          </a:p>
        </p:txBody>
      </p:sp>
      <p:graphicFrame>
        <p:nvGraphicFramePr>
          <p:cNvPr id="4" name="Object 3">
            <a:extLst>
              <a:ext uri="{FF2B5EF4-FFF2-40B4-BE49-F238E27FC236}">
                <a16:creationId xmlns:a16="http://schemas.microsoft.com/office/drawing/2014/main" id="{0E47E848-0E03-4573-A4BC-23CD1D6B85A5}"/>
              </a:ext>
            </a:extLst>
          </p:cNvPr>
          <p:cNvGraphicFramePr>
            <a:graphicFrameLocks noChangeAspect="1"/>
          </p:cNvGraphicFramePr>
          <p:nvPr>
            <p:extLst>
              <p:ext uri="{D42A27DB-BD31-4B8C-83A1-F6EECF244321}">
                <p14:modId xmlns:p14="http://schemas.microsoft.com/office/powerpoint/2010/main" val="3753510586"/>
              </p:ext>
            </p:extLst>
          </p:nvPr>
        </p:nvGraphicFramePr>
        <p:xfrm>
          <a:off x="5337499" y="2872112"/>
          <a:ext cx="6667500" cy="4046537"/>
        </p:xfrm>
        <a:graphic>
          <a:graphicData uri="http://schemas.openxmlformats.org/presentationml/2006/ole">
            <mc:AlternateContent xmlns:mc="http://schemas.openxmlformats.org/markup-compatibility/2006">
              <mc:Choice xmlns:v="urn:schemas-microsoft-com:vml" Requires="v">
                <p:oleObj name="Bitmap Image" r:id="rId2" imgW="6667560" imgH="4046400" progId="Paint.Picture">
                  <p:embed/>
                </p:oleObj>
              </mc:Choice>
              <mc:Fallback>
                <p:oleObj name="Bitmap Image" r:id="rId2" imgW="6667560" imgH="4046400" progId="Paint.Picture">
                  <p:embed/>
                  <p:pic>
                    <p:nvPicPr>
                      <p:cNvPr id="0" name=""/>
                      <p:cNvPicPr/>
                      <p:nvPr/>
                    </p:nvPicPr>
                    <p:blipFill>
                      <a:blip r:embed="rId3"/>
                      <a:stretch>
                        <a:fillRect/>
                      </a:stretch>
                    </p:blipFill>
                    <p:spPr>
                      <a:xfrm>
                        <a:off x="5337499" y="2872112"/>
                        <a:ext cx="6667500" cy="4046537"/>
                      </a:xfrm>
                      <a:prstGeom prst="rect">
                        <a:avLst/>
                      </a:prstGeom>
                    </p:spPr>
                  </p:pic>
                </p:oleObj>
              </mc:Fallback>
            </mc:AlternateContent>
          </a:graphicData>
        </a:graphic>
      </p:graphicFrame>
    </p:spTree>
    <p:extLst>
      <p:ext uri="{BB962C8B-B14F-4D97-AF65-F5344CB8AC3E}">
        <p14:creationId xmlns:p14="http://schemas.microsoft.com/office/powerpoint/2010/main" val="400284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9287-D146-40B8-956D-1614E816D7DD}"/>
              </a:ext>
            </a:extLst>
          </p:cNvPr>
          <p:cNvSpPr>
            <a:spLocks noGrp="1"/>
          </p:cNvSpPr>
          <p:nvPr>
            <p:ph type="title"/>
          </p:nvPr>
        </p:nvSpPr>
        <p:spPr/>
        <p:txBody>
          <a:bodyPr/>
          <a:lstStyle/>
          <a:p>
            <a:endParaRPr lang="en-AE"/>
          </a:p>
        </p:txBody>
      </p:sp>
      <p:sp>
        <p:nvSpPr>
          <p:cNvPr id="3" name="Content Placeholder 2">
            <a:extLst>
              <a:ext uri="{FF2B5EF4-FFF2-40B4-BE49-F238E27FC236}">
                <a16:creationId xmlns:a16="http://schemas.microsoft.com/office/drawing/2014/main" id="{177C2E00-9296-4A58-A250-417038164DFF}"/>
              </a:ext>
            </a:extLst>
          </p:cNvPr>
          <p:cNvSpPr>
            <a:spLocks noGrp="1"/>
          </p:cNvSpPr>
          <p:nvPr>
            <p:ph idx="1"/>
          </p:nvPr>
        </p:nvSpPr>
        <p:spPr/>
        <p:txBody>
          <a:bodyPr/>
          <a:lstStyle/>
          <a:p>
            <a:endParaRPr lang="en-AE"/>
          </a:p>
        </p:txBody>
      </p:sp>
      <p:graphicFrame>
        <p:nvGraphicFramePr>
          <p:cNvPr id="4" name="Object 3">
            <a:extLst>
              <a:ext uri="{FF2B5EF4-FFF2-40B4-BE49-F238E27FC236}">
                <a16:creationId xmlns:a16="http://schemas.microsoft.com/office/drawing/2014/main" id="{E84F7B4B-460F-4103-9D52-CFD59C753A45}"/>
              </a:ext>
            </a:extLst>
          </p:cNvPr>
          <p:cNvGraphicFramePr>
            <a:graphicFrameLocks noChangeAspect="1"/>
          </p:cNvGraphicFramePr>
          <p:nvPr>
            <p:extLst>
              <p:ext uri="{D42A27DB-BD31-4B8C-83A1-F6EECF244321}">
                <p14:modId xmlns:p14="http://schemas.microsoft.com/office/powerpoint/2010/main" val="144192681"/>
              </p:ext>
            </p:extLst>
          </p:nvPr>
        </p:nvGraphicFramePr>
        <p:xfrm>
          <a:off x="-83976" y="0"/>
          <a:ext cx="12275976" cy="7007289"/>
        </p:xfrm>
        <a:graphic>
          <a:graphicData uri="http://schemas.openxmlformats.org/presentationml/2006/ole">
            <mc:AlternateContent xmlns:mc="http://schemas.openxmlformats.org/markup-compatibility/2006">
              <mc:Choice xmlns:v="urn:schemas-microsoft-com:vml" Requires="v">
                <p:oleObj name="Bitmap Image" r:id="rId2" imgW="14630400" imgH="8229600" progId="Paint.Picture">
                  <p:embed/>
                </p:oleObj>
              </mc:Choice>
              <mc:Fallback>
                <p:oleObj name="Bitmap Image" r:id="rId2" imgW="14630400" imgH="8229600" progId="Paint.Picture">
                  <p:embed/>
                  <p:pic>
                    <p:nvPicPr>
                      <p:cNvPr id="0" name=""/>
                      <p:cNvPicPr/>
                      <p:nvPr/>
                    </p:nvPicPr>
                    <p:blipFill>
                      <a:blip r:embed="rId3"/>
                      <a:stretch>
                        <a:fillRect/>
                      </a:stretch>
                    </p:blipFill>
                    <p:spPr>
                      <a:xfrm>
                        <a:off x="-83976" y="0"/>
                        <a:ext cx="12275976" cy="7007289"/>
                      </a:xfrm>
                      <a:prstGeom prst="rect">
                        <a:avLst/>
                      </a:prstGeom>
                    </p:spPr>
                  </p:pic>
                </p:oleObj>
              </mc:Fallback>
            </mc:AlternateContent>
          </a:graphicData>
        </a:graphic>
      </p:graphicFrame>
    </p:spTree>
    <p:extLst>
      <p:ext uri="{BB962C8B-B14F-4D97-AF65-F5344CB8AC3E}">
        <p14:creationId xmlns:p14="http://schemas.microsoft.com/office/powerpoint/2010/main" val="367098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5060-934C-6144-9C39-19557D92F801}"/>
              </a:ext>
            </a:extLst>
          </p:cNvPr>
          <p:cNvSpPr>
            <a:spLocks noGrp="1"/>
          </p:cNvSpPr>
          <p:nvPr>
            <p:ph type="title"/>
          </p:nvPr>
        </p:nvSpPr>
        <p:spPr/>
        <p:txBody>
          <a:bodyPr/>
          <a:lstStyle/>
          <a:p>
            <a:r>
              <a:rPr lang="en-US" dirty="0"/>
              <a:t>What are built tools</a:t>
            </a:r>
            <a:endParaRPr lang="en-AE" dirty="0"/>
          </a:p>
        </p:txBody>
      </p:sp>
      <p:sp>
        <p:nvSpPr>
          <p:cNvPr id="3" name="Content Placeholder 2">
            <a:extLst>
              <a:ext uri="{FF2B5EF4-FFF2-40B4-BE49-F238E27FC236}">
                <a16:creationId xmlns:a16="http://schemas.microsoft.com/office/drawing/2014/main" id="{707109C1-544D-B6B8-2A0E-E2A00D1CCC6E}"/>
              </a:ext>
            </a:extLst>
          </p:cNvPr>
          <p:cNvSpPr>
            <a:spLocks noGrp="1"/>
          </p:cNvSpPr>
          <p:nvPr>
            <p:ph idx="1"/>
          </p:nvPr>
        </p:nvSpPr>
        <p:spPr/>
        <p:txBody>
          <a:bodyPr/>
          <a:lstStyle/>
          <a:p>
            <a:endParaRPr lang="en-AE" dirty="0"/>
          </a:p>
        </p:txBody>
      </p:sp>
      <p:graphicFrame>
        <p:nvGraphicFramePr>
          <p:cNvPr id="4" name="Object 3">
            <a:extLst>
              <a:ext uri="{FF2B5EF4-FFF2-40B4-BE49-F238E27FC236}">
                <a16:creationId xmlns:a16="http://schemas.microsoft.com/office/drawing/2014/main" id="{5017118F-7B3D-3BF2-F034-794C6E8182DE}"/>
              </a:ext>
            </a:extLst>
          </p:cNvPr>
          <p:cNvGraphicFramePr>
            <a:graphicFrameLocks noChangeAspect="1"/>
          </p:cNvGraphicFramePr>
          <p:nvPr>
            <p:extLst>
              <p:ext uri="{D42A27DB-BD31-4B8C-83A1-F6EECF244321}">
                <p14:modId xmlns:p14="http://schemas.microsoft.com/office/powerpoint/2010/main" val="2601012457"/>
              </p:ext>
            </p:extLst>
          </p:nvPr>
        </p:nvGraphicFramePr>
        <p:xfrm>
          <a:off x="1101012" y="2011680"/>
          <a:ext cx="9885987" cy="4160837"/>
        </p:xfrm>
        <a:graphic>
          <a:graphicData uri="http://schemas.openxmlformats.org/presentationml/2006/ole">
            <mc:AlternateContent xmlns:mc="http://schemas.openxmlformats.org/markup-compatibility/2006">
              <mc:Choice xmlns:v="urn:schemas-microsoft-com:vml" Requires="v">
                <p:oleObj name="Bitmap Image" r:id="rId2" imgW="14630400" imgH="7467480" progId="PBrush">
                  <p:embed/>
                </p:oleObj>
              </mc:Choice>
              <mc:Fallback>
                <p:oleObj name="Bitmap Image" r:id="rId2" imgW="14630400" imgH="7467480" progId="PBrush">
                  <p:embed/>
                  <p:pic>
                    <p:nvPicPr>
                      <p:cNvPr id="0" name=""/>
                      <p:cNvPicPr/>
                      <p:nvPr/>
                    </p:nvPicPr>
                    <p:blipFill>
                      <a:blip r:embed="rId3"/>
                      <a:stretch>
                        <a:fillRect/>
                      </a:stretch>
                    </p:blipFill>
                    <p:spPr>
                      <a:xfrm>
                        <a:off x="1101012" y="2011680"/>
                        <a:ext cx="9885987" cy="4160837"/>
                      </a:xfrm>
                      <a:prstGeom prst="rect">
                        <a:avLst/>
                      </a:prstGeom>
                    </p:spPr>
                  </p:pic>
                </p:oleObj>
              </mc:Fallback>
            </mc:AlternateContent>
          </a:graphicData>
        </a:graphic>
      </p:graphicFrame>
    </p:spTree>
    <p:extLst>
      <p:ext uri="{BB962C8B-B14F-4D97-AF65-F5344CB8AC3E}">
        <p14:creationId xmlns:p14="http://schemas.microsoft.com/office/powerpoint/2010/main" val="103465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D702-7B35-4EB1-B170-103DF568DD44}"/>
              </a:ext>
            </a:extLst>
          </p:cNvPr>
          <p:cNvSpPr>
            <a:spLocks noGrp="1"/>
          </p:cNvSpPr>
          <p:nvPr>
            <p:ph type="title"/>
          </p:nvPr>
        </p:nvSpPr>
        <p:spPr/>
        <p:txBody>
          <a:bodyPr/>
          <a:lstStyle/>
          <a:p>
            <a:r>
              <a:rPr lang="en-US" dirty="0" err="1"/>
              <a:t>JAVa</a:t>
            </a:r>
            <a:r>
              <a:rPr lang="en-US" dirty="0"/>
              <a:t> Built Tool</a:t>
            </a:r>
            <a:endParaRPr lang="en-AE" dirty="0"/>
          </a:p>
        </p:txBody>
      </p:sp>
      <p:sp>
        <p:nvSpPr>
          <p:cNvPr id="3" name="Content Placeholder 2">
            <a:extLst>
              <a:ext uri="{FF2B5EF4-FFF2-40B4-BE49-F238E27FC236}">
                <a16:creationId xmlns:a16="http://schemas.microsoft.com/office/drawing/2014/main" id="{26D883A9-D7BC-4C02-B030-53E25F279C32}"/>
              </a:ext>
            </a:extLst>
          </p:cNvPr>
          <p:cNvSpPr>
            <a:spLocks noGrp="1"/>
          </p:cNvSpPr>
          <p:nvPr>
            <p:ph idx="1"/>
          </p:nvPr>
        </p:nvSpPr>
        <p:spPr/>
        <p:txBody>
          <a:bodyPr>
            <a:normAutofit/>
          </a:bodyPr>
          <a:lstStyle/>
          <a:p>
            <a:pPr algn="l"/>
            <a:r>
              <a:rPr lang="en-US" dirty="0"/>
              <a:t>A java build tool is a software the helps in built automation. </a:t>
            </a:r>
          </a:p>
          <a:p>
            <a:pPr algn="l"/>
            <a:r>
              <a:rPr lang="en-US" dirty="0"/>
              <a:t>What is built automation? </a:t>
            </a:r>
          </a:p>
          <a:p>
            <a:pPr algn="just"/>
            <a:r>
              <a:rPr lang="en-US" dirty="0"/>
              <a:t>The process of automating a wide variety of tasks that are required by the software developer to build the application like:</a:t>
            </a:r>
          </a:p>
          <a:p>
            <a:pPr lvl="2"/>
            <a:r>
              <a:rPr lang="en-US" dirty="0"/>
              <a:t>Downloading dependencies.</a:t>
            </a:r>
          </a:p>
          <a:p>
            <a:pPr lvl="2"/>
            <a:r>
              <a:rPr lang="en-US" dirty="0"/>
              <a:t>Compiling source code into binary code.</a:t>
            </a:r>
          </a:p>
          <a:p>
            <a:pPr lvl="2"/>
            <a:r>
              <a:rPr lang="en-US" dirty="0"/>
              <a:t>Packaging that binary code (for delivering binary packages)</a:t>
            </a:r>
          </a:p>
          <a:p>
            <a:pPr lvl="2"/>
            <a:r>
              <a:rPr lang="en-US" dirty="0"/>
              <a:t>Running Automated Tests</a:t>
            </a:r>
          </a:p>
          <a:p>
            <a:pPr lvl="2"/>
            <a:r>
              <a:rPr lang="en-US" dirty="0"/>
              <a:t>Deployment</a:t>
            </a:r>
          </a:p>
          <a:p>
            <a:pPr lvl="2"/>
            <a:r>
              <a:rPr lang="en-US" dirty="0"/>
              <a:t>Notification/Email</a:t>
            </a:r>
          </a:p>
          <a:p>
            <a:pPr lvl="2"/>
            <a:r>
              <a:rPr lang="en-US" dirty="0"/>
              <a:t>Generating documentation </a:t>
            </a:r>
          </a:p>
          <a:p>
            <a:pPr lvl="1" algn="just"/>
            <a:endParaRPr lang="en-US" dirty="0"/>
          </a:p>
          <a:p>
            <a:pPr lvl="1" algn="just"/>
            <a:endParaRPr lang="en-US" dirty="0"/>
          </a:p>
          <a:p>
            <a:pPr lvl="1" algn="just"/>
            <a:endParaRPr lang="en-US" dirty="0"/>
          </a:p>
          <a:p>
            <a:pPr marL="228600" lvl="1" indent="0" algn="just">
              <a:buNone/>
            </a:pPr>
            <a:endParaRPr lang="en-US" dirty="0"/>
          </a:p>
        </p:txBody>
      </p:sp>
    </p:spTree>
    <p:extLst>
      <p:ext uri="{BB962C8B-B14F-4D97-AF65-F5344CB8AC3E}">
        <p14:creationId xmlns:p14="http://schemas.microsoft.com/office/powerpoint/2010/main" val="391512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261B7-F465-CAC8-D60B-C9005F290F9E}"/>
              </a:ext>
            </a:extLst>
          </p:cNvPr>
          <p:cNvSpPr>
            <a:spLocks noGrp="1"/>
          </p:cNvSpPr>
          <p:nvPr>
            <p:ph type="title"/>
          </p:nvPr>
        </p:nvSpPr>
        <p:spPr/>
        <p:txBody>
          <a:bodyPr/>
          <a:lstStyle/>
          <a:p>
            <a:endParaRPr lang="en-AE"/>
          </a:p>
        </p:txBody>
      </p:sp>
      <p:sp>
        <p:nvSpPr>
          <p:cNvPr id="3" name="Content Placeholder 2">
            <a:extLst>
              <a:ext uri="{FF2B5EF4-FFF2-40B4-BE49-F238E27FC236}">
                <a16:creationId xmlns:a16="http://schemas.microsoft.com/office/drawing/2014/main" id="{FADCF2BD-BCF7-909C-1311-6B9B58E37422}"/>
              </a:ext>
            </a:extLst>
          </p:cNvPr>
          <p:cNvSpPr>
            <a:spLocks noGrp="1"/>
          </p:cNvSpPr>
          <p:nvPr>
            <p:ph idx="1"/>
          </p:nvPr>
        </p:nvSpPr>
        <p:spPr/>
        <p:txBody>
          <a:bodyPr>
            <a:normAutofit/>
          </a:bodyPr>
          <a:lstStyle/>
          <a:p>
            <a:r>
              <a:rPr lang="en-US" dirty="0"/>
              <a:t>Build tools are programs that automate the creation of executable applications from source code (e.g.,.</a:t>
            </a:r>
            <a:r>
              <a:rPr lang="en-US" dirty="0" err="1"/>
              <a:t>apk</a:t>
            </a:r>
            <a:r>
              <a:rPr lang="en-US" dirty="0"/>
              <a:t> for an Android app). </a:t>
            </a:r>
          </a:p>
          <a:p>
            <a:r>
              <a:rPr lang="en-US" dirty="0"/>
              <a:t>Building incorporates </a:t>
            </a:r>
            <a:r>
              <a:rPr lang="en-US" dirty="0" err="1"/>
              <a:t>compiling,linking</a:t>
            </a:r>
            <a:r>
              <a:rPr lang="en-US" dirty="0"/>
              <a:t> and packaging the code into a usable or executable form.</a:t>
            </a:r>
          </a:p>
          <a:p>
            <a:r>
              <a:rPr lang="en-US" dirty="0"/>
              <a:t>Basically build automation is the act of scripting or automating a wide variety of tasks that software developers do in their day-to-day activities like:</a:t>
            </a:r>
          </a:p>
          <a:p>
            <a:pPr lvl="2"/>
            <a:r>
              <a:rPr lang="en-US" dirty="0"/>
              <a:t>Downloading dependencies.</a:t>
            </a:r>
          </a:p>
          <a:p>
            <a:pPr lvl="2"/>
            <a:r>
              <a:rPr lang="en-US" dirty="0"/>
              <a:t>Compiling source code into binary code.</a:t>
            </a:r>
          </a:p>
          <a:p>
            <a:pPr lvl="2"/>
            <a:r>
              <a:rPr lang="en-US" dirty="0"/>
              <a:t>Packaging that binary code.</a:t>
            </a:r>
          </a:p>
          <a:p>
            <a:pPr lvl="2"/>
            <a:r>
              <a:rPr lang="en-US" dirty="0"/>
              <a:t>Running tests.</a:t>
            </a:r>
          </a:p>
          <a:p>
            <a:pPr lvl="2"/>
            <a:r>
              <a:rPr lang="en-US" dirty="0"/>
              <a:t>Deployment to production systems.</a:t>
            </a:r>
            <a:endParaRPr lang="en-AE" dirty="0"/>
          </a:p>
        </p:txBody>
      </p:sp>
    </p:spTree>
    <p:extLst>
      <p:ext uri="{BB962C8B-B14F-4D97-AF65-F5344CB8AC3E}">
        <p14:creationId xmlns:p14="http://schemas.microsoft.com/office/powerpoint/2010/main" val="2616906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1FBDD381021E42947CF7B3FBA306E5" ma:contentTypeVersion="0" ma:contentTypeDescription="Create a new document." ma:contentTypeScope="" ma:versionID="836a733798110354c1e9fa8559dfd73f">
  <xsd:schema xmlns:xsd="http://www.w3.org/2001/XMLSchema" xmlns:xs="http://www.w3.org/2001/XMLSchema" xmlns:p="http://schemas.microsoft.com/office/2006/metadata/properties" targetNamespace="http://schemas.microsoft.com/office/2006/metadata/properties" ma:root="true" ma:fieldsID="bca43119f7824e762e86d1d63033a74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FA39B1-F044-4BD7-BE7F-2712C477A758}">
  <ds:schemaRefs>
    <ds:schemaRef ds:uri="http://schemas.microsoft.com/office/2006/metadata/properties"/>
    <ds:schemaRef ds:uri="http://purl.org/dc/terms/"/>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644DC964-E234-4B9B-8BD9-301F4460F572}">
  <ds:schemaRefs>
    <ds:schemaRef ds:uri="http://schemas.microsoft.com/sharepoint/v3/contenttype/forms"/>
  </ds:schemaRefs>
</ds:datastoreItem>
</file>

<file path=customXml/itemProps3.xml><?xml version="1.0" encoding="utf-8"?>
<ds:datastoreItem xmlns:ds="http://schemas.openxmlformats.org/officeDocument/2006/customXml" ds:itemID="{7E0C76CC-294C-44BC-8F0F-25DB41D586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239</TotalTime>
  <Words>563</Words>
  <Application>Microsoft Office PowerPoint</Application>
  <PresentationFormat>Widescreen</PresentationFormat>
  <Paragraphs>62</Paragraphs>
  <Slides>13</Slides>
  <Notes>1</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-apple-system</vt:lpstr>
      <vt:lpstr>Arial</vt:lpstr>
      <vt:lpstr>Calibri</vt:lpstr>
      <vt:lpstr>canada-type-gibson</vt:lpstr>
      <vt:lpstr>Corbel</vt:lpstr>
      <vt:lpstr>Source Serif Pro</vt:lpstr>
      <vt:lpstr>Wingdings</vt:lpstr>
      <vt:lpstr>Banded</vt:lpstr>
      <vt:lpstr>Bitmap Image</vt:lpstr>
      <vt:lpstr>Apache NetBeans</vt:lpstr>
      <vt:lpstr>Installation and Environment Setting</vt:lpstr>
      <vt:lpstr>How to Create New Project</vt:lpstr>
      <vt:lpstr>Continued…</vt:lpstr>
      <vt:lpstr>Continued…</vt:lpstr>
      <vt:lpstr>PowerPoint Presentation</vt:lpstr>
      <vt:lpstr>What are built tools</vt:lpstr>
      <vt:lpstr>JAVa Built Tool</vt:lpstr>
      <vt:lpstr>PowerPoint Presentation</vt:lpstr>
      <vt:lpstr>Ant vs Maven vs Gradle: Java Build Tools</vt:lpstr>
      <vt:lpstr>Maven </vt:lpstr>
      <vt:lpstr>Gradle</vt:lpstr>
      <vt:lpstr>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Abdul Nasir</dc:creator>
  <cp:lastModifiedBy>Dr. Abdul Nasir</cp:lastModifiedBy>
  <cp:revision>30</cp:revision>
  <dcterms:created xsi:type="dcterms:W3CDTF">2022-02-24T07:33:24Z</dcterms:created>
  <dcterms:modified xsi:type="dcterms:W3CDTF">2022-09-21T02:34:44Z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0x010100761FBDD381021E42947CF7B3FBA306E5</vt:lpwstr>
  </property>
</Properties>
</file>