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42"/>
  </p:notesMasterIdLst>
  <p:sldIdLst>
    <p:sldId id="256" r:id="rId5"/>
    <p:sldId id="257" r:id="rId6"/>
    <p:sldId id="258" r:id="rId7"/>
    <p:sldId id="346" r:id="rId8"/>
    <p:sldId id="323" r:id="rId9"/>
    <p:sldId id="321" r:id="rId10"/>
    <p:sldId id="345" r:id="rId11"/>
    <p:sldId id="322" r:id="rId12"/>
    <p:sldId id="324"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 id="341" r:id="rId29"/>
    <p:sldId id="318" r:id="rId30"/>
    <p:sldId id="306" r:id="rId31"/>
    <p:sldId id="309" r:id="rId32"/>
    <p:sldId id="307" r:id="rId33"/>
    <p:sldId id="347" r:id="rId34"/>
    <p:sldId id="313" r:id="rId35"/>
    <p:sldId id="340" r:id="rId36"/>
    <p:sldId id="342" r:id="rId37"/>
    <p:sldId id="343" r:id="rId38"/>
    <p:sldId id="344" r:id="rId39"/>
    <p:sldId id="265" r:id="rId40"/>
    <p:sldId id="31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BA2E34-CDB7-4582-8CE5-2E974F150F38}" v="501" dt="2022-02-24T08:36:13.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0627" autoAdjust="0"/>
  </p:normalViewPr>
  <p:slideViewPr>
    <p:cSldViewPr snapToGrid="0">
      <p:cViewPr varScale="1">
        <p:scale>
          <a:sx n="58" d="100"/>
          <a:sy n="58" d="100"/>
        </p:scale>
        <p:origin x="16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8EBB8-9D27-4042-9EA1-9886793AB1F6}" type="datetimeFigureOut">
              <a:rPr lang="en-AE" smtClean="0"/>
              <a:t>12/09/2022</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B4DF7C-003E-4103-A963-B98401D89163}" type="slidenum">
              <a:rPr lang="en-AE" smtClean="0"/>
              <a:t>‹#›</a:t>
            </a:fld>
            <a:endParaRPr lang="en-AE"/>
          </a:p>
        </p:txBody>
      </p:sp>
    </p:spTree>
    <p:extLst>
      <p:ext uri="{BB962C8B-B14F-4D97-AF65-F5344CB8AC3E}">
        <p14:creationId xmlns:p14="http://schemas.microsoft.com/office/powerpoint/2010/main" val="396244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ED807D-F528-4F34-B869-D6ABADC4032D}" type="slidenum">
              <a:rPr lang="en-GB"/>
              <a:pPr/>
              <a:t>3</a:t>
            </a:fld>
            <a:endParaRPr lang="en-GB"/>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en-US" b="0" i="0" dirty="0">
                <a:solidFill>
                  <a:srgbClr val="111111"/>
                </a:solidFill>
                <a:effectLst/>
                <a:latin typeface="Roboto" panose="02000000000000000000" pitchFamily="2" charset="0"/>
              </a:rPr>
              <a:t>An embedded system is a microprocessor- or microcontroller-based system of hardware and software designed to perform dedicated functions.</a:t>
            </a:r>
          </a:p>
          <a:p>
            <a:endParaRPr lang="en-US" b="0" i="0" dirty="0">
              <a:solidFill>
                <a:srgbClr val="111111"/>
              </a:solidFill>
              <a:effectLst/>
              <a:latin typeface="Roboto" panose="02000000000000000000" pitchFamily="2" charset="0"/>
            </a:endParaRPr>
          </a:p>
          <a:p>
            <a:br>
              <a:rPr lang="en-US" dirty="0"/>
            </a:br>
            <a:r>
              <a:rPr lang="en-US" b="0" i="0" dirty="0">
                <a:solidFill>
                  <a:srgbClr val="666666"/>
                </a:solidFill>
                <a:effectLst/>
                <a:latin typeface="Roboto" panose="02000000000000000000" pitchFamily="2" charset="0"/>
              </a:rPr>
              <a:t>A set-top box (STB), also colloquially known as a cable box and historically television decoder, is an information appliance device that generally contains a TV-tuner input and displays output to a television set and an external source of signal, turning the source signal into content in a form that can then be displayed on the television screen or other display device. </a:t>
            </a:r>
            <a:endParaRPr lang="en-GB" dirty="0"/>
          </a:p>
        </p:txBody>
      </p:sp>
    </p:spTree>
    <p:extLst>
      <p:ext uri="{BB962C8B-B14F-4D97-AF65-F5344CB8AC3E}">
        <p14:creationId xmlns:p14="http://schemas.microsoft.com/office/powerpoint/2010/main" val="2620497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1599DBD7-8175-4A9D-A7E3-8AE6C63A256B}" type="slidenum">
              <a:rPr lang="en-GB" smtClean="0"/>
              <a:pPr/>
              <a:t>5</a:t>
            </a:fld>
            <a:endParaRPr lang="en-GB"/>
          </a:p>
        </p:txBody>
      </p:sp>
    </p:spTree>
    <p:extLst>
      <p:ext uri="{BB962C8B-B14F-4D97-AF65-F5344CB8AC3E}">
        <p14:creationId xmlns:p14="http://schemas.microsoft.com/office/powerpoint/2010/main" val="315730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ED807D-F528-4F34-B869-D6ABADC4032D}" type="slidenum">
              <a:rPr lang="en-GB"/>
              <a:pPr/>
              <a:t>7</a:t>
            </a:fld>
            <a:endParaRPr lang="en-GB"/>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en-GB"/>
              <a:t>When Java was produced as an independent language, it was envisaged that it would help revolutionise the web, providing more dynamic features to web pages, e.g. animation, more complex user interfaces, etc. However its actually had more success as a server-side development language rather than for applets or desktop application development. That’s not to say it can’t do those things, and do them well, but it’s a niche that its occupies very well due to a number of features.</a:t>
            </a:r>
          </a:p>
          <a:p>
            <a:endParaRPr lang="en-GB"/>
          </a:p>
          <a:p>
            <a:r>
              <a:rPr lang="en-GB"/>
              <a:t>Dynamic web pages are now typically the realm of Macromedia Flash and similar tools.</a:t>
            </a:r>
          </a:p>
        </p:txBody>
      </p:sp>
    </p:spTree>
    <p:extLst>
      <p:ext uri="{BB962C8B-B14F-4D97-AF65-F5344CB8AC3E}">
        <p14:creationId xmlns:p14="http://schemas.microsoft.com/office/powerpoint/2010/main" val="3242581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r-PK" dirty="0"/>
              <a:t>مضبوط</a:t>
            </a:r>
            <a:r>
              <a:rPr lang="en-AU" dirty="0"/>
              <a:t>: Robust</a:t>
            </a:r>
          </a:p>
        </p:txBody>
      </p:sp>
      <p:sp>
        <p:nvSpPr>
          <p:cNvPr id="4" name="Slide Number Placeholder 3"/>
          <p:cNvSpPr>
            <a:spLocks noGrp="1"/>
          </p:cNvSpPr>
          <p:nvPr>
            <p:ph type="sldNum" sz="quarter" idx="10"/>
          </p:nvPr>
        </p:nvSpPr>
        <p:spPr/>
        <p:txBody>
          <a:bodyPr/>
          <a:lstStyle/>
          <a:p>
            <a:fld id="{1599DBD7-8175-4A9D-A7E3-8AE6C63A256B}" type="slidenum">
              <a:rPr lang="en-GB" smtClean="0"/>
              <a:pPr/>
              <a:t>8</a:t>
            </a:fld>
            <a:endParaRPr lang="en-GB"/>
          </a:p>
        </p:txBody>
      </p:sp>
    </p:spTree>
    <p:extLst>
      <p:ext uri="{BB962C8B-B14F-4D97-AF65-F5344CB8AC3E}">
        <p14:creationId xmlns:p14="http://schemas.microsoft.com/office/powerpoint/2010/main" val="3074260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1599DBD7-8175-4A9D-A7E3-8AE6C63A256B}" type="slidenum">
              <a:rPr lang="en-GB" smtClean="0"/>
              <a:pPr/>
              <a:t>13</a:t>
            </a:fld>
            <a:endParaRPr lang="en-GB"/>
          </a:p>
        </p:txBody>
      </p:sp>
    </p:spTree>
    <p:extLst>
      <p:ext uri="{BB962C8B-B14F-4D97-AF65-F5344CB8AC3E}">
        <p14:creationId xmlns:p14="http://schemas.microsoft.com/office/powerpoint/2010/main" val="1455948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0ED8AB-0FE5-40E8-ADE6-7EF7CF73A0C7}" type="slidenum">
              <a:rPr lang="en-GB"/>
              <a:pPr/>
              <a:t>26</a:t>
            </a:fld>
            <a:endParaRPr lang="en-GB"/>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en-GB"/>
              <a:t>These two features provide some big advantages. Memory management can be error prone. Memory leaks are often difficult to diagnose properly (or even identify). Anyone who has worked with C/C++ is likely to have encountered these problems.</a:t>
            </a:r>
          </a:p>
          <a:p>
            <a:endParaRPr lang="en-GB"/>
          </a:p>
          <a:p>
            <a:r>
              <a:rPr lang="en-GB"/>
              <a:t>The JIT provides a task that the developer would otherwise have to do manually: profile the code to determine the performance critical sections. While this is still worthwhile, the basic JIT compiler in the JVM provides a good head-start. Again profiling is a tricky task as performance bottlenecks are never where you expect. Because the JVM has complete knowledge of what an application does, its in a position to adjust the code to provide some basic tuning.</a:t>
            </a:r>
          </a:p>
          <a:p>
            <a:endParaRPr lang="en-GB"/>
          </a:p>
          <a:p>
            <a:r>
              <a:rPr lang="en-GB"/>
              <a:t>This means performance testing a Java application needs to allow time for the JIT to kick in. Typically see slower performance early on, which then improves before reaching a plateau.</a:t>
            </a:r>
          </a:p>
        </p:txBody>
      </p:sp>
    </p:spTree>
    <p:extLst>
      <p:ext uri="{BB962C8B-B14F-4D97-AF65-F5344CB8AC3E}">
        <p14:creationId xmlns:p14="http://schemas.microsoft.com/office/powerpoint/2010/main" val="2662710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99DBD7-8175-4A9D-A7E3-8AE6C63A256B}" type="slidenum">
              <a:rPr lang="en-GB" smtClean="0"/>
              <a:pPr/>
              <a:t>28</a:t>
            </a:fld>
            <a:endParaRPr lang="en-GB"/>
          </a:p>
        </p:txBody>
      </p:sp>
    </p:spTree>
    <p:extLst>
      <p:ext uri="{BB962C8B-B14F-4D97-AF65-F5344CB8AC3E}">
        <p14:creationId xmlns:p14="http://schemas.microsoft.com/office/powerpoint/2010/main" val="2749288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ED807D-F528-4F34-B869-D6ABADC4032D}" type="slidenum">
              <a:rPr lang="en-GB"/>
              <a:pPr/>
              <a:t>30</a:t>
            </a:fld>
            <a:endParaRPr lang="en-GB"/>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en-GB" dirty="0"/>
              <a:t>When Java was produced as an independent language, it was envisaged that it would help revolutionise the web, providing more dynamic features to web pages, e.g. animation, more complex user interfaces, etc. However its actually had more success as a server-side development language rather than for applets or desktop application development. That’s not to say it can’t do those things, and do them well, but it’s a niche that its occupies very well due to a number of features.</a:t>
            </a:r>
          </a:p>
          <a:p>
            <a:endParaRPr lang="en-GB" dirty="0"/>
          </a:p>
          <a:p>
            <a:r>
              <a:rPr lang="en-GB" dirty="0"/>
              <a:t>Dynamic web pages are now typically the realm of Macromedia Flash and similar tools.</a:t>
            </a:r>
          </a:p>
        </p:txBody>
      </p:sp>
    </p:spTree>
    <p:extLst>
      <p:ext uri="{BB962C8B-B14F-4D97-AF65-F5344CB8AC3E}">
        <p14:creationId xmlns:p14="http://schemas.microsoft.com/office/powerpoint/2010/main" val="2560408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ED807D-F528-4F34-B869-D6ABADC4032D}" type="slidenum">
              <a:rPr lang="en-GB"/>
              <a:pPr/>
              <a:t>31</a:t>
            </a:fld>
            <a:endParaRPr lang="en-GB"/>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en-GB" dirty="0"/>
              <a:t>When Java was produced as an independent language, it was envisaged that it would help revolutionise the web, providing more dynamic features to web pages, e.g. animation, more complex user interfaces, etc. However its actually had more success as a server-side development language rather than for applets or desktop application development. That’s not to say it can’t do those things, and do them well, but it’s a niche that its occupies very well due to a number of features.</a:t>
            </a:r>
          </a:p>
          <a:p>
            <a:endParaRPr lang="en-GB" dirty="0"/>
          </a:p>
          <a:p>
            <a:r>
              <a:rPr lang="en-GB" dirty="0"/>
              <a:t>Dynamic web pages are now typically the realm of Macromedia Flash and similar tools.</a:t>
            </a:r>
          </a:p>
        </p:txBody>
      </p:sp>
    </p:spTree>
    <p:extLst>
      <p:ext uri="{BB962C8B-B14F-4D97-AF65-F5344CB8AC3E}">
        <p14:creationId xmlns:p14="http://schemas.microsoft.com/office/powerpoint/2010/main" val="33933123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alphaModFix amt="10000"/>
            <a:lum/>
          </a:blip>
          <a:srcRect/>
          <a:stretch>
            <a:fillRect l="50000" t="13000" b="6000"/>
          </a:stretch>
        </a:blipFill>
        <a:effectLst/>
      </p:bgPr>
    </p:bg>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218888" y="541626"/>
            <a:ext cx="6601012" cy="2887374"/>
          </a:xfrm>
        </p:spPr>
        <p:txBody>
          <a:bodyPr tIns="45720" bIns="45720" anchor="ctr">
            <a:normAutofit/>
          </a:bodyPr>
          <a:lstStyle>
            <a:lvl1pPr algn="ctr">
              <a:lnSpc>
                <a:spcPct val="80000"/>
              </a:lnSpc>
              <a:defRPr sz="5690" spc="150" baseline="0"/>
            </a:lvl1pPr>
          </a:lstStyle>
          <a:p>
            <a:r>
              <a:rPr lang="en-US" dirty="0"/>
              <a:t>Click to edit Master title style</a:t>
            </a:r>
          </a:p>
        </p:txBody>
      </p:sp>
      <p:sp>
        <p:nvSpPr>
          <p:cNvPr id="3" name="Subtitle 2"/>
          <p:cNvSpPr>
            <a:spLocks noGrp="1"/>
          </p:cNvSpPr>
          <p:nvPr>
            <p:ph type="subTitle" idx="1"/>
          </p:nvPr>
        </p:nvSpPr>
        <p:spPr>
          <a:xfrm>
            <a:off x="731564" y="3748951"/>
            <a:ext cx="5209793" cy="1309255"/>
          </a:xfrm>
        </p:spPr>
        <p:txBody>
          <a:bodyPr>
            <a:normAutofit/>
          </a:bodyPr>
          <a:lstStyle>
            <a:lvl1pPr marL="0" indent="0" algn="ctr">
              <a:buNone/>
              <a:defRPr sz="2000">
                <a:solidFill>
                  <a:schemeClr val="bg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8" name="Footer Placeholder 4">
            <a:extLst>
              <a:ext uri="{FF2B5EF4-FFF2-40B4-BE49-F238E27FC236}">
                <a16:creationId xmlns:a16="http://schemas.microsoft.com/office/drawing/2014/main" id="{D4122B6F-0CDC-4ACB-B4B3-A54E49725045}"/>
              </a:ext>
            </a:extLst>
          </p:cNvPr>
          <p:cNvSpPr txBox="1">
            <a:spLocks/>
          </p:cNvSpPr>
          <p:nvPr userDrawn="1"/>
        </p:nvSpPr>
        <p:spPr>
          <a:xfrm>
            <a:off x="7613127" y="95403"/>
            <a:ext cx="4461168"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2">
                    <a:lumMod val="1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rgbClr val="555555"/>
                </a:solidFill>
                <a:effectLst/>
                <a:latin typeface="Arial" panose="020B0604020202020204" pitchFamily="34" charset="0"/>
              </a:rPr>
              <a:t>       </a:t>
            </a:r>
            <a:r>
              <a:rPr lang="en-US" sz="1600" kern="1200" dirty="0">
                <a:solidFill>
                  <a:schemeClr val="tx2">
                    <a:lumMod val="10000"/>
                  </a:schemeClr>
                </a:solidFill>
                <a:latin typeface="+mn-lt"/>
                <a:ea typeface="+mn-ea"/>
                <a:cs typeface="+mn-cs"/>
              </a:rPr>
              <a:t>Object Oriented Programming (CSC241 )</a:t>
            </a:r>
            <a:endParaRPr lang="en-AE" sz="1600" kern="1200" dirty="0">
              <a:solidFill>
                <a:schemeClr val="tx2">
                  <a:lumMod val="10000"/>
                </a:schemeClr>
              </a:solidFill>
              <a:latin typeface="+mn-lt"/>
              <a:ea typeface="+mn-ea"/>
              <a:cs typeface="+mn-cs"/>
            </a:endParaRPr>
          </a:p>
        </p:txBody>
      </p:sp>
      <p:sp>
        <p:nvSpPr>
          <p:cNvPr id="9" name="Footer Placeholder 4">
            <a:extLst>
              <a:ext uri="{FF2B5EF4-FFF2-40B4-BE49-F238E27FC236}">
                <a16:creationId xmlns:a16="http://schemas.microsoft.com/office/drawing/2014/main" id="{3A7D805F-CCE4-437F-BDB6-B4469C266EEA}"/>
              </a:ext>
            </a:extLst>
          </p:cNvPr>
          <p:cNvSpPr txBox="1">
            <a:spLocks/>
          </p:cNvSpPr>
          <p:nvPr userDrawn="1"/>
        </p:nvSpPr>
        <p:spPr>
          <a:xfrm>
            <a:off x="-549326" y="6361071"/>
            <a:ext cx="5416364"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2">
                    <a:lumMod val="1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rgbClr val="555555"/>
                </a:solidFill>
                <a:effectLst/>
                <a:latin typeface="Arial" panose="020B0604020202020204" pitchFamily="34" charset="0"/>
              </a:rPr>
              <a:t>     </a:t>
            </a:r>
            <a:r>
              <a:rPr lang="en-US" sz="1600" kern="1200" dirty="0">
                <a:solidFill>
                  <a:schemeClr val="tx2">
                    <a:lumMod val="10000"/>
                  </a:schemeClr>
                </a:solidFill>
                <a:latin typeface="+mn-lt"/>
                <a:ea typeface="+mn-ea"/>
                <a:cs typeface="+mn-cs"/>
              </a:rPr>
              <a:t>COMSATS University Islamabad, Abbottabad Campus</a:t>
            </a:r>
            <a:endParaRPr lang="en-AE" sz="1600" kern="1200" dirty="0">
              <a:solidFill>
                <a:schemeClr val="tx2">
                  <a:lumMod val="10000"/>
                </a:schemeClr>
              </a:solidFill>
              <a:latin typeface="+mn-lt"/>
              <a:ea typeface="+mn-ea"/>
              <a:cs typeface="+mn-cs"/>
            </a:endParaRPr>
          </a:p>
        </p:txBody>
      </p:sp>
      <p:sp>
        <p:nvSpPr>
          <p:cNvPr id="4" name="Rectangle 3">
            <a:extLst>
              <a:ext uri="{FF2B5EF4-FFF2-40B4-BE49-F238E27FC236}">
                <a16:creationId xmlns:a16="http://schemas.microsoft.com/office/drawing/2014/main" id="{FB4874B5-5BC7-4237-9254-6C47FC87DD5C}"/>
              </a:ext>
            </a:extLst>
          </p:cNvPr>
          <p:cNvSpPr/>
          <p:nvPr userDrawn="1"/>
        </p:nvSpPr>
        <p:spPr>
          <a:xfrm>
            <a:off x="92363" y="6687414"/>
            <a:ext cx="12020364" cy="1626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0" name="Rectangle 9">
            <a:extLst>
              <a:ext uri="{FF2B5EF4-FFF2-40B4-BE49-F238E27FC236}">
                <a16:creationId xmlns:a16="http://schemas.microsoft.com/office/drawing/2014/main" id="{254D53FF-0C4C-4F29-99C1-E3F8E95C54B4}"/>
              </a:ext>
            </a:extLst>
          </p:cNvPr>
          <p:cNvSpPr/>
          <p:nvPr userDrawn="1"/>
        </p:nvSpPr>
        <p:spPr>
          <a:xfrm rot="16200000">
            <a:off x="-3315860" y="3362022"/>
            <a:ext cx="6797977" cy="166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1" name="Rectangle 10">
            <a:extLst>
              <a:ext uri="{FF2B5EF4-FFF2-40B4-BE49-F238E27FC236}">
                <a16:creationId xmlns:a16="http://schemas.microsoft.com/office/drawing/2014/main" id="{83CF46FE-869B-4BB8-8763-76BCA39F5D4B}"/>
              </a:ext>
            </a:extLst>
          </p:cNvPr>
          <p:cNvSpPr/>
          <p:nvPr userDrawn="1"/>
        </p:nvSpPr>
        <p:spPr>
          <a:xfrm rot="16200000">
            <a:off x="8696068" y="3366645"/>
            <a:ext cx="6797977" cy="166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2" name="Rectangle 11">
            <a:extLst>
              <a:ext uri="{FF2B5EF4-FFF2-40B4-BE49-F238E27FC236}">
                <a16:creationId xmlns:a16="http://schemas.microsoft.com/office/drawing/2014/main" id="{4E4D3BA8-EFFD-444F-B623-81B35E9C4C47}"/>
              </a:ext>
            </a:extLst>
          </p:cNvPr>
          <p:cNvSpPr/>
          <p:nvPr userDrawn="1"/>
        </p:nvSpPr>
        <p:spPr>
          <a:xfrm>
            <a:off x="-13665" y="-1030"/>
            <a:ext cx="12195668" cy="112881"/>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4192610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E2BCA-6F33-4CAE-88B4-C2B133BF5DC8}" type="datetimeFigureOut">
              <a:rPr lang="en-AE" smtClean="0"/>
              <a:t>12/09/2022</a:t>
            </a:fld>
            <a:endParaRPr lang="en-AE"/>
          </a:p>
        </p:txBody>
      </p:sp>
      <p:sp>
        <p:nvSpPr>
          <p:cNvPr id="5" name="Footer Placeholder 4"/>
          <p:cNvSpPr>
            <a:spLocks noGrp="1"/>
          </p:cNvSpPr>
          <p:nvPr>
            <p:ph type="ftr" sz="quarter" idx="11"/>
          </p:nvPr>
        </p:nvSpPr>
        <p:spPr/>
        <p:txBody>
          <a:bodyPr/>
          <a:lstStyle/>
          <a:p>
            <a:r>
              <a:rPr lang="en-US" dirty="0"/>
              <a:t>CUI, Abbottabad Campus</a:t>
            </a:r>
            <a:endParaRPr lang="en-AE" dirty="0"/>
          </a:p>
        </p:txBody>
      </p:sp>
      <p:sp>
        <p:nvSpPr>
          <p:cNvPr id="6" name="Slide Number Placeholder 5"/>
          <p:cNvSpPr>
            <a:spLocks noGrp="1"/>
          </p:cNvSpPr>
          <p:nvPr>
            <p:ph type="sldNum" sz="quarter" idx="12"/>
          </p:nvPr>
        </p:nvSpPr>
        <p:spPr/>
        <p:txBody>
          <a:bodyPr/>
          <a:lstStyle/>
          <a:p>
            <a:fld id="{70D5803A-B1B4-41C5-8C1D-30F371E67DAE}" type="slidenum">
              <a:rPr lang="en-AE" smtClean="0"/>
              <a:t>‹#›</a:t>
            </a:fld>
            <a:endParaRPr lang="en-AE"/>
          </a:p>
        </p:txBody>
      </p:sp>
      <p:pic>
        <p:nvPicPr>
          <p:cNvPr id="9" name="Picture 8" descr="Logo, company name&#10;&#10;Description automatically generated">
            <a:extLst>
              <a:ext uri="{FF2B5EF4-FFF2-40B4-BE49-F238E27FC236}">
                <a16:creationId xmlns:a16="http://schemas.microsoft.com/office/drawing/2014/main" id="{9916921A-4012-46B8-8EEE-1A467472A7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1955" y="35939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39747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0FDE2BCA-6F33-4CAE-88B4-C2B133BF5DC8}" type="datetimeFigureOut">
              <a:rPr lang="en-AE" smtClean="0"/>
              <a:t>12/09/2022</a:t>
            </a:fld>
            <a:endParaRPr lang="en-AE"/>
          </a:p>
        </p:txBody>
      </p:sp>
      <p:sp>
        <p:nvSpPr>
          <p:cNvPr id="5" name="Footer Placeholder 4"/>
          <p:cNvSpPr>
            <a:spLocks noGrp="1"/>
          </p:cNvSpPr>
          <p:nvPr>
            <p:ph type="ftr" sz="quarter" idx="11"/>
          </p:nvPr>
        </p:nvSpPr>
        <p:spPr>
          <a:xfrm>
            <a:off x="3776135" y="6422854"/>
            <a:ext cx="4279669" cy="365125"/>
          </a:xfrm>
        </p:spPr>
        <p:txBody>
          <a:bodyPr/>
          <a:lstStyle/>
          <a:p>
            <a:r>
              <a:rPr lang="en-US" dirty="0"/>
              <a:t>CUI, Abbottabad Campus</a:t>
            </a:r>
            <a:endParaRPr lang="en-AE" dirty="0"/>
          </a:p>
        </p:txBody>
      </p:sp>
      <p:sp>
        <p:nvSpPr>
          <p:cNvPr id="6" name="Slide Number Placeholder 5"/>
          <p:cNvSpPr>
            <a:spLocks noGrp="1"/>
          </p:cNvSpPr>
          <p:nvPr>
            <p:ph type="sldNum" sz="quarter" idx="12"/>
          </p:nvPr>
        </p:nvSpPr>
        <p:spPr>
          <a:xfrm>
            <a:off x="8073048" y="6422854"/>
            <a:ext cx="879759" cy="365125"/>
          </a:xfrm>
        </p:spPr>
        <p:txBody>
          <a:bodyPr/>
          <a:lstStyle/>
          <a:p>
            <a:fld id="{70D5803A-B1B4-41C5-8C1D-30F371E67DAE}" type="slidenum">
              <a:rPr lang="en-AE" smtClean="0"/>
              <a:t>‹#›</a:t>
            </a:fld>
            <a:endParaRPr lang="en-AE"/>
          </a:p>
        </p:txBody>
      </p:sp>
    </p:spTree>
    <p:extLst>
      <p:ext uri="{BB962C8B-B14F-4D97-AF65-F5344CB8AC3E}">
        <p14:creationId xmlns:p14="http://schemas.microsoft.com/office/powerpoint/2010/main" val="71601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29FB9562-D005-416E-80F5-98722B999DBF}" type="datetime1">
              <a:rPr lang="en-US"/>
              <a:pPr>
                <a:defRPr/>
              </a:pPr>
              <a:t>9/12/2022</a:t>
            </a:fld>
            <a:endParaRPr lang="en-US"/>
          </a:p>
        </p:txBody>
      </p:sp>
      <p:sp>
        <p:nvSpPr>
          <p:cNvPr id="5" name="Footer Placeholder 21"/>
          <p:cNvSpPr>
            <a:spLocks noGrp="1"/>
          </p:cNvSpPr>
          <p:nvPr>
            <p:ph type="ftr" sz="quarter" idx="11"/>
          </p:nvPr>
        </p:nvSpPr>
        <p:spPr/>
        <p:txBody>
          <a:bodyPr/>
          <a:lstStyle>
            <a:lvl1pPr>
              <a:defRPr/>
            </a:lvl1pPr>
          </a:lstStyle>
          <a:p>
            <a:r>
              <a:rPr lang="en-US" altLang="en-US"/>
              <a:t>©1992-2012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9E52356C-A21D-4117-A8B3-B7A9434591E7}" type="slidenum">
              <a:rPr lang="en-US" altLang="en-US"/>
              <a:pPr/>
              <a:t>‹#›</a:t>
            </a:fld>
            <a:endParaRPr lang="en-US" altLang="en-US"/>
          </a:p>
        </p:txBody>
      </p:sp>
    </p:spTree>
    <p:extLst>
      <p:ext uri="{BB962C8B-B14F-4D97-AF65-F5344CB8AC3E}">
        <p14:creationId xmlns:p14="http://schemas.microsoft.com/office/powerpoint/2010/main" val="2264556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E2BCA-6F33-4CAE-88B4-C2B133BF5DC8}" type="datetimeFigureOut">
              <a:rPr lang="en-AE" smtClean="0"/>
              <a:t>12/09/2022</a:t>
            </a:fld>
            <a:endParaRPr lang="en-AE"/>
          </a:p>
        </p:txBody>
      </p:sp>
      <p:sp>
        <p:nvSpPr>
          <p:cNvPr id="5" name="Footer Placeholder 4"/>
          <p:cNvSpPr>
            <a:spLocks noGrp="1"/>
          </p:cNvSpPr>
          <p:nvPr>
            <p:ph type="ftr" sz="quarter" idx="11"/>
          </p:nvPr>
        </p:nvSpPr>
        <p:spPr/>
        <p:txBody>
          <a:bodyPr/>
          <a:lstStyle/>
          <a:p>
            <a:r>
              <a:rPr lang="en-US" dirty="0"/>
              <a:t>CUI, Abbottabad Campus</a:t>
            </a:r>
            <a:endParaRPr lang="en-AE" dirty="0"/>
          </a:p>
        </p:txBody>
      </p:sp>
      <p:sp>
        <p:nvSpPr>
          <p:cNvPr id="6" name="Slide Number Placeholder 5"/>
          <p:cNvSpPr>
            <a:spLocks noGrp="1"/>
          </p:cNvSpPr>
          <p:nvPr>
            <p:ph type="sldNum" sz="quarter" idx="12"/>
          </p:nvPr>
        </p:nvSpPr>
        <p:spPr/>
        <p:txBody>
          <a:bodyPr/>
          <a:lstStyle/>
          <a:p>
            <a:fld id="{70D5803A-B1B4-41C5-8C1D-30F371E67DAE}" type="slidenum">
              <a:rPr lang="en-AE" smtClean="0"/>
              <a:t>‹#›</a:t>
            </a:fld>
            <a:endParaRPr lang="en-AE"/>
          </a:p>
        </p:txBody>
      </p:sp>
      <p:pic>
        <p:nvPicPr>
          <p:cNvPr id="9" name="Picture 8" descr="Logo, company name&#10;&#10;Description automatically generated">
            <a:extLst>
              <a:ext uri="{FF2B5EF4-FFF2-40B4-BE49-F238E27FC236}">
                <a16:creationId xmlns:a16="http://schemas.microsoft.com/office/drawing/2014/main" id="{1CC86C02-0657-4F8C-A868-CF42FF3481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4691" y="32178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18559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0FDE2BCA-6F33-4CAE-88B4-C2B133BF5DC8}" type="datetimeFigureOut">
              <a:rPr lang="en-AE" smtClean="0"/>
              <a:t>12/09/2022</a:t>
            </a:fld>
            <a:endParaRPr lang="en-AE"/>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CUI, Abbottabad Campus</a:t>
            </a:r>
            <a:endParaRPr lang="en-AE"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0D5803A-B1B4-41C5-8C1D-30F371E67DAE}" type="slidenum">
              <a:rPr lang="en-AE" smtClean="0"/>
              <a:t>‹#›</a:t>
            </a:fld>
            <a:endParaRPr lang="en-AE"/>
          </a:p>
        </p:txBody>
      </p:sp>
      <p:pic>
        <p:nvPicPr>
          <p:cNvPr id="10" name="Picture 9" descr="Logo, company name&#10;&#10;Description automatically generated">
            <a:extLst>
              <a:ext uri="{FF2B5EF4-FFF2-40B4-BE49-F238E27FC236}">
                <a16:creationId xmlns:a16="http://schemas.microsoft.com/office/drawing/2014/main" id="{DEE50555-1670-4010-850E-EB419B3A33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8305" y="23948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85864003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DE2BCA-6F33-4CAE-88B4-C2B133BF5DC8}" type="datetimeFigureOut">
              <a:rPr lang="en-AE" smtClean="0"/>
              <a:t>12/09/2022</a:t>
            </a:fld>
            <a:endParaRPr lang="en-AE"/>
          </a:p>
        </p:txBody>
      </p:sp>
      <p:sp>
        <p:nvSpPr>
          <p:cNvPr id="6" name="Footer Placeholder 5"/>
          <p:cNvSpPr>
            <a:spLocks noGrp="1"/>
          </p:cNvSpPr>
          <p:nvPr>
            <p:ph type="ftr" sz="quarter" idx="11"/>
          </p:nvPr>
        </p:nvSpPr>
        <p:spPr/>
        <p:txBody>
          <a:bodyPr/>
          <a:lstStyle/>
          <a:p>
            <a:r>
              <a:rPr lang="en-US" dirty="0"/>
              <a:t>CUI, Abbottabad Campus</a:t>
            </a:r>
            <a:endParaRPr lang="en-AE" dirty="0"/>
          </a:p>
        </p:txBody>
      </p:sp>
      <p:sp>
        <p:nvSpPr>
          <p:cNvPr id="7" name="Slide Number Placeholder 6"/>
          <p:cNvSpPr>
            <a:spLocks noGrp="1"/>
          </p:cNvSpPr>
          <p:nvPr>
            <p:ph type="sldNum" sz="quarter" idx="12"/>
          </p:nvPr>
        </p:nvSpPr>
        <p:spPr/>
        <p:txBody>
          <a:bodyPr/>
          <a:lstStyle/>
          <a:p>
            <a:fld id="{70D5803A-B1B4-41C5-8C1D-30F371E67DAE}" type="slidenum">
              <a:rPr lang="en-AE" smtClean="0"/>
              <a:t>‹#›</a:t>
            </a:fld>
            <a:endParaRPr lang="en-AE"/>
          </a:p>
        </p:txBody>
      </p:sp>
      <p:pic>
        <p:nvPicPr>
          <p:cNvPr id="9" name="Picture 8" descr="Logo, company name&#10;&#10;Description automatically generated">
            <a:extLst>
              <a:ext uri="{FF2B5EF4-FFF2-40B4-BE49-F238E27FC236}">
                <a16:creationId xmlns:a16="http://schemas.microsoft.com/office/drawing/2014/main" id="{48DD4833-2340-4618-9ED8-3C6880FCE3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7264" y="37320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346842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DE2BCA-6F33-4CAE-88B4-C2B133BF5DC8}" type="datetimeFigureOut">
              <a:rPr lang="en-AE" smtClean="0"/>
              <a:t>12/09/2022</a:t>
            </a:fld>
            <a:endParaRPr lang="en-AE"/>
          </a:p>
        </p:txBody>
      </p:sp>
      <p:sp>
        <p:nvSpPr>
          <p:cNvPr id="8" name="Footer Placeholder 7"/>
          <p:cNvSpPr>
            <a:spLocks noGrp="1"/>
          </p:cNvSpPr>
          <p:nvPr>
            <p:ph type="ftr" sz="quarter" idx="11"/>
          </p:nvPr>
        </p:nvSpPr>
        <p:spPr/>
        <p:txBody>
          <a:bodyPr/>
          <a:lstStyle/>
          <a:p>
            <a:r>
              <a:rPr lang="en-US" dirty="0"/>
              <a:t>CUI, Abbottabad Campus</a:t>
            </a:r>
            <a:endParaRPr lang="en-AE" dirty="0"/>
          </a:p>
        </p:txBody>
      </p:sp>
      <p:sp>
        <p:nvSpPr>
          <p:cNvPr id="9" name="Slide Number Placeholder 8"/>
          <p:cNvSpPr>
            <a:spLocks noGrp="1"/>
          </p:cNvSpPr>
          <p:nvPr>
            <p:ph type="sldNum" sz="quarter" idx="12"/>
          </p:nvPr>
        </p:nvSpPr>
        <p:spPr/>
        <p:txBody>
          <a:bodyPr/>
          <a:lstStyle/>
          <a:p>
            <a:fld id="{70D5803A-B1B4-41C5-8C1D-30F371E67DAE}" type="slidenum">
              <a:rPr lang="en-AE" smtClean="0"/>
              <a:t>‹#›</a:t>
            </a:fld>
            <a:endParaRPr lang="en-AE"/>
          </a:p>
        </p:txBody>
      </p:sp>
      <p:pic>
        <p:nvPicPr>
          <p:cNvPr id="11" name="Picture 10" descr="Logo, company name&#10;&#10;Description automatically generated">
            <a:extLst>
              <a:ext uri="{FF2B5EF4-FFF2-40B4-BE49-F238E27FC236}">
                <a16:creationId xmlns:a16="http://schemas.microsoft.com/office/drawing/2014/main" id="{DEBD0E02-1135-4A33-8FEC-073CC5ADEB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4691" y="28417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4045130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DE2BCA-6F33-4CAE-88B4-C2B133BF5DC8}" type="datetimeFigureOut">
              <a:rPr lang="en-AE" smtClean="0"/>
              <a:t>12/09/2022</a:t>
            </a:fld>
            <a:endParaRPr lang="en-AE"/>
          </a:p>
        </p:txBody>
      </p:sp>
      <p:sp>
        <p:nvSpPr>
          <p:cNvPr id="4" name="Footer Placeholder 3"/>
          <p:cNvSpPr>
            <a:spLocks noGrp="1"/>
          </p:cNvSpPr>
          <p:nvPr>
            <p:ph type="ftr" sz="quarter" idx="11"/>
          </p:nvPr>
        </p:nvSpPr>
        <p:spPr/>
        <p:txBody>
          <a:bodyPr/>
          <a:lstStyle/>
          <a:p>
            <a:r>
              <a:rPr lang="en-US" dirty="0"/>
              <a:t>CUI, Abbottabad Campus</a:t>
            </a:r>
            <a:endParaRPr lang="en-AE" dirty="0"/>
          </a:p>
        </p:txBody>
      </p:sp>
      <p:sp>
        <p:nvSpPr>
          <p:cNvPr id="5" name="Slide Number Placeholder 4"/>
          <p:cNvSpPr>
            <a:spLocks noGrp="1"/>
          </p:cNvSpPr>
          <p:nvPr>
            <p:ph type="sldNum" sz="quarter" idx="12"/>
          </p:nvPr>
        </p:nvSpPr>
        <p:spPr/>
        <p:txBody>
          <a:bodyPr/>
          <a:lstStyle/>
          <a:p>
            <a:fld id="{70D5803A-B1B4-41C5-8C1D-30F371E67DAE}" type="slidenum">
              <a:rPr lang="en-AE" smtClean="0"/>
              <a:t>‹#›</a:t>
            </a:fld>
            <a:endParaRPr lang="en-AE"/>
          </a:p>
        </p:txBody>
      </p:sp>
      <p:pic>
        <p:nvPicPr>
          <p:cNvPr id="8" name="Picture 7" descr="Logo, company name&#10;&#10;Description automatically generated">
            <a:extLst>
              <a:ext uri="{FF2B5EF4-FFF2-40B4-BE49-F238E27FC236}">
                <a16:creationId xmlns:a16="http://schemas.microsoft.com/office/drawing/2014/main" id="{F200BB12-4278-49FC-A45A-AA0D3D9CC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7264" y="28417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1281563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E2BCA-6F33-4CAE-88B4-C2B133BF5DC8}" type="datetimeFigureOut">
              <a:rPr lang="en-AE" smtClean="0"/>
              <a:t>12/09/2022</a:t>
            </a:fld>
            <a:endParaRPr lang="en-AE"/>
          </a:p>
        </p:txBody>
      </p:sp>
      <p:sp>
        <p:nvSpPr>
          <p:cNvPr id="3" name="Footer Placeholder 2"/>
          <p:cNvSpPr>
            <a:spLocks noGrp="1"/>
          </p:cNvSpPr>
          <p:nvPr>
            <p:ph type="ftr" sz="quarter" idx="11"/>
          </p:nvPr>
        </p:nvSpPr>
        <p:spPr/>
        <p:txBody>
          <a:bodyPr/>
          <a:lstStyle/>
          <a:p>
            <a:r>
              <a:rPr lang="en-US" dirty="0"/>
              <a:t>CUI, Abbottabad Campus</a:t>
            </a:r>
            <a:endParaRPr lang="en-AE" dirty="0"/>
          </a:p>
        </p:txBody>
      </p:sp>
      <p:sp>
        <p:nvSpPr>
          <p:cNvPr id="4" name="Slide Number Placeholder 3"/>
          <p:cNvSpPr>
            <a:spLocks noGrp="1"/>
          </p:cNvSpPr>
          <p:nvPr>
            <p:ph type="sldNum" sz="quarter" idx="12"/>
          </p:nvPr>
        </p:nvSpPr>
        <p:spPr/>
        <p:txBody>
          <a:bodyPr/>
          <a:lstStyle/>
          <a:p>
            <a:fld id="{70D5803A-B1B4-41C5-8C1D-30F371E67DAE}" type="slidenum">
              <a:rPr lang="en-AE" smtClean="0"/>
              <a:t>‹#›</a:t>
            </a:fld>
            <a:endParaRPr lang="en-AE"/>
          </a:p>
        </p:txBody>
      </p:sp>
      <p:pic>
        <p:nvPicPr>
          <p:cNvPr id="7" name="Picture 6" descr="Logo, company name&#10;&#10;Description automatically generated">
            <a:extLst>
              <a:ext uri="{FF2B5EF4-FFF2-40B4-BE49-F238E27FC236}">
                <a16:creationId xmlns:a16="http://schemas.microsoft.com/office/drawing/2014/main" id="{A8E9833F-EBCA-46EC-A4B5-441EB791819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4691" y="70021"/>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3724842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DE2BCA-6F33-4CAE-88B4-C2B133BF5DC8}" type="datetimeFigureOut">
              <a:rPr lang="en-AE" smtClean="0"/>
              <a:t>12/09/2022</a:t>
            </a:fld>
            <a:endParaRPr lang="en-AE"/>
          </a:p>
        </p:txBody>
      </p:sp>
      <p:sp>
        <p:nvSpPr>
          <p:cNvPr id="6" name="Footer Placeholder 5"/>
          <p:cNvSpPr>
            <a:spLocks noGrp="1"/>
          </p:cNvSpPr>
          <p:nvPr>
            <p:ph type="ftr" sz="quarter" idx="11"/>
          </p:nvPr>
        </p:nvSpPr>
        <p:spPr/>
        <p:txBody>
          <a:bodyPr/>
          <a:lstStyle/>
          <a:p>
            <a:r>
              <a:rPr lang="en-US" dirty="0"/>
              <a:t>CUI, Abbottabad Campus</a:t>
            </a:r>
            <a:endParaRPr lang="en-AE" dirty="0"/>
          </a:p>
        </p:txBody>
      </p:sp>
      <p:sp>
        <p:nvSpPr>
          <p:cNvPr id="7" name="Slide Number Placeholder 6"/>
          <p:cNvSpPr>
            <a:spLocks noGrp="1"/>
          </p:cNvSpPr>
          <p:nvPr>
            <p:ph type="sldNum" sz="quarter" idx="12"/>
          </p:nvPr>
        </p:nvSpPr>
        <p:spPr/>
        <p:txBody>
          <a:bodyPr/>
          <a:lstStyle/>
          <a:p>
            <a:fld id="{70D5803A-B1B4-41C5-8C1D-30F371E67DAE}" type="slidenum">
              <a:rPr lang="en-AE" smtClean="0"/>
              <a:t>‹#›</a:t>
            </a:fld>
            <a:endParaRPr lang="en-AE"/>
          </a:p>
        </p:txBody>
      </p:sp>
    </p:spTree>
    <p:extLst>
      <p:ext uri="{BB962C8B-B14F-4D97-AF65-F5344CB8AC3E}">
        <p14:creationId xmlns:p14="http://schemas.microsoft.com/office/powerpoint/2010/main" val="252970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DE2BCA-6F33-4CAE-88B4-C2B133BF5DC8}" type="datetimeFigureOut">
              <a:rPr lang="en-AE" smtClean="0"/>
              <a:t>12/09/2022</a:t>
            </a:fld>
            <a:endParaRPr lang="en-AE"/>
          </a:p>
        </p:txBody>
      </p:sp>
      <p:sp>
        <p:nvSpPr>
          <p:cNvPr id="6" name="Footer Placeholder 5"/>
          <p:cNvSpPr>
            <a:spLocks noGrp="1"/>
          </p:cNvSpPr>
          <p:nvPr>
            <p:ph type="ftr" sz="quarter" idx="11"/>
          </p:nvPr>
        </p:nvSpPr>
        <p:spPr/>
        <p:txBody>
          <a:bodyPr/>
          <a:lstStyle/>
          <a:p>
            <a:r>
              <a:rPr lang="en-US" dirty="0"/>
              <a:t>CUI, Abbottabad Campus</a:t>
            </a:r>
            <a:endParaRPr lang="en-AE" dirty="0"/>
          </a:p>
        </p:txBody>
      </p:sp>
      <p:sp>
        <p:nvSpPr>
          <p:cNvPr id="7" name="Slide Number Placeholder 6"/>
          <p:cNvSpPr>
            <a:spLocks noGrp="1"/>
          </p:cNvSpPr>
          <p:nvPr>
            <p:ph type="sldNum" sz="quarter" idx="12"/>
          </p:nvPr>
        </p:nvSpPr>
        <p:spPr/>
        <p:txBody>
          <a:bodyPr/>
          <a:lstStyle/>
          <a:p>
            <a:fld id="{70D5803A-B1B4-41C5-8C1D-30F371E67DAE}" type="slidenum">
              <a:rPr lang="en-AE" smtClean="0"/>
              <a:t>‹#›</a:t>
            </a:fld>
            <a:endParaRPr lang="en-AE"/>
          </a:p>
        </p:txBody>
      </p:sp>
    </p:spTree>
    <p:extLst>
      <p:ext uri="{BB962C8B-B14F-4D97-AF65-F5344CB8AC3E}">
        <p14:creationId xmlns:p14="http://schemas.microsoft.com/office/powerpoint/2010/main" val="1872704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0FDE2BCA-6F33-4CAE-88B4-C2B133BF5DC8}" type="datetimeFigureOut">
              <a:rPr lang="en-AE" smtClean="0"/>
              <a:t>12/09/2022</a:t>
            </a:fld>
            <a:endParaRPr lang="en-AE"/>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AE"/>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70D5803A-B1B4-41C5-8C1D-30F371E67DAE}" type="slidenum">
              <a:rPr lang="en-AE" smtClean="0"/>
              <a:t>‹#›</a:t>
            </a:fld>
            <a:endParaRPr lang="en-AE"/>
          </a:p>
        </p:txBody>
      </p:sp>
    </p:spTree>
    <p:extLst>
      <p:ext uri="{BB962C8B-B14F-4D97-AF65-F5344CB8AC3E}">
        <p14:creationId xmlns:p14="http://schemas.microsoft.com/office/powerpoint/2010/main" val="22258566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oracle.com/technetwork/java/javase/downloads/jdk-netbeans-jsp-3413139-esa.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javaworld.com/" TargetMode="External"/><Relationship Id="rId2" Type="http://schemas.openxmlformats.org/officeDocument/2006/relationships/hyperlink" Target="http://developer.java.sun.c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Java_(programming_language)#cite_note-3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en.wikipedia.org/wiki/Java_(programming_language)#cite_note-3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oracle.com/technetwork/java/javase/downloads/jdk-netbeans-jsp-3413139-esa.html" TargetMode="External"/><Relationship Id="rId7"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hyperlink" Target="https://netbeans.apache.org/download/nb124/nb124.html" TargetMode="External"/><Relationship Id="rId4" Type="http://schemas.openxmlformats.org/officeDocument/2006/relationships/hyperlink" Target="https://www.java.com/download/ie_manual.jsp"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410547" y="3194958"/>
            <a:ext cx="6400800" cy="1752600"/>
          </a:xfrm>
        </p:spPr>
        <p:txBody>
          <a:bodyPr>
            <a:normAutofit fontScale="85000" lnSpcReduction="20000"/>
          </a:bodyPr>
          <a:lstStyle/>
          <a:p>
            <a:r>
              <a:rPr lang="en-GB" sz="4400" dirty="0"/>
              <a:t>Lab# 01</a:t>
            </a:r>
          </a:p>
          <a:p>
            <a:r>
              <a:rPr lang="en-GB" sz="4400" dirty="0"/>
              <a:t>By</a:t>
            </a:r>
          </a:p>
          <a:p>
            <a:r>
              <a:rPr lang="en-GB" sz="4400" dirty="0" err="1"/>
              <a:t>Dr.</a:t>
            </a:r>
            <a:r>
              <a:rPr lang="en-GB" sz="4400" dirty="0"/>
              <a:t> Abdul Nasir Khan</a:t>
            </a:r>
          </a:p>
        </p:txBody>
      </p:sp>
      <p:sp>
        <p:nvSpPr>
          <p:cNvPr id="2050" name="Rectangle 2"/>
          <p:cNvSpPr>
            <a:spLocks noGrp="1" noChangeArrowheads="1"/>
          </p:cNvSpPr>
          <p:nvPr>
            <p:ph type="ctrTitle"/>
          </p:nvPr>
        </p:nvSpPr>
        <p:spPr>
          <a:xfrm>
            <a:off x="647700" y="653143"/>
            <a:ext cx="6163647" cy="2133600"/>
          </a:xfrm>
        </p:spPr>
        <p:txBody>
          <a:bodyPr/>
          <a:lstStyle/>
          <a:p>
            <a:r>
              <a:rPr lang="en-GB" sz="4800" dirty="0"/>
              <a:t>Introduction to Java  Programming</a:t>
            </a:r>
          </a:p>
        </p:txBody>
      </p:sp>
      <p:sp>
        <p:nvSpPr>
          <p:cNvPr id="4" name="Slide Number Placeholder 3"/>
          <p:cNvSpPr>
            <a:spLocks noGrp="1"/>
          </p:cNvSpPr>
          <p:nvPr>
            <p:ph type="sldNum" sz="quarter" idx="12"/>
          </p:nvPr>
        </p:nvSpPr>
        <p:spPr>
          <a:xfrm>
            <a:off x="4343400" y="2199450"/>
            <a:ext cx="457200" cy="441325"/>
          </a:xfrm>
          <a:prstGeom prst="rect">
            <a:avLst/>
          </a:prstGeom>
        </p:spPr>
        <p:txBody>
          <a:bodyPr vert="horz" lIns="45720" rIns="45720" anchor="ctr">
            <a:normAutofit/>
          </a:bodyPr>
          <a:lstStyle>
            <a:defPPr>
              <a:defRPr lang="en-GB"/>
            </a:defPPr>
            <a:lvl1pPr algn="ctr" rtl="0" eaLnBrk="1" fontAlgn="base" latinLnBrk="0" hangingPunct="1">
              <a:spcBef>
                <a:spcPct val="0"/>
              </a:spcBef>
              <a:spcAft>
                <a:spcPct val="0"/>
              </a:spcAft>
              <a:defRPr kumimoji="0" sz="1600" kern="1200">
                <a:solidFill>
                  <a:schemeClr val="accent3">
                    <a:shade val="75000"/>
                  </a:schemeClr>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fld id="{119D9B03-A703-43F6-8D85-D4ACD9F22C45}" type="slidenum">
              <a:rPr lang="en-GB" smtClean="0"/>
              <a:pPr/>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752" y="477632"/>
            <a:ext cx="8534400" cy="758952"/>
          </a:xfrm>
        </p:spPr>
        <p:txBody>
          <a:bodyPr>
            <a:normAutofit fontScale="90000"/>
          </a:bodyPr>
          <a:lstStyle/>
          <a:p>
            <a:pPr>
              <a:defRPr/>
            </a:pPr>
            <a:r>
              <a:rPr lang="en-US" dirty="0">
                <a:solidFill>
                  <a:srgbClr val="3380E6"/>
                </a:solidFill>
                <a:latin typeface="Arial"/>
              </a:rPr>
              <a:t>Java and a Typical Java Development Environment (Cont.)</a:t>
            </a:r>
          </a:p>
        </p:txBody>
      </p:sp>
      <p:sp>
        <p:nvSpPr>
          <p:cNvPr id="95235" name="Text Placeholder 2"/>
          <p:cNvSpPr>
            <a:spLocks noGrp="1"/>
          </p:cNvSpPr>
          <p:nvPr>
            <p:ph type="body" idx="1"/>
          </p:nvPr>
        </p:nvSpPr>
        <p:spPr/>
        <p:txBody>
          <a:bodyPr/>
          <a:lstStyle/>
          <a:p>
            <a:pPr>
              <a:lnSpc>
                <a:spcPct val="80000"/>
              </a:lnSpc>
            </a:pPr>
            <a:r>
              <a:rPr lang="en-US" altLang="en-US" dirty="0"/>
              <a:t>Phase 1 consists of editing a file</a:t>
            </a:r>
          </a:p>
          <a:p>
            <a:pPr lvl="1">
              <a:lnSpc>
                <a:spcPct val="80000"/>
              </a:lnSpc>
            </a:pPr>
            <a:r>
              <a:rPr lang="en-US" altLang="en-US" sz="2200" dirty="0"/>
              <a:t>Type a Java program (source code) using the editor.</a:t>
            </a:r>
          </a:p>
          <a:p>
            <a:pPr lvl="1">
              <a:lnSpc>
                <a:spcPct val="80000"/>
              </a:lnSpc>
            </a:pPr>
            <a:r>
              <a:rPr lang="en-US" altLang="en-US" sz="2200" dirty="0"/>
              <a:t>Make any necessary corrections.</a:t>
            </a:r>
          </a:p>
          <a:p>
            <a:pPr lvl="1">
              <a:lnSpc>
                <a:spcPct val="80000"/>
              </a:lnSpc>
            </a:pPr>
            <a:r>
              <a:rPr lang="en-US" altLang="en-US" sz="2200" dirty="0"/>
              <a:t>Save the program.</a:t>
            </a:r>
          </a:p>
          <a:p>
            <a:pPr lvl="1">
              <a:lnSpc>
                <a:spcPct val="80000"/>
              </a:lnSpc>
            </a:pPr>
            <a:r>
              <a:rPr lang="en-US" altLang="en-US" sz="2200" dirty="0"/>
              <a:t>A file name ending with the .java extension indicates that the file contains Java source code. </a:t>
            </a:r>
          </a:p>
          <a:p>
            <a:pPr eaLnBrk="1" hangingPunct="1"/>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217851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1" descr="jhtp_01_BoilDownImages_Page_36.png"/>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9470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752" y="477632"/>
            <a:ext cx="8534400" cy="758952"/>
          </a:xfrm>
        </p:spPr>
        <p:txBody>
          <a:bodyPr>
            <a:normAutofit fontScale="90000"/>
          </a:bodyPr>
          <a:lstStyle/>
          <a:p>
            <a:pPr>
              <a:defRPr/>
            </a:pPr>
            <a:r>
              <a:rPr lang="en-US" dirty="0">
                <a:solidFill>
                  <a:srgbClr val="3380E6"/>
                </a:solidFill>
                <a:latin typeface="Arial"/>
              </a:rPr>
              <a:t>Java and a Typical Java Development Environment (Cont.)</a:t>
            </a:r>
          </a:p>
        </p:txBody>
      </p:sp>
      <p:sp>
        <p:nvSpPr>
          <p:cNvPr id="97283" name="Text Placeholder 2"/>
          <p:cNvSpPr>
            <a:spLocks noGrp="1"/>
          </p:cNvSpPr>
          <p:nvPr>
            <p:ph type="body" idx="1"/>
          </p:nvPr>
        </p:nvSpPr>
        <p:spPr/>
        <p:txBody>
          <a:bodyPr/>
          <a:lstStyle/>
          <a:p>
            <a:pPr eaLnBrk="1" hangingPunct="1"/>
            <a:r>
              <a:rPr lang="en-US" altLang="en-US" dirty="0"/>
              <a:t>Linux editors: vi and emacs.</a:t>
            </a:r>
          </a:p>
          <a:p>
            <a:pPr eaLnBrk="1" hangingPunct="1"/>
            <a:r>
              <a:rPr lang="en-US" altLang="en-US" dirty="0"/>
              <a:t>Windows editors: </a:t>
            </a:r>
          </a:p>
          <a:p>
            <a:pPr lvl="1" eaLnBrk="1" hangingPunct="1"/>
            <a:r>
              <a:rPr lang="en-US" altLang="en-US" sz="2200" dirty="0"/>
              <a:t>Notepad</a:t>
            </a:r>
          </a:p>
          <a:p>
            <a:pPr lvl="1" eaLnBrk="1" hangingPunct="1"/>
            <a:r>
              <a:rPr lang="en-US" altLang="en-US" sz="2200" dirty="0" err="1"/>
              <a:t>EditPlus</a:t>
            </a:r>
            <a:r>
              <a:rPr lang="en-US" altLang="en-US" sz="2200" dirty="0"/>
              <a:t> (www.editplus.com) </a:t>
            </a:r>
          </a:p>
          <a:p>
            <a:pPr lvl="1" eaLnBrk="1" hangingPunct="1"/>
            <a:r>
              <a:rPr lang="en-US" altLang="en-US" sz="2200" dirty="0" err="1"/>
              <a:t>TextPad</a:t>
            </a:r>
            <a:r>
              <a:rPr lang="en-US" altLang="en-US" sz="2200" dirty="0"/>
              <a:t> (www.textpad.com) </a:t>
            </a:r>
          </a:p>
          <a:p>
            <a:pPr lvl="1" eaLnBrk="1" hangingPunct="1"/>
            <a:r>
              <a:rPr lang="en-US" altLang="en-US" sz="2200" dirty="0" err="1"/>
              <a:t>jEdit</a:t>
            </a:r>
            <a:r>
              <a:rPr lang="en-US" altLang="en-US" sz="2200" dirty="0"/>
              <a:t> (www.jedit.org).</a:t>
            </a:r>
          </a:p>
          <a:p>
            <a:pPr eaLnBrk="1" hangingPunct="1"/>
            <a:r>
              <a:rPr lang="en-US" altLang="en-US" dirty="0"/>
              <a:t>Integrated Development Environments (IDEs) </a:t>
            </a:r>
          </a:p>
          <a:p>
            <a:pPr lvl="1" eaLnBrk="1" hangingPunct="1"/>
            <a:r>
              <a:rPr lang="en-US" altLang="en-US" sz="2200" dirty="0"/>
              <a:t>Provide tools that support the software development process, including editors for writing and editing programs and debuggers for locating logic errors—errors that cause programs to execute incorrectly.</a:t>
            </a:r>
          </a:p>
        </p:txBody>
      </p:sp>
    </p:spTree>
    <p:extLst>
      <p:ext uri="{BB962C8B-B14F-4D97-AF65-F5344CB8AC3E}">
        <p14:creationId xmlns:p14="http://schemas.microsoft.com/office/powerpoint/2010/main" val="2254865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752" y="443126"/>
            <a:ext cx="8534400" cy="758952"/>
          </a:xfrm>
        </p:spPr>
        <p:txBody>
          <a:bodyPr>
            <a:normAutofit fontScale="90000"/>
          </a:bodyPr>
          <a:lstStyle/>
          <a:p>
            <a:pPr>
              <a:defRPr/>
            </a:pPr>
            <a:r>
              <a:rPr lang="en-US" dirty="0">
                <a:solidFill>
                  <a:srgbClr val="3380E6"/>
                </a:solidFill>
                <a:latin typeface="Arial"/>
              </a:rPr>
              <a:t>Java and a Typical Java Development Environment (Cont.)</a:t>
            </a:r>
          </a:p>
        </p:txBody>
      </p:sp>
      <p:sp>
        <p:nvSpPr>
          <p:cNvPr id="98307" name="Text Placeholder 2"/>
          <p:cNvSpPr>
            <a:spLocks noGrp="1"/>
          </p:cNvSpPr>
          <p:nvPr>
            <p:ph type="body" idx="1"/>
          </p:nvPr>
        </p:nvSpPr>
        <p:spPr/>
        <p:txBody>
          <a:bodyPr/>
          <a:lstStyle/>
          <a:p>
            <a:pPr eaLnBrk="1" hangingPunct="1"/>
            <a:r>
              <a:rPr lang="en-US" altLang="en-US" dirty="0"/>
              <a:t>Popular IDEs</a:t>
            </a:r>
          </a:p>
          <a:p>
            <a:pPr lvl="1" eaLnBrk="1" hangingPunct="1"/>
            <a:r>
              <a:rPr lang="en-US" altLang="en-US" sz="2200" dirty="0"/>
              <a:t>Eclipse (www.eclipse.org)</a:t>
            </a:r>
          </a:p>
          <a:p>
            <a:pPr lvl="1" eaLnBrk="1" hangingPunct="1"/>
            <a:r>
              <a:rPr lang="en-US" altLang="en-US" sz="2200" dirty="0"/>
              <a:t>NetBeans (www.netbeans.org).</a:t>
            </a:r>
          </a:p>
          <a:p>
            <a:pPr lvl="1" eaLnBrk="1" hangingPunct="1"/>
            <a:r>
              <a:rPr lang="en-US" altLang="en-US" sz="2200" dirty="0" err="1"/>
              <a:t>jGRASP</a:t>
            </a:r>
            <a:r>
              <a:rPr lang="en-US" altLang="en-US" sz="2200" dirty="0"/>
              <a:t>™ IDE (www.jgrasp.org)</a:t>
            </a:r>
          </a:p>
          <a:p>
            <a:pPr lvl="1" eaLnBrk="1" hangingPunct="1"/>
            <a:r>
              <a:rPr lang="en-US" altLang="en-US" sz="2200" dirty="0" err="1"/>
              <a:t>DrJava</a:t>
            </a:r>
            <a:r>
              <a:rPr lang="en-US" altLang="en-US" sz="2200" dirty="0"/>
              <a:t> IDE (www.drjava.org/download.shtml)</a:t>
            </a:r>
          </a:p>
          <a:p>
            <a:pPr lvl="1" eaLnBrk="1" hangingPunct="1"/>
            <a:r>
              <a:rPr lang="en-US" altLang="en-US" sz="2200" dirty="0" err="1"/>
              <a:t>BlueJ</a:t>
            </a:r>
            <a:r>
              <a:rPr lang="en-US" altLang="en-US" sz="2200" dirty="0"/>
              <a:t> IDE (www.bluej.org/)</a:t>
            </a:r>
          </a:p>
        </p:txBody>
      </p:sp>
    </p:spTree>
    <p:extLst>
      <p:ext uri="{BB962C8B-B14F-4D97-AF65-F5344CB8AC3E}">
        <p14:creationId xmlns:p14="http://schemas.microsoft.com/office/powerpoint/2010/main" val="2701300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752" y="467568"/>
            <a:ext cx="8534400" cy="758952"/>
          </a:xfrm>
        </p:spPr>
        <p:txBody>
          <a:bodyPr>
            <a:normAutofit fontScale="90000"/>
          </a:bodyPr>
          <a:lstStyle/>
          <a:p>
            <a:pPr>
              <a:defRPr/>
            </a:pPr>
            <a:r>
              <a:rPr lang="en-US" dirty="0">
                <a:solidFill>
                  <a:srgbClr val="3380E6"/>
                </a:solidFill>
                <a:latin typeface="Arial"/>
              </a:rPr>
              <a:t>Java and a Typical Java Development Environment (Cont.)</a:t>
            </a:r>
          </a:p>
        </p:txBody>
      </p:sp>
      <p:sp>
        <p:nvSpPr>
          <p:cNvPr id="99331" name="Text Placeholder 2"/>
          <p:cNvSpPr>
            <a:spLocks noGrp="1"/>
          </p:cNvSpPr>
          <p:nvPr>
            <p:ph type="body" idx="1"/>
          </p:nvPr>
        </p:nvSpPr>
        <p:spPr/>
        <p:txBody>
          <a:bodyPr/>
          <a:lstStyle/>
          <a:p>
            <a:r>
              <a:rPr lang="en-US" altLang="en-US" dirty="0"/>
              <a:t>Phase 2: Compiling a Java Program into Bytecodes</a:t>
            </a:r>
          </a:p>
          <a:p>
            <a:pPr lvl="1"/>
            <a:r>
              <a:rPr lang="en-US" altLang="en-US" sz="2200" dirty="0"/>
              <a:t>Use the command </a:t>
            </a:r>
            <a:r>
              <a:rPr lang="en-US" altLang="en-US" sz="2200" dirty="0" err="1"/>
              <a:t>javac</a:t>
            </a:r>
            <a:r>
              <a:rPr lang="en-US" altLang="en-US" sz="2200" dirty="0"/>
              <a:t> (the Java compiler) to compile a program. For example, to compile a program called Welcome.java, you’d type</a:t>
            </a:r>
          </a:p>
          <a:p>
            <a:pPr lvl="2"/>
            <a:r>
              <a:rPr lang="en-US" altLang="en-US" sz="2200" dirty="0" err="1"/>
              <a:t>javac</a:t>
            </a:r>
            <a:r>
              <a:rPr lang="en-US" altLang="en-US" sz="2200" dirty="0"/>
              <a:t> Welcome.java</a:t>
            </a:r>
          </a:p>
          <a:p>
            <a:pPr lvl="1"/>
            <a:r>
              <a:rPr lang="en-US" altLang="en-US" sz="2200" dirty="0"/>
              <a:t>If the program compiles, the compiler produces a .class file called </a:t>
            </a:r>
            <a:r>
              <a:rPr lang="en-US" altLang="en-US" sz="2200" dirty="0" err="1"/>
              <a:t>Welcome.class</a:t>
            </a:r>
            <a:r>
              <a:rPr lang="en-US" altLang="en-US" sz="2200" dirty="0"/>
              <a:t> that contains the compiled version of the program. </a:t>
            </a:r>
          </a:p>
          <a:p>
            <a:pPr eaLnBrk="1" hangingPunct="1"/>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597376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1" descr="jhtp_01_BoilDownImages_Page_37.png"/>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6651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752" y="443126"/>
            <a:ext cx="8534400" cy="758952"/>
          </a:xfrm>
        </p:spPr>
        <p:txBody>
          <a:bodyPr>
            <a:normAutofit fontScale="90000"/>
          </a:bodyPr>
          <a:lstStyle/>
          <a:p>
            <a:pPr>
              <a:defRPr/>
            </a:pPr>
            <a:r>
              <a:rPr lang="en-US" dirty="0">
                <a:solidFill>
                  <a:srgbClr val="3380E6"/>
                </a:solidFill>
                <a:latin typeface="Arial"/>
              </a:rPr>
              <a:t>Java and a Typical Java Development Environment (Cont.)</a:t>
            </a:r>
          </a:p>
        </p:txBody>
      </p:sp>
      <p:sp>
        <p:nvSpPr>
          <p:cNvPr id="101379" name="Text Placeholder 2"/>
          <p:cNvSpPr>
            <a:spLocks noGrp="1"/>
          </p:cNvSpPr>
          <p:nvPr>
            <p:ph type="body" idx="1"/>
          </p:nvPr>
        </p:nvSpPr>
        <p:spPr/>
        <p:txBody>
          <a:bodyPr/>
          <a:lstStyle/>
          <a:p>
            <a:pPr eaLnBrk="1" hangingPunct="1">
              <a:lnSpc>
                <a:spcPct val="90000"/>
              </a:lnSpc>
            </a:pPr>
            <a:r>
              <a:rPr lang="en-US" altLang="en-US" dirty="0"/>
              <a:t>Java compiler translates Java source code into bytecodes that represent the tasks to execute.</a:t>
            </a:r>
          </a:p>
          <a:p>
            <a:pPr eaLnBrk="1" hangingPunct="1">
              <a:lnSpc>
                <a:spcPct val="90000"/>
              </a:lnSpc>
            </a:pPr>
            <a:r>
              <a:rPr lang="en-US" altLang="en-US" dirty="0"/>
              <a:t>Bytecodes are executed by the Java Virtual Machine (JVM)—a part of the JDK and the foundation of the Java platform.</a:t>
            </a:r>
          </a:p>
          <a:p>
            <a:pPr eaLnBrk="1" hangingPunct="1">
              <a:lnSpc>
                <a:spcPct val="90000"/>
              </a:lnSpc>
            </a:pPr>
            <a:r>
              <a:rPr lang="en-US" altLang="en-US" dirty="0"/>
              <a:t>Virtual machine (VM)—a software application that simulates a computer</a:t>
            </a:r>
          </a:p>
          <a:p>
            <a:pPr lvl="1" eaLnBrk="1" hangingPunct="1">
              <a:lnSpc>
                <a:spcPct val="90000"/>
              </a:lnSpc>
            </a:pPr>
            <a:r>
              <a:rPr lang="en-US" altLang="en-US" sz="2200" dirty="0"/>
              <a:t>Hides the underlying operating system and hardware from the programs that interact with it.</a:t>
            </a:r>
          </a:p>
          <a:p>
            <a:pPr eaLnBrk="1" hangingPunct="1">
              <a:lnSpc>
                <a:spcPct val="90000"/>
              </a:lnSpc>
            </a:pPr>
            <a:r>
              <a:rPr lang="en-US" altLang="en-US" dirty="0"/>
              <a:t>If the same VM is implemented on many computer platforms, applications that it executes can be used on all those platforms.</a:t>
            </a:r>
          </a:p>
        </p:txBody>
      </p:sp>
    </p:spTree>
    <p:extLst>
      <p:ext uri="{BB962C8B-B14F-4D97-AF65-F5344CB8AC3E}">
        <p14:creationId xmlns:p14="http://schemas.microsoft.com/office/powerpoint/2010/main" val="3994052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190" y="457200"/>
            <a:ext cx="8534400" cy="758952"/>
          </a:xfrm>
        </p:spPr>
        <p:txBody>
          <a:bodyPr>
            <a:normAutofit fontScale="90000"/>
          </a:bodyPr>
          <a:lstStyle/>
          <a:p>
            <a:pPr>
              <a:defRPr/>
            </a:pPr>
            <a:r>
              <a:rPr lang="en-US" dirty="0">
                <a:solidFill>
                  <a:srgbClr val="3380E6"/>
                </a:solidFill>
                <a:latin typeface="Arial"/>
              </a:rPr>
              <a:t>Java and a Typical Java Development Environment (Cont.)</a:t>
            </a:r>
          </a:p>
        </p:txBody>
      </p:sp>
      <p:sp>
        <p:nvSpPr>
          <p:cNvPr id="102403" name="Text Placeholder 2"/>
          <p:cNvSpPr>
            <a:spLocks noGrp="1"/>
          </p:cNvSpPr>
          <p:nvPr>
            <p:ph type="body" idx="1"/>
          </p:nvPr>
        </p:nvSpPr>
        <p:spPr/>
        <p:txBody>
          <a:bodyPr/>
          <a:lstStyle/>
          <a:p>
            <a:r>
              <a:rPr lang="en-US" altLang="en-US" dirty="0"/>
              <a:t>Bytecodes are platform independent</a:t>
            </a:r>
          </a:p>
          <a:p>
            <a:pPr lvl="1"/>
            <a:r>
              <a:rPr lang="en-US" altLang="en-US" sz="2200" dirty="0"/>
              <a:t>They do not depend on a particular hardware platform.</a:t>
            </a:r>
          </a:p>
          <a:p>
            <a:r>
              <a:rPr lang="en-US" altLang="en-US" dirty="0"/>
              <a:t>Bytecodes are portable</a:t>
            </a:r>
          </a:p>
          <a:p>
            <a:pPr lvl="1"/>
            <a:r>
              <a:rPr lang="en-US" altLang="en-US" sz="2200" dirty="0"/>
              <a:t>The same bytecodes can execute on any platform containing a JVM that understands the version of Java in which the bytecodes were compiled.</a:t>
            </a:r>
          </a:p>
          <a:p>
            <a:r>
              <a:rPr lang="en-US" altLang="en-US" dirty="0"/>
              <a:t>The JVM is invoked by the java command. For example, to execute a Java application called Welcome, you’d type the command</a:t>
            </a:r>
          </a:p>
          <a:p>
            <a:pPr lvl="2"/>
            <a:r>
              <a:rPr lang="en-US" altLang="en-US" sz="2200" dirty="0"/>
              <a:t>java Welcome</a:t>
            </a:r>
          </a:p>
        </p:txBody>
      </p:sp>
    </p:spTree>
    <p:extLst>
      <p:ext uri="{BB962C8B-B14F-4D97-AF65-F5344CB8AC3E}">
        <p14:creationId xmlns:p14="http://schemas.microsoft.com/office/powerpoint/2010/main" val="1929218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627" y="467568"/>
            <a:ext cx="8534400" cy="758952"/>
          </a:xfrm>
        </p:spPr>
        <p:txBody>
          <a:bodyPr>
            <a:normAutofit fontScale="90000"/>
          </a:bodyPr>
          <a:lstStyle/>
          <a:p>
            <a:pPr>
              <a:defRPr/>
            </a:pPr>
            <a:r>
              <a:rPr lang="en-US" dirty="0">
                <a:solidFill>
                  <a:srgbClr val="3380E6"/>
                </a:solidFill>
                <a:latin typeface="Arial"/>
              </a:rPr>
              <a:t>Java and a Typical Java Development Environment (Cont.)</a:t>
            </a:r>
          </a:p>
        </p:txBody>
      </p:sp>
      <p:sp>
        <p:nvSpPr>
          <p:cNvPr id="103427" name="Text Placeholder 2"/>
          <p:cNvSpPr>
            <a:spLocks noGrp="1"/>
          </p:cNvSpPr>
          <p:nvPr>
            <p:ph type="body" idx="1"/>
          </p:nvPr>
        </p:nvSpPr>
        <p:spPr/>
        <p:txBody>
          <a:bodyPr/>
          <a:lstStyle/>
          <a:p>
            <a:pPr eaLnBrk="1" hangingPunct="1">
              <a:lnSpc>
                <a:spcPct val="90000"/>
              </a:lnSpc>
            </a:pPr>
            <a:r>
              <a:rPr lang="en-US" altLang="en-US" dirty="0"/>
              <a:t>Phase 3: Loading a Program into Memory</a:t>
            </a:r>
          </a:p>
          <a:p>
            <a:pPr lvl="1" eaLnBrk="1" hangingPunct="1">
              <a:lnSpc>
                <a:spcPct val="90000"/>
              </a:lnSpc>
            </a:pPr>
            <a:r>
              <a:rPr lang="en-US" altLang="en-US" sz="2200" dirty="0"/>
              <a:t>The JVM places the program in memory to execute it—this is known as loading.</a:t>
            </a:r>
          </a:p>
          <a:p>
            <a:pPr lvl="1" eaLnBrk="1" hangingPunct="1">
              <a:lnSpc>
                <a:spcPct val="90000"/>
              </a:lnSpc>
            </a:pPr>
            <a:r>
              <a:rPr lang="en-US" altLang="en-US" sz="2200" dirty="0"/>
              <a:t>Class loader takes the .class files containing the program’s bytecodes and transfers them to primary memory.</a:t>
            </a:r>
          </a:p>
          <a:p>
            <a:pPr lvl="1" eaLnBrk="1" hangingPunct="1">
              <a:lnSpc>
                <a:spcPct val="90000"/>
              </a:lnSpc>
            </a:pPr>
            <a:r>
              <a:rPr lang="en-US" altLang="en-US" sz="2200" dirty="0"/>
              <a:t>Also loads any of the .class files provided by Java that your program uses.</a:t>
            </a:r>
          </a:p>
          <a:p>
            <a:pPr eaLnBrk="1" hangingPunct="1">
              <a:lnSpc>
                <a:spcPct val="90000"/>
              </a:lnSpc>
            </a:pPr>
            <a:r>
              <a:rPr lang="en-US" altLang="en-US" dirty="0"/>
              <a:t>The .class files can be loaded from a disk on your system or over a network. </a:t>
            </a:r>
          </a:p>
          <a:p>
            <a:pPr eaLnBrk="1" hangingPunct="1">
              <a:lnSpc>
                <a:spcPct val="90000"/>
              </a:lnSpc>
            </a:pPr>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038565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1" descr="jhtp_01_BoilDownImages_Page_38.png"/>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Lucida Sans Unicode" panose="020B0602030504020204" pitchFamily="34" charset="0"/>
              </a:rPr>
              <a:t>©1992-2012 by Pearson Education, Inc. All Rights Reserved.</a:t>
            </a:r>
          </a:p>
        </p:txBody>
      </p:sp>
    </p:spTree>
    <p:extLst>
      <p:ext uri="{BB962C8B-B14F-4D97-AF65-F5344CB8AC3E}">
        <p14:creationId xmlns:p14="http://schemas.microsoft.com/office/powerpoint/2010/main" val="551977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a:r>
              <a:rPr lang="en-GB" dirty="0"/>
              <a:t>Outline </a:t>
            </a:r>
          </a:p>
        </p:txBody>
      </p:sp>
      <p:sp>
        <p:nvSpPr>
          <p:cNvPr id="4099" name="Rectangle 3"/>
          <p:cNvSpPr>
            <a:spLocks noGrp="1" noChangeArrowheads="1"/>
          </p:cNvSpPr>
          <p:nvPr>
            <p:ph sz="quarter" idx="1"/>
          </p:nvPr>
        </p:nvSpPr>
        <p:spPr/>
        <p:txBody>
          <a:bodyPr/>
          <a:lstStyle/>
          <a:p>
            <a:r>
              <a:rPr lang="en-GB" sz="2800" dirty="0"/>
              <a:t>Introducing Java</a:t>
            </a:r>
          </a:p>
          <a:p>
            <a:pPr lvl="1"/>
            <a:r>
              <a:rPr lang="en-GB" dirty="0"/>
              <a:t>Key features of the language</a:t>
            </a:r>
          </a:p>
          <a:p>
            <a:pPr marL="342900" lvl="1" indent="-342900">
              <a:buChar char="•"/>
            </a:pPr>
            <a:r>
              <a:rPr lang="en-US" dirty="0"/>
              <a:t>Java Virtual Machine &amp; Runtime Environment</a:t>
            </a:r>
            <a:endParaRPr lang="en-GB" dirty="0">
              <a:ea typeface="+mn-ea"/>
              <a:cs typeface="+mn-cs"/>
            </a:endParaRPr>
          </a:p>
          <a:p>
            <a:pPr marL="342900" lvl="1" indent="-342900">
              <a:buChar char="•"/>
            </a:pPr>
            <a:r>
              <a:rPr lang="en-GB" dirty="0">
                <a:ea typeface="+mn-ea"/>
                <a:cs typeface="+mn-cs"/>
              </a:rPr>
              <a:t>Installation and Environment Setting </a:t>
            </a:r>
          </a:p>
          <a:p>
            <a:pPr marL="342900" lvl="1" indent="-342900">
              <a:buChar char="•"/>
            </a:pPr>
            <a:r>
              <a:rPr lang="en-GB" dirty="0">
                <a:ea typeface="+mn-ea"/>
                <a:cs typeface="+mn-cs"/>
              </a:rPr>
              <a:t>Useful Resources </a:t>
            </a:r>
          </a:p>
          <a:p>
            <a:pPr marL="342900" lvl="1" indent="-342900">
              <a:buChar char="•"/>
            </a:pPr>
            <a:endParaRPr lang="en-GB" dirty="0">
              <a:ea typeface="+mn-ea"/>
              <a:cs typeface="+mn-cs"/>
            </a:endParaRPr>
          </a:p>
        </p:txBody>
      </p:sp>
      <p:sp>
        <p:nvSpPr>
          <p:cNvPr id="4" name="Slide Number Placeholder 3"/>
          <p:cNvSpPr>
            <a:spLocks noGrp="1"/>
          </p:cNvSpPr>
          <p:nvPr>
            <p:ph type="sldNum" sz="quarter" idx="12"/>
          </p:nvPr>
        </p:nvSpPr>
        <p:spPr/>
        <p:txBody>
          <a:bodyPr/>
          <a:lstStyle/>
          <a:p>
            <a:fld id="{D4B95B3B-2133-4CA5-8153-8B117948EDD6}" type="slidenum">
              <a:rPr lang="en-GB" smtClean="0"/>
              <a:pPr/>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752" y="443126"/>
            <a:ext cx="8534400" cy="758952"/>
          </a:xfrm>
        </p:spPr>
        <p:txBody>
          <a:bodyPr>
            <a:normAutofit fontScale="90000"/>
          </a:bodyPr>
          <a:lstStyle/>
          <a:p>
            <a:pPr>
              <a:defRPr/>
            </a:pPr>
            <a:r>
              <a:rPr lang="en-US" dirty="0">
                <a:solidFill>
                  <a:srgbClr val="3380E6"/>
                </a:solidFill>
                <a:latin typeface="Arial"/>
              </a:rPr>
              <a:t>Java and a Typical Java Development Environment (Cont.)</a:t>
            </a:r>
          </a:p>
        </p:txBody>
      </p:sp>
      <p:sp>
        <p:nvSpPr>
          <p:cNvPr id="105475" name="Text Placeholder 2"/>
          <p:cNvSpPr>
            <a:spLocks noGrp="1"/>
          </p:cNvSpPr>
          <p:nvPr>
            <p:ph type="body" idx="1"/>
          </p:nvPr>
        </p:nvSpPr>
        <p:spPr/>
        <p:txBody>
          <a:bodyPr/>
          <a:lstStyle/>
          <a:p>
            <a:r>
              <a:rPr lang="en-US" altLang="en-US" dirty="0"/>
              <a:t>Phase 4: Bytecode Verification</a:t>
            </a:r>
          </a:p>
          <a:p>
            <a:pPr lvl="1"/>
            <a:r>
              <a:rPr lang="en-US" altLang="en-US" sz="2200" dirty="0"/>
              <a:t>As the classes are loaded, the bytecode verifier examines their bytecodes </a:t>
            </a:r>
          </a:p>
          <a:p>
            <a:pPr lvl="1"/>
            <a:r>
              <a:rPr lang="en-US" altLang="en-US" sz="2200" dirty="0"/>
              <a:t>Ensures that they’re valid and do not violate Java’s security restrictions.</a:t>
            </a:r>
          </a:p>
          <a:p>
            <a:r>
              <a:rPr lang="en-US" altLang="en-US" dirty="0"/>
              <a:t>Java enforces strong security to make sure that Java programs arriving over the network do not damage your files or your system (as computer viruses and worms might).</a:t>
            </a:r>
          </a:p>
          <a:p>
            <a:pPr eaLnBrk="1" hangingPunct="1"/>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945036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1" descr="jhtp_01_BoilDownImages_Page_39.png"/>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Lucida Sans Unicode" panose="020B0602030504020204" pitchFamily="34" charset="0"/>
              </a:rPr>
              <a:t>©1992-2012 by Pearson Education, Inc. All Rights Reserved.</a:t>
            </a:r>
          </a:p>
        </p:txBody>
      </p:sp>
    </p:spTree>
    <p:extLst>
      <p:ext uri="{BB962C8B-B14F-4D97-AF65-F5344CB8AC3E}">
        <p14:creationId xmlns:p14="http://schemas.microsoft.com/office/powerpoint/2010/main" val="1126142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443" y="477632"/>
            <a:ext cx="8534400" cy="758952"/>
          </a:xfrm>
        </p:spPr>
        <p:txBody>
          <a:bodyPr>
            <a:normAutofit fontScale="90000"/>
          </a:bodyPr>
          <a:lstStyle/>
          <a:p>
            <a:pPr>
              <a:defRPr/>
            </a:pPr>
            <a:r>
              <a:rPr lang="en-US" dirty="0">
                <a:solidFill>
                  <a:srgbClr val="3380E6"/>
                </a:solidFill>
                <a:latin typeface="Arial"/>
              </a:rPr>
              <a:t>Java and a Typical Java Development Environment (Cont.)</a:t>
            </a:r>
          </a:p>
        </p:txBody>
      </p:sp>
      <p:sp>
        <p:nvSpPr>
          <p:cNvPr id="107523" name="Text Placeholder 2"/>
          <p:cNvSpPr>
            <a:spLocks noGrp="1"/>
          </p:cNvSpPr>
          <p:nvPr>
            <p:ph type="body" idx="1"/>
          </p:nvPr>
        </p:nvSpPr>
        <p:spPr/>
        <p:txBody>
          <a:bodyPr/>
          <a:lstStyle/>
          <a:p>
            <a:r>
              <a:rPr lang="en-US" altLang="en-US" dirty="0"/>
              <a:t>Phase 5: Execution</a:t>
            </a:r>
          </a:p>
          <a:p>
            <a:pPr lvl="1"/>
            <a:r>
              <a:rPr lang="en-US" altLang="en-US" sz="2200" dirty="0"/>
              <a:t>The JVM executes the program’s bytecodes.</a:t>
            </a:r>
          </a:p>
          <a:p>
            <a:pPr lvl="1"/>
            <a:endParaRPr lang="en-US" altLang="en-US" sz="2200" dirty="0"/>
          </a:p>
          <a:p>
            <a:pPr lvl="1"/>
            <a:r>
              <a:rPr lang="en-US" altLang="en-US" sz="2200" dirty="0"/>
              <a:t>JVMs typically execute bytecodes using a combination of interpretation and so-called just-in-time (JIT) compilation.</a:t>
            </a:r>
          </a:p>
          <a:p>
            <a:pPr lvl="1"/>
            <a:endParaRPr lang="en-US" altLang="en-US" sz="2200" dirty="0"/>
          </a:p>
          <a:p>
            <a:pPr lvl="1"/>
            <a:r>
              <a:rPr lang="en-US" altLang="en-US" sz="2200" dirty="0"/>
              <a:t>Analyzes the bytecodes as they’re interpreted</a:t>
            </a:r>
          </a:p>
          <a:p>
            <a:pPr lvl="1"/>
            <a:endParaRPr lang="en-US" altLang="en-US" sz="2200" dirty="0"/>
          </a:p>
          <a:p>
            <a:pPr lvl="1"/>
            <a:r>
              <a:rPr lang="en-US" altLang="en-US" sz="2200" dirty="0"/>
              <a:t>A just-in-time (JIT) compiler—known as the Java </a:t>
            </a:r>
            <a:r>
              <a:rPr lang="en-US" altLang="en-US" sz="2200" dirty="0" err="1"/>
              <a:t>HotSpot</a:t>
            </a:r>
            <a:r>
              <a:rPr lang="en-US" altLang="en-US" sz="2200" dirty="0"/>
              <a:t> compiler—translates the bytecodes into the underlying computer’s machine language.</a:t>
            </a:r>
          </a:p>
        </p:txBody>
      </p:sp>
    </p:spTree>
    <p:extLst>
      <p:ext uri="{BB962C8B-B14F-4D97-AF65-F5344CB8AC3E}">
        <p14:creationId xmlns:p14="http://schemas.microsoft.com/office/powerpoint/2010/main" val="1543594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4378" y="477632"/>
            <a:ext cx="8534400" cy="758952"/>
          </a:xfrm>
        </p:spPr>
        <p:txBody>
          <a:bodyPr>
            <a:normAutofit fontScale="90000"/>
          </a:bodyPr>
          <a:lstStyle/>
          <a:p>
            <a:pPr>
              <a:defRPr/>
            </a:pPr>
            <a:r>
              <a:rPr lang="en-US" dirty="0">
                <a:solidFill>
                  <a:srgbClr val="3380E6"/>
                </a:solidFill>
                <a:latin typeface="Arial"/>
              </a:rPr>
              <a:t>Java and a Typical Java Development Environment (Cont.)</a:t>
            </a:r>
          </a:p>
        </p:txBody>
      </p:sp>
      <p:sp>
        <p:nvSpPr>
          <p:cNvPr id="108547" name="Text Placeholder 2"/>
          <p:cNvSpPr>
            <a:spLocks noGrp="1"/>
          </p:cNvSpPr>
          <p:nvPr>
            <p:ph type="body" idx="1"/>
          </p:nvPr>
        </p:nvSpPr>
        <p:spPr/>
        <p:txBody>
          <a:bodyPr>
            <a:normAutofit lnSpcReduction="10000"/>
          </a:bodyPr>
          <a:lstStyle/>
          <a:p>
            <a:pPr lvl="1" eaLnBrk="1" hangingPunct="1">
              <a:lnSpc>
                <a:spcPct val="80000"/>
              </a:lnSpc>
            </a:pPr>
            <a:r>
              <a:rPr lang="en-US" altLang="en-US" sz="2200" dirty="0"/>
              <a:t>When the JVM encounters these compiled parts again, the faster machine-language code executes.</a:t>
            </a:r>
          </a:p>
          <a:p>
            <a:pPr lvl="1" eaLnBrk="1" hangingPunct="1">
              <a:lnSpc>
                <a:spcPct val="80000"/>
              </a:lnSpc>
            </a:pPr>
            <a:endParaRPr lang="en-US" altLang="en-US" sz="2200" dirty="0"/>
          </a:p>
          <a:p>
            <a:pPr lvl="1" eaLnBrk="1" hangingPunct="1">
              <a:lnSpc>
                <a:spcPct val="80000"/>
              </a:lnSpc>
            </a:pPr>
            <a:r>
              <a:rPr lang="en-US" altLang="en-US" sz="2200" dirty="0"/>
              <a:t>Java programs go through two compilation phases</a:t>
            </a:r>
          </a:p>
          <a:p>
            <a:pPr lvl="1" eaLnBrk="1" hangingPunct="1">
              <a:lnSpc>
                <a:spcPct val="80000"/>
              </a:lnSpc>
            </a:pPr>
            <a:endParaRPr lang="en-US" altLang="en-US" sz="2200" dirty="0"/>
          </a:p>
          <a:p>
            <a:pPr lvl="1" eaLnBrk="1" hangingPunct="1">
              <a:lnSpc>
                <a:spcPct val="80000"/>
              </a:lnSpc>
            </a:pPr>
            <a:r>
              <a:rPr lang="en-US" altLang="en-US" sz="2200" dirty="0"/>
              <a:t>One in which source code is translated into bytecodes (for portability across JVMs on different computer platforms) and </a:t>
            </a:r>
          </a:p>
          <a:p>
            <a:pPr lvl="1" eaLnBrk="1" hangingPunct="1">
              <a:lnSpc>
                <a:spcPct val="80000"/>
              </a:lnSpc>
            </a:pPr>
            <a:endParaRPr lang="en-US" altLang="en-US" sz="2200" dirty="0"/>
          </a:p>
          <a:p>
            <a:pPr lvl="1" eaLnBrk="1" hangingPunct="1">
              <a:lnSpc>
                <a:spcPct val="80000"/>
              </a:lnSpc>
            </a:pPr>
            <a:r>
              <a:rPr lang="en-US" altLang="en-US" sz="2200" dirty="0"/>
              <a:t>A second in which, during execution, the bytecodes are translated into machine language for the actual computer on which the program executes. </a:t>
            </a:r>
          </a:p>
          <a:p>
            <a:pPr eaLnBrk="1" hangingPunct="1">
              <a:lnSpc>
                <a:spcPct val="80000"/>
              </a:lnSpc>
            </a:pPr>
            <a:endParaRPr lang="en-US" altLang="en-US" sz="2500" dirty="0">
              <a:solidFill>
                <a:srgbClr val="000000"/>
              </a:solidFill>
              <a:latin typeface="Times New Roman" panose="02020603050405020304" pitchFamily="18" charset="0"/>
            </a:endParaRPr>
          </a:p>
          <a:p>
            <a:pPr eaLnBrk="1" hangingPunct="1">
              <a:lnSpc>
                <a:spcPct val="80000"/>
              </a:lnSpc>
            </a:pPr>
            <a:r>
              <a:rPr lang="en-US" altLang="en-US" sz="250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713807028"/>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1" descr="jhtp_01_BoilDownImages_Page_40.png"/>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2758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133600" y="228600"/>
            <a:ext cx="7772400" cy="685800"/>
          </a:xfrm>
        </p:spPr>
        <p:txBody>
          <a:bodyPr/>
          <a:lstStyle/>
          <a:p>
            <a:r>
              <a:rPr lang="en-GB" dirty="0"/>
              <a:t>Language Features </a:t>
            </a:r>
          </a:p>
        </p:txBody>
      </p:sp>
      <p:sp>
        <p:nvSpPr>
          <p:cNvPr id="6147" name="Rectangle 3"/>
          <p:cNvSpPr>
            <a:spLocks noGrp="1" noChangeArrowheads="1"/>
          </p:cNvSpPr>
          <p:nvPr>
            <p:ph sz="quarter" idx="1"/>
          </p:nvPr>
        </p:nvSpPr>
        <p:spPr>
          <a:xfrm>
            <a:off x="1905000" y="2071398"/>
            <a:ext cx="8077200" cy="5181600"/>
          </a:xfrm>
        </p:spPr>
        <p:txBody>
          <a:bodyPr>
            <a:normAutofit/>
          </a:bodyPr>
          <a:lstStyle/>
          <a:p>
            <a:r>
              <a:rPr lang="en-GB" sz="2800" dirty="0"/>
              <a:t>Java is both compiled and interpreted</a:t>
            </a:r>
          </a:p>
          <a:p>
            <a:pPr lvl="1"/>
            <a:r>
              <a:rPr lang="en-GB" sz="2400" dirty="0"/>
              <a:t>Source code is compiled into Java </a:t>
            </a:r>
            <a:r>
              <a:rPr lang="en-GB" sz="2400" i="1" dirty="0"/>
              <a:t>bytecode</a:t>
            </a:r>
          </a:p>
          <a:p>
            <a:pPr lvl="1"/>
            <a:r>
              <a:rPr lang="en-GB" sz="2400" dirty="0"/>
              <a:t>Which is then interpreted by the </a:t>
            </a:r>
            <a:r>
              <a:rPr lang="en-GB" sz="2400" i="1" dirty="0"/>
              <a:t>Java Virtual Machine</a:t>
            </a:r>
            <a:r>
              <a:rPr lang="en-GB" sz="2400" dirty="0"/>
              <a:t> (JVM)</a:t>
            </a:r>
          </a:p>
          <a:p>
            <a:pPr lvl="1"/>
            <a:r>
              <a:rPr lang="en-GB" sz="2400" dirty="0"/>
              <a:t>Therefore bytecode is machine code for the JVM</a:t>
            </a:r>
          </a:p>
          <a:p>
            <a:r>
              <a:rPr lang="en-GB" sz="2800" dirty="0"/>
              <a:t>Java bytecode can run on any JVM, on any platform</a:t>
            </a:r>
          </a:p>
          <a:p>
            <a:pPr lvl="1"/>
            <a:r>
              <a:rPr lang="en-GB" sz="2400" dirty="0"/>
              <a:t>…including mobile phones and other hand-held devices</a:t>
            </a:r>
          </a:p>
          <a:p>
            <a:r>
              <a:rPr lang="en-GB" sz="2800" dirty="0"/>
              <a:t>Networking and distribution are core features</a:t>
            </a:r>
          </a:p>
          <a:p>
            <a:pPr lvl="1"/>
            <a:r>
              <a:rPr lang="en-GB" sz="2400" dirty="0"/>
              <a:t>Makes Java very good for building networked applications, server side components, etc.</a:t>
            </a:r>
          </a:p>
        </p:txBody>
      </p:sp>
      <p:sp>
        <p:nvSpPr>
          <p:cNvPr id="4" name="Slide Number Placeholder 3"/>
          <p:cNvSpPr>
            <a:spLocks noGrp="1"/>
          </p:cNvSpPr>
          <p:nvPr>
            <p:ph type="sldNum" sz="quarter" idx="12"/>
          </p:nvPr>
        </p:nvSpPr>
        <p:spPr/>
        <p:txBody>
          <a:bodyPr/>
          <a:lstStyle/>
          <a:p>
            <a:fld id="{D4B95B3B-2133-4CA5-8153-8B117948EDD6}" type="slidenum">
              <a:rPr lang="en-GB" smtClean="0"/>
              <a:pPr/>
              <a:t>25</a:t>
            </a:fld>
            <a:endParaRPr lang="en-GB"/>
          </a:p>
        </p:txBody>
      </p:sp>
    </p:spTree>
    <p:extLst>
      <p:ext uri="{BB962C8B-B14F-4D97-AF65-F5344CB8AC3E}">
        <p14:creationId xmlns:p14="http://schemas.microsoft.com/office/powerpoint/2010/main" val="3066244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09800" y="228600"/>
            <a:ext cx="7772400" cy="914400"/>
          </a:xfrm>
        </p:spPr>
        <p:txBody>
          <a:bodyPr/>
          <a:lstStyle/>
          <a:p>
            <a:r>
              <a:rPr lang="en-GB" dirty="0"/>
              <a:t>Language Features </a:t>
            </a:r>
          </a:p>
        </p:txBody>
      </p:sp>
      <p:sp>
        <p:nvSpPr>
          <p:cNvPr id="8195" name="Rectangle 3"/>
          <p:cNvSpPr>
            <a:spLocks noGrp="1" noChangeArrowheads="1"/>
          </p:cNvSpPr>
          <p:nvPr>
            <p:ph sz="quarter" idx="1"/>
          </p:nvPr>
        </p:nvSpPr>
        <p:spPr>
          <a:xfrm>
            <a:off x="2209800" y="1929882"/>
            <a:ext cx="7772400" cy="4800600"/>
          </a:xfrm>
        </p:spPr>
        <p:txBody>
          <a:bodyPr/>
          <a:lstStyle/>
          <a:p>
            <a:r>
              <a:rPr lang="en-GB" sz="2400" dirty="0"/>
              <a:t>The Garbage Collector</a:t>
            </a:r>
          </a:p>
          <a:p>
            <a:pPr lvl="1"/>
            <a:r>
              <a:rPr lang="en-GB" dirty="0"/>
              <a:t>Java manages memory for you, the developer has no control over the allocation of memory (unlike in C/C++). </a:t>
            </a:r>
          </a:p>
          <a:p>
            <a:pPr lvl="1"/>
            <a:r>
              <a:rPr lang="en-GB" dirty="0"/>
              <a:t>This is much simpler and more robust (no chance of memory leaks)</a:t>
            </a:r>
          </a:p>
          <a:p>
            <a:pPr lvl="1"/>
            <a:r>
              <a:rPr lang="en-GB" dirty="0"/>
              <a:t>Runs in the background and cleans up memory while application is running</a:t>
            </a:r>
          </a:p>
          <a:p>
            <a:r>
              <a:rPr lang="en-GB" sz="2400" dirty="0"/>
              <a:t>The Just In Time compiler (JIT)</a:t>
            </a:r>
          </a:p>
          <a:p>
            <a:pPr lvl="1"/>
            <a:r>
              <a:rPr lang="en-GB" dirty="0"/>
              <a:t>Also known as “Hot Spot”</a:t>
            </a:r>
          </a:p>
          <a:p>
            <a:pPr lvl="1"/>
            <a:r>
              <a:rPr lang="en-GB" dirty="0"/>
              <a:t>Continually optimises running code to improve performance</a:t>
            </a:r>
          </a:p>
          <a:p>
            <a:pPr lvl="1"/>
            <a:r>
              <a:rPr lang="en-GB" dirty="0"/>
              <a:t>Can approach the speed of C++ even though its interpreted</a:t>
            </a:r>
          </a:p>
        </p:txBody>
      </p:sp>
      <p:sp>
        <p:nvSpPr>
          <p:cNvPr id="4" name="Slide Number Placeholder 3"/>
          <p:cNvSpPr>
            <a:spLocks noGrp="1"/>
          </p:cNvSpPr>
          <p:nvPr>
            <p:ph type="sldNum" sz="quarter" idx="12"/>
          </p:nvPr>
        </p:nvSpPr>
        <p:spPr/>
        <p:txBody>
          <a:bodyPr/>
          <a:lstStyle/>
          <a:p>
            <a:fld id="{D4B95B3B-2133-4CA5-8153-8B117948EDD6}" type="slidenum">
              <a:rPr lang="en-GB" smtClean="0"/>
              <a:pPr/>
              <a:t>26</a:t>
            </a:fld>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228600"/>
            <a:ext cx="8839200" cy="685800"/>
          </a:xfrm>
        </p:spPr>
        <p:txBody>
          <a:bodyPr>
            <a:normAutofit/>
          </a:bodyPr>
          <a:lstStyle/>
          <a:p>
            <a:r>
              <a:rPr lang="en-US" dirty="0"/>
              <a:t>WORA</a:t>
            </a:r>
          </a:p>
        </p:txBody>
      </p:sp>
      <p:sp>
        <p:nvSpPr>
          <p:cNvPr id="6147" name="Rectangle 3"/>
          <p:cNvSpPr>
            <a:spLocks noGrp="1" noChangeArrowheads="1"/>
          </p:cNvSpPr>
          <p:nvPr>
            <p:ph sz="quarter" idx="1"/>
          </p:nvPr>
        </p:nvSpPr>
        <p:spPr>
          <a:xfrm>
            <a:off x="2209800" y="2037181"/>
            <a:ext cx="7772400" cy="4800600"/>
          </a:xfrm>
        </p:spPr>
        <p:txBody>
          <a:bodyPr/>
          <a:lstStyle/>
          <a:p>
            <a:r>
              <a:rPr lang="en-US" sz="2800" dirty="0"/>
              <a:t>When you write a program in C++ it is known as source code. The C++ compiler converts this source code into the machine code of underlying system (e.g. Windows) If you want to run that code on Linux you need to recompile it with a Linux based compiler.</a:t>
            </a:r>
          </a:p>
          <a:p>
            <a:r>
              <a:rPr lang="en-US" sz="2800" dirty="0"/>
              <a:t>Due to the difference in compilers, sometimes you need to modify your code.</a:t>
            </a:r>
          </a:p>
          <a:p>
            <a:r>
              <a:rPr lang="en-US" sz="2800" dirty="0"/>
              <a:t>Java has introduced the concept of WORA (Write Once Run Anywhere).</a:t>
            </a:r>
          </a:p>
          <a:p>
            <a:endParaRPr lang="en-US" sz="2400" dirty="0"/>
          </a:p>
        </p:txBody>
      </p:sp>
      <p:sp>
        <p:nvSpPr>
          <p:cNvPr id="4" name="Slide Number Placeholder 3"/>
          <p:cNvSpPr>
            <a:spLocks noGrp="1"/>
          </p:cNvSpPr>
          <p:nvPr>
            <p:ph type="sldNum" sz="quarter" idx="12"/>
          </p:nvPr>
        </p:nvSpPr>
        <p:spPr/>
        <p:txBody>
          <a:bodyPr/>
          <a:lstStyle/>
          <a:p>
            <a:fld id="{D4B95B3B-2133-4CA5-8153-8B117948EDD6}" type="slidenum">
              <a:rPr lang="en-GB" smtClean="0"/>
              <a:pPr/>
              <a:t>27</a:t>
            </a:fld>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09800" y="304800"/>
            <a:ext cx="7772400" cy="533400"/>
          </a:xfrm>
        </p:spPr>
        <p:txBody>
          <a:bodyPr>
            <a:normAutofit fontScale="90000"/>
          </a:bodyPr>
          <a:lstStyle/>
          <a:p>
            <a:r>
              <a:rPr lang="en-US" b="1" dirty="0"/>
              <a:t>Java Virtual Machine (JVM)</a:t>
            </a:r>
          </a:p>
        </p:txBody>
      </p:sp>
      <p:sp>
        <p:nvSpPr>
          <p:cNvPr id="6147" name="Rectangle 3"/>
          <p:cNvSpPr>
            <a:spLocks noGrp="1" noChangeArrowheads="1"/>
          </p:cNvSpPr>
          <p:nvPr>
            <p:ph sz="quarter" idx="1"/>
          </p:nvPr>
        </p:nvSpPr>
        <p:spPr>
          <a:xfrm>
            <a:off x="2209800" y="1752600"/>
            <a:ext cx="7772400" cy="4343400"/>
          </a:xfrm>
        </p:spPr>
        <p:txBody>
          <a:bodyPr/>
          <a:lstStyle/>
          <a:p>
            <a:pPr>
              <a:buNone/>
            </a:pPr>
            <a:endParaRPr lang="en-GB" sz="2400" dirty="0"/>
          </a:p>
          <a:p>
            <a:pPr>
              <a:buNone/>
            </a:pPr>
            <a:endParaRPr lang="en-GB" sz="2400" dirty="0"/>
          </a:p>
        </p:txBody>
      </p:sp>
      <p:pic>
        <p:nvPicPr>
          <p:cNvPr id="3074" name="Picture 2"/>
          <p:cNvPicPr>
            <a:picLocks noChangeAspect="1" noChangeArrowheads="1"/>
          </p:cNvPicPr>
          <p:nvPr/>
        </p:nvPicPr>
        <p:blipFill>
          <a:blip r:embed="rId3"/>
          <a:srcRect/>
          <a:stretch>
            <a:fillRect/>
          </a:stretch>
        </p:blipFill>
        <p:spPr bwMode="auto">
          <a:xfrm>
            <a:off x="2743201" y="1903446"/>
            <a:ext cx="6315075" cy="2952750"/>
          </a:xfrm>
          <a:prstGeom prst="rect">
            <a:avLst/>
          </a:prstGeom>
          <a:noFill/>
          <a:ln w="9525">
            <a:noFill/>
            <a:miter lim="800000"/>
            <a:headEnd/>
            <a:tailEnd/>
          </a:ln>
          <a:effectLst/>
        </p:spPr>
      </p:pic>
      <p:sp>
        <p:nvSpPr>
          <p:cNvPr id="5" name="Rectangle 4"/>
          <p:cNvSpPr/>
          <p:nvPr/>
        </p:nvSpPr>
        <p:spPr>
          <a:xfrm>
            <a:off x="2057400" y="4549676"/>
            <a:ext cx="8305800" cy="1815882"/>
          </a:xfrm>
          <a:prstGeom prst="rect">
            <a:avLst/>
          </a:prstGeom>
        </p:spPr>
        <p:txBody>
          <a:bodyPr wrap="square">
            <a:spAutoFit/>
          </a:bodyPr>
          <a:lstStyle/>
          <a:p>
            <a:pPr>
              <a:buFont typeface="Arial" pitchFamily="34" charset="0"/>
              <a:buChar char="•"/>
            </a:pPr>
            <a:endParaRPr lang="en-US" sz="2800" dirty="0"/>
          </a:p>
          <a:p>
            <a:pPr>
              <a:buFont typeface="Arial" pitchFamily="34" charset="0"/>
              <a:buChar char="•"/>
            </a:pPr>
            <a:r>
              <a:rPr lang="en-US" sz="2800" dirty="0"/>
              <a:t>JVM are available for almost all operating systems.</a:t>
            </a:r>
          </a:p>
          <a:p>
            <a:pPr>
              <a:buFont typeface="Arial" pitchFamily="34" charset="0"/>
              <a:buChar char="•"/>
            </a:pPr>
            <a:r>
              <a:rPr lang="en-US" sz="2800" dirty="0"/>
              <a:t>Java bytecode is executed by using any operating system’s JVM. Thus achieve portability.</a:t>
            </a:r>
          </a:p>
        </p:txBody>
      </p:sp>
      <p:sp>
        <p:nvSpPr>
          <p:cNvPr id="6" name="Slide Number Placeholder 5"/>
          <p:cNvSpPr>
            <a:spLocks noGrp="1"/>
          </p:cNvSpPr>
          <p:nvPr>
            <p:ph type="sldNum" sz="quarter" idx="12"/>
          </p:nvPr>
        </p:nvSpPr>
        <p:spPr/>
        <p:txBody>
          <a:bodyPr/>
          <a:lstStyle/>
          <a:p>
            <a:fld id="{D4B95B3B-2133-4CA5-8153-8B117948EDD6}" type="slidenum">
              <a:rPr lang="en-GB" smtClean="0"/>
              <a:pPr/>
              <a:t>28</a:t>
            </a:fld>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4554" y="377892"/>
            <a:ext cx="8763000" cy="6334125"/>
          </a:xfrm>
          <a:prstGeom prst="rect">
            <a:avLst/>
          </a:prstGeom>
        </p:spPr>
      </p:pic>
      <p:sp>
        <p:nvSpPr>
          <p:cNvPr id="6146" name="Rectangle 2"/>
          <p:cNvSpPr>
            <a:spLocks noGrp="1" noChangeArrowheads="1"/>
          </p:cNvSpPr>
          <p:nvPr>
            <p:ph type="title"/>
          </p:nvPr>
        </p:nvSpPr>
        <p:spPr>
          <a:xfrm>
            <a:off x="1828800" y="228600"/>
            <a:ext cx="8839200" cy="1143000"/>
          </a:xfrm>
        </p:spPr>
        <p:txBody>
          <a:bodyPr>
            <a:normAutofit/>
          </a:bodyPr>
          <a:lstStyle/>
          <a:p>
            <a:endParaRPr lang="en-US" sz="3600" b="1" dirty="0"/>
          </a:p>
        </p:txBody>
      </p:sp>
      <p:sp>
        <p:nvSpPr>
          <p:cNvPr id="6147" name="Rectangle 3"/>
          <p:cNvSpPr>
            <a:spLocks noGrp="1" noChangeArrowheads="1"/>
          </p:cNvSpPr>
          <p:nvPr>
            <p:ph sz="quarter" idx="1"/>
          </p:nvPr>
        </p:nvSpPr>
        <p:spPr>
          <a:xfrm>
            <a:off x="2209800" y="1524000"/>
            <a:ext cx="7772400" cy="4572000"/>
          </a:xfrm>
        </p:spPr>
        <p:txBody>
          <a:bodyPr/>
          <a:lstStyle/>
          <a:p>
            <a:endParaRPr lang="en-US" sz="2400" b="1" dirty="0"/>
          </a:p>
        </p:txBody>
      </p:sp>
      <p:sp>
        <p:nvSpPr>
          <p:cNvPr id="5" name="Slide Number Placeholder 4"/>
          <p:cNvSpPr>
            <a:spLocks noGrp="1"/>
          </p:cNvSpPr>
          <p:nvPr>
            <p:ph type="sldNum" sz="quarter" idx="12"/>
          </p:nvPr>
        </p:nvSpPr>
        <p:spPr/>
        <p:txBody>
          <a:bodyPr/>
          <a:lstStyle/>
          <a:p>
            <a:fld id="{D4B95B3B-2133-4CA5-8153-8B117948EDD6}" type="slidenum">
              <a:rPr lang="en-GB" smtClean="0"/>
              <a:pPr/>
              <a:t>29</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33600" y="228600"/>
            <a:ext cx="7772400" cy="838200"/>
          </a:xfrm>
        </p:spPr>
        <p:txBody>
          <a:bodyPr/>
          <a:lstStyle/>
          <a:p>
            <a:r>
              <a:rPr lang="en-GB" dirty="0"/>
              <a:t>Some History</a:t>
            </a:r>
          </a:p>
        </p:txBody>
      </p:sp>
      <p:sp>
        <p:nvSpPr>
          <p:cNvPr id="5123" name="Rectangle 3"/>
          <p:cNvSpPr>
            <a:spLocks noGrp="1" noChangeArrowheads="1"/>
          </p:cNvSpPr>
          <p:nvPr>
            <p:ph sz="quarter" idx="1"/>
          </p:nvPr>
        </p:nvSpPr>
        <p:spPr>
          <a:xfrm>
            <a:off x="2209800" y="2016969"/>
            <a:ext cx="7772400" cy="4648200"/>
          </a:xfrm>
        </p:spPr>
        <p:txBody>
          <a:bodyPr>
            <a:normAutofit/>
          </a:bodyPr>
          <a:lstStyle/>
          <a:p>
            <a:r>
              <a:rPr lang="en-GB" sz="2800" dirty="0"/>
              <a:t>Developed and maintained by Sun Microsystems</a:t>
            </a:r>
          </a:p>
          <a:p>
            <a:pPr lvl="1"/>
            <a:r>
              <a:rPr lang="en-GB" sz="2400" dirty="0"/>
              <a:t>In 1990s</a:t>
            </a:r>
          </a:p>
          <a:p>
            <a:pPr lvl="1"/>
            <a:r>
              <a:rPr lang="en-AU" sz="2400" dirty="0"/>
              <a:t>Java team members (also known as </a:t>
            </a:r>
            <a:r>
              <a:rPr lang="en-AU" sz="2400" b="1" dirty="0"/>
              <a:t>Green Team</a:t>
            </a:r>
            <a:r>
              <a:rPr lang="en-AU" sz="2400" dirty="0"/>
              <a:t>), initiated this project to develop a language for digital devices such as set-top boxes, televisions, etc.</a:t>
            </a:r>
            <a:endParaRPr lang="en-GB" sz="2400" dirty="0"/>
          </a:p>
          <a:p>
            <a:pPr lvl="1"/>
            <a:r>
              <a:rPr lang="en-GB" sz="2400" dirty="0"/>
              <a:t>Originally called </a:t>
            </a:r>
            <a:r>
              <a:rPr lang="en-AU" sz="2400" b="1" dirty="0" err="1"/>
              <a:t>Greentalk</a:t>
            </a:r>
            <a:r>
              <a:rPr lang="en-AU" sz="2400" b="1" dirty="0"/>
              <a:t> </a:t>
            </a:r>
            <a:r>
              <a:rPr lang="en-AU" sz="2400" b="1" dirty="0">
                <a:sym typeface="Wingdings" panose="05000000000000000000" pitchFamily="2" charset="2"/>
              </a:rPr>
              <a:t> </a:t>
            </a:r>
            <a:r>
              <a:rPr lang="en-GB" sz="2400" dirty="0"/>
              <a:t>Oak </a:t>
            </a:r>
            <a:r>
              <a:rPr lang="en-GB" sz="2400" dirty="0">
                <a:sym typeface="Wingdings" panose="05000000000000000000" pitchFamily="2" charset="2"/>
              </a:rPr>
              <a:t> Java</a:t>
            </a:r>
            <a:endParaRPr lang="en-GB" sz="2400" dirty="0"/>
          </a:p>
          <a:p>
            <a:pPr lvl="1"/>
            <a:r>
              <a:rPr lang="en-GB" sz="2400" dirty="0"/>
              <a:t>Aimed at producing an operating environment for networked devices and embedded systems</a:t>
            </a:r>
          </a:p>
          <a:p>
            <a:pPr lvl="1"/>
            <a:r>
              <a:rPr lang="en-GB" sz="2400" dirty="0"/>
              <a:t>…but has been much more successful</a:t>
            </a:r>
          </a:p>
        </p:txBody>
      </p:sp>
      <p:sp>
        <p:nvSpPr>
          <p:cNvPr id="4" name="Slide Number Placeholder 3"/>
          <p:cNvSpPr>
            <a:spLocks noGrp="1"/>
          </p:cNvSpPr>
          <p:nvPr>
            <p:ph type="sldNum" sz="quarter" idx="12"/>
          </p:nvPr>
        </p:nvSpPr>
        <p:spPr/>
        <p:txBody>
          <a:bodyPr/>
          <a:lstStyle/>
          <a:p>
            <a:fld id="{D4B95B3B-2133-4CA5-8153-8B117948EDD6}" type="slidenum">
              <a:rPr lang="en-GB" smtClean="0"/>
              <a:pPr/>
              <a:t>3</a:t>
            </a:fld>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09800" y="304800"/>
            <a:ext cx="8229600" cy="762000"/>
          </a:xfrm>
        </p:spPr>
        <p:txBody>
          <a:bodyPr>
            <a:normAutofit fontScale="90000"/>
          </a:bodyPr>
          <a:lstStyle/>
          <a:p>
            <a:r>
              <a:rPr lang="en-US" sz="3600" b="1" dirty="0"/>
              <a:t>Installation and Environment Setting</a:t>
            </a:r>
          </a:p>
        </p:txBody>
      </p:sp>
      <p:sp>
        <p:nvSpPr>
          <p:cNvPr id="5123" name="Rectangle 3"/>
          <p:cNvSpPr>
            <a:spLocks noGrp="1" noChangeArrowheads="1"/>
          </p:cNvSpPr>
          <p:nvPr>
            <p:ph sz="quarter" idx="1"/>
          </p:nvPr>
        </p:nvSpPr>
        <p:spPr>
          <a:xfrm>
            <a:off x="1828800" y="1447800"/>
            <a:ext cx="8610600" cy="4648200"/>
          </a:xfrm>
        </p:spPr>
        <p:txBody>
          <a:bodyPr/>
          <a:lstStyle/>
          <a:p>
            <a:pPr>
              <a:buNone/>
            </a:pPr>
            <a:endParaRPr lang="en-US" sz="2400" b="1" dirty="0">
              <a:hlinkClick r:id="rId3"/>
            </a:endParaRPr>
          </a:p>
          <a:p>
            <a:pPr>
              <a:buNone/>
            </a:pPr>
            <a:r>
              <a:rPr lang="en-US" sz="2000" dirty="0"/>
              <a:t>https://netbeans.apache.org/download/nb124/nb124.html</a:t>
            </a:r>
            <a:endParaRPr lang="en-US" sz="2400" dirty="0"/>
          </a:p>
        </p:txBody>
      </p:sp>
      <p:sp>
        <p:nvSpPr>
          <p:cNvPr id="4" name="Slide Number Placeholder 3"/>
          <p:cNvSpPr>
            <a:spLocks noGrp="1"/>
          </p:cNvSpPr>
          <p:nvPr>
            <p:ph type="sldNum" sz="quarter" idx="12"/>
          </p:nvPr>
        </p:nvSpPr>
        <p:spPr/>
        <p:txBody>
          <a:bodyPr/>
          <a:lstStyle/>
          <a:p>
            <a:fld id="{D4B95B3B-2133-4CA5-8153-8B117948EDD6}" type="slidenum">
              <a:rPr lang="en-GB" smtClean="0"/>
              <a:pPr/>
              <a:t>30</a:t>
            </a:fld>
            <a:endParaRPr lang="en-GB"/>
          </a:p>
        </p:txBody>
      </p:sp>
      <p:graphicFrame>
        <p:nvGraphicFramePr>
          <p:cNvPr id="3" name="Object 2">
            <a:extLst>
              <a:ext uri="{FF2B5EF4-FFF2-40B4-BE49-F238E27FC236}">
                <a16:creationId xmlns:a16="http://schemas.microsoft.com/office/drawing/2014/main" id="{47EB29EC-165B-4C0C-A99D-A3ADB81222CA}"/>
              </a:ext>
            </a:extLst>
          </p:cNvPr>
          <p:cNvGraphicFramePr>
            <a:graphicFrameLocks noChangeAspect="1"/>
          </p:cNvGraphicFramePr>
          <p:nvPr/>
        </p:nvGraphicFramePr>
        <p:xfrm>
          <a:off x="714375" y="2667276"/>
          <a:ext cx="11220450" cy="3854450"/>
        </p:xfrm>
        <a:graphic>
          <a:graphicData uri="http://schemas.openxmlformats.org/presentationml/2006/ole">
            <mc:AlternateContent xmlns:mc="http://schemas.openxmlformats.org/markup-compatibility/2006">
              <mc:Choice xmlns:v="urn:schemas-microsoft-com:vml" Requires="v">
                <p:oleObj name="Bitmap Image" r:id="rId4" imgW="13388400" imgH="4587120" progId="Paint.Picture">
                  <p:embed/>
                </p:oleObj>
              </mc:Choice>
              <mc:Fallback>
                <p:oleObj name="Bitmap Image" r:id="rId4" imgW="13388400" imgH="4587120" progId="Paint.Picture">
                  <p:embed/>
                  <p:pic>
                    <p:nvPicPr>
                      <p:cNvPr id="3" name="Object 2">
                        <a:extLst>
                          <a:ext uri="{FF2B5EF4-FFF2-40B4-BE49-F238E27FC236}">
                            <a16:creationId xmlns:a16="http://schemas.microsoft.com/office/drawing/2014/main" id="{47EB29EC-165B-4C0C-A99D-A3ADB81222CA}"/>
                          </a:ext>
                        </a:extLst>
                      </p:cNvPr>
                      <p:cNvPicPr/>
                      <p:nvPr/>
                    </p:nvPicPr>
                    <p:blipFill>
                      <a:blip r:embed="rId5"/>
                      <a:stretch>
                        <a:fillRect/>
                      </a:stretch>
                    </p:blipFill>
                    <p:spPr>
                      <a:xfrm>
                        <a:off x="714375" y="2667276"/>
                        <a:ext cx="11220450" cy="3854450"/>
                      </a:xfrm>
                      <a:prstGeom prst="rect">
                        <a:avLst/>
                      </a:prstGeom>
                    </p:spPr>
                  </p:pic>
                </p:oleObj>
              </mc:Fallback>
            </mc:AlternateContent>
          </a:graphicData>
        </a:graphic>
      </p:graphicFrame>
    </p:spTree>
    <p:extLst>
      <p:ext uri="{BB962C8B-B14F-4D97-AF65-F5344CB8AC3E}">
        <p14:creationId xmlns:p14="http://schemas.microsoft.com/office/powerpoint/2010/main" val="3206073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09800" y="304800"/>
            <a:ext cx="8229600" cy="762000"/>
          </a:xfrm>
        </p:spPr>
        <p:txBody>
          <a:bodyPr>
            <a:normAutofit fontScale="90000"/>
          </a:bodyPr>
          <a:lstStyle/>
          <a:p>
            <a:r>
              <a:rPr lang="en-US" sz="3600" b="1" dirty="0"/>
              <a:t>Installation and Environment Setting</a:t>
            </a:r>
          </a:p>
        </p:txBody>
      </p:sp>
      <p:sp>
        <p:nvSpPr>
          <p:cNvPr id="5123" name="Rectangle 3"/>
          <p:cNvSpPr>
            <a:spLocks noGrp="1" noChangeArrowheads="1"/>
          </p:cNvSpPr>
          <p:nvPr>
            <p:ph sz="quarter" idx="1"/>
          </p:nvPr>
        </p:nvSpPr>
        <p:spPr>
          <a:xfrm>
            <a:off x="1828800" y="1957874"/>
            <a:ext cx="8610600" cy="3429000"/>
          </a:xfrm>
        </p:spPr>
        <p:txBody>
          <a:bodyPr>
            <a:normAutofit lnSpcReduction="10000"/>
          </a:bodyPr>
          <a:lstStyle/>
          <a:p>
            <a:r>
              <a:rPr lang="en-US" sz="2400" b="1" dirty="0"/>
              <a:t>Temporary Path Setting</a:t>
            </a:r>
          </a:p>
          <a:p>
            <a:r>
              <a:rPr lang="en-US" sz="2400" dirty="0"/>
              <a:t>path = &lt; java installation directory\bin &gt;</a:t>
            </a:r>
          </a:p>
          <a:p>
            <a:r>
              <a:rPr lang="en-US" sz="2400" dirty="0"/>
              <a:t>E.g.,</a:t>
            </a:r>
          </a:p>
          <a:p>
            <a:r>
              <a:rPr lang="en-US" sz="2400" dirty="0"/>
              <a:t>path = C:\Program Files\Java\jdk1.5.0\bin</a:t>
            </a:r>
          </a:p>
          <a:p>
            <a:r>
              <a:rPr lang="en-US" sz="2400" dirty="0"/>
              <a:t> To Test whether path has been set or not, write </a:t>
            </a:r>
            <a:r>
              <a:rPr lang="en-US" sz="2400" dirty="0" err="1"/>
              <a:t>javac</a:t>
            </a:r>
            <a:r>
              <a:rPr lang="en-US" sz="2400" dirty="0"/>
              <a:t> and press ENTER. If the list of options displayed as shown in the below figure means that you have successfully completed the steps of path setting.</a:t>
            </a:r>
          </a:p>
          <a:p>
            <a:endParaRPr lang="en-US" sz="2400" dirty="0"/>
          </a:p>
        </p:txBody>
      </p:sp>
      <p:pic>
        <p:nvPicPr>
          <p:cNvPr id="1026" name="Picture 2"/>
          <p:cNvPicPr>
            <a:picLocks noChangeAspect="1" noChangeArrowheads="1"/>
          </p:cNvPicPr>
          <p:nvPr/>
        </p:nvPicPr>
        <p:blipFill>
          <a:blip r:embed="rId3"/>
          <a:srcRect/>
          <a:stretch>
            <a:fillRect/>
          </a:stretch>
        </p:blipFill>
        <p:spPr bwMode="auto">
          <a:xfrm>
            <a:off x="2209800" y="5342670"/>
            <a:ext cx="6310604" cy="126274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D4B95B3B-2133-4CA5-8153-8B117948EDD6}" type="slidenum">
              <a:rPr lang="en-GB" smtClean="0"/>
              <a:pPr/>
              <a:t>31</a:t>
            </a:fld>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JDK, JRE and JVM</a:t>
            </a:r>
          </a:p>
        </p:txBody>
      </p:sp>
      <p:sp>
        <p:nvSpPr>
          <p:cNvPr id="3" name="Slide Number Placeholder 2"/>
          <p:cNvSpPr>
            <a:spLocks noGrp="1"/>
          </p:cNvSpPr>
          <p:nvPr>
            <p:ph type="sldNum" sz="quarter" idx="12"/>
          </p:nvPr>
        </p:nvSpPr>
        <p:spPr/>
        <p:txBody>
          <a:bodyPr/>
          <a:lstStyle/>
          <a:p>
            <a:fld id="{D4B95B3B-2133-4CA5-8153-8B117948EDD6}" type="slidenum">
              <a:rPr lang="en-GB" smtClean="0"/>
              <a:pPr/>
              <a:t>32</a:t>
            </a:fld>
            <a:endParaRPr lang="en-GB"/>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937407" y="1937723"/>
            <a:ext cx="6280674" cy="4572000"/>
          </a:xfrm>
        </p:spPr>
      </p:pic>
    </p:spTree>
    <p:extLst>
      <p:ext uri="{BB962C8B-B14F-4D97-AF65-F5344CB8AC3E}">
        <p14:creationId xmlns:p14="http://schemas.microsoft.com/office/powerpoint/2010/main" val="1640718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C268-FD23-4C32-A3B3-B76E042562DE}"/>
              </a:ext>
            </a:extLst>
          </p:cNvPr>
          <p:cNvSpPr>
            <a:spLocks noGrp="1"/>
          </p:cNvSpPr>
          <p:nvPr>
            <p:ph type="title"/>
          </p:nvPr>
        </p:nvSpPr>
        <p:spPr/>
        <p:txBody>
          <a:bodyPr/>
          <a:lstStyle/>
          <a:p>
            <a:r>
              <a:rPr lang="en-US" dirty="0"/>
              <a:t>JVM</a:t>
            </a:r>
            <a:endParaRPr lang="en-AE" dirty="0"/>
          </a:p>
        </p:txBody>
      </p:sp>
      <p:sp>
        <p:nvSpPr>
          <p:cNvPr id="3" name="Slide Number Placeholder 2">
            <a:extLst>
              <a:ext uri="{FF2B5EF4-FFF2-40B4-BE49-F238E27FC236}">
                <a16:creationId xmlns:a16="http://schemas.microsoft.com/office/drawing/2014/main" id="{09AB7041-3966-4D03-B507-57859EB9F3C2}"/>
              </a:ext>
            </a:extLst>
          </p:cNvPr>
          <p:cNvSpPr>
            <a:spLocks noGrp="1"/>
          </p:cNvSpPr>
          <p:nvPr>
            <p:ph type="sldNum" sz="quarter" idx="12"/>
          </p:nvPr>
        </p:nvSpPr>
        <p:spPr/>
        <p:txBody>
          <a:bodyPr/>
          <a:lstStyle/>
          <a:p>
            <a:fld id="{D4B95B3B-2133-4CA5-8153-8B117948EDD6}" type="slidenum">
              <a:rPr lang="en-GB" smtClean="0"/>
              <a:pPr/>
              <a:t>33</a:t>
            </a:fld>
            <a:endParaRPr lang="en-GB"/>
          </a:p>
        </p:txBody>
      </p:sp>
      <p:sp>
        <p:nvSpPr>
          <p:cNvPr id="4" name="Content Placeholder 3">
            <a:extLst>
              <a:ext uri="{FF2B5EF4-FFF2-40B4-BE49-F238E27FC236}">
                <a16:creationId xmlns:a16="http://schemas.microsoft.com/office/drawing/2014/main" id="{EA69D16A-7552-4BC3-898F-038D28654DA0}"/>
              </a:ext>
            </a:extLst>
          </p:cNvPr>
          <p:cNvSpPr>
            <a:spLocks noGrp="1"/>
          </p:cNvSpPr>
          <p:nvPr>
            <p:ph sz="quarter" idx="1"/>
          </p:nvPr>
        </p:nvSpPr>
        <p:spPr/>
        <p:txBody>
          <a:bodyPr>
            <a:normAutofit/>
          </a:bodyPr>
          <a:lstStyle/>
          <a:p>
            <a:r>
              <a:rPr lang="en-US" dirty="0"/>
              <a:t>JVM (Java Virtual Machine) is an abstract machine. It is called a virtual machine because it doesn't physically exist. </a:t>
            </a:r>
          </a:p>
          <a:p>
            <a:r>
              <a:rPr lang="en-US" dirty="0"/>
              <a:t>It is a specification that provides a runtime environment in which Java bytecode can be executed. The JVM performs the following main tasks:</a:t>
            </a:r>
          </a:p>
          <a:p>
            <a:r>
              <a:rPr lang="en-US" dirty="0"/>
              <a:t>Loads code</a:t>
            </a:r>
          </a:p>
          <a:p>
            <a:r>
              <a:rPr lang="en-US" dirty="0"/>
              <a:t>Verifies code</a:t>
            </a:r>
          </a:p>
          <a:p>
            <a:r>
              <a:rPr lang="en-US" dirty="0"/>
              <a:t>Executes code</a:t>
            </a:r>
          </a:p>
          <a:p>
            <a:endParaRPr lang="en-AE" dirty="0"/>
          </a:p>
        </p:txBody>
      </p:sp>
    </p:spTree>
    <p:extLst>
      <p:ext uri="{BB962C8B-B14F-4D97-AF65-F5344CB8AC3E}">
        <p14:creationId xmlns:p14="http://schemas.microsoft.com/office/powerpoint/2010/main" val="530444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ED185-D719-405C-8A40-E8E23E58B21E}"/>
              </a:ext>
            </a:extLst>
          </p:cNvPr>
          <p:cNvSpPr>
            <a:spLocks noGrp="1"/>
          </p:cNvSpPr>
          <p:nvPr>
            <p:ph type="title"/>
          </p:nvPr>
        </p:nvSpPr>
        <p:spPr/>
        <p:txBody>
          <a:bodyPr/>
          <a:lstStyle/>
          <a:p>
            <a:r>
              <a:rPr lang="en-US" dirty="0"/>
              <a:t>JRE</a:t>
            </a:r>
            <a:endParaRPr lang="en-AE" dirty="0"/>
          </a:p>
        </p:txBody>
      </p:sp>
      <p:sp>
        <p:nvSpPr>
          <p:cNvPr id="3" name="Slide Number Placeholder 2">
            <a:extLst>
              <a:ext uri="{FF2B5EF4-FFF2-40B4-BE49-F238E27FC236}">
                <a16:creationId xmlns:a16="http://schemas.microsoft.com/office/drawing/2014/main" id="{7414B815-AD8D-48C2-A6A9-CBA36897E95E}"/>
              </a:ext>
            </a:extLst>
          </p:cNvPr>
          <p:cNvSpPr>
            <a:spLocks noGrp="1"/>
          </p:cNvSpPr>
          <p:nvPr>
            <p:ph type="sldNum" sz="quarter" idx="12"/>
          </p:nvPr>
        </p:nvSpPr>
        <p:spPr/>
        <p:txBody>
          <a:bodyPr/>
          <a:lstStyle/>
          <a:p>
            <a:fld id="{D4B95B3B-2133-4CA5-8153-8B117948EDD6}" type="slidenum">
              <a:rPr lang="en-GB" smtClean="0"/>
              <a:pPr/>
              <a:t>34</a:t>
            </a:fld>
            <a:endParaRPr lang="en-GB"/>
          </a:p>
        </p:txBody>
      </p:sp>
      <p:sp>
        <p:nvSpPr>
          <p:cNvPr id="4" name="Content Placeholder 3">
            <a:extLst>
              <a:ext uri="{FF2B5EF4-FFF2-40B4-BE49-F238E27FC236}">
                <a16:creationId xmlns:a16="http://schemas.microsoft.com/office/drawing/2014/main" id="{4D982749-9685-40E4-906F-E4911EA263EE}"/>
              </a:ext>
            </a:extLst>
          </p:cNvPr>
          <p:cNvSpPr>
            <a:spLocks noGrp="1"/>
          </p:cNvSpPr>
          <p:nvPr>
            <p:ph sz="quarter" idx="1"/>
          </p:nvPr>
        </p:nvSpPr>
        <p:spPr>
          <a:xfrm>
            <a:off x="1633728" y="1882140"/>
            <a:ext cx="8503920" cy="4572000"/>
          </a:xfrm>
        </p:spPr>
        <p:txBody>
          <a:bodyPr>
            <a:normAutofit/>
          </a:bodyPr>
          <a:lstStyle/>
          <a:p>
            <a:r>
              <a:rPr lang="en-US" dirty="0"/>
              <a:t>JRE (Java Runtime Environment) is used to provide the runtime environment. </a:t>
            </a:r>
          </a:p>
          <a:p>
            <a:r>
              <a:rPr lang="en-US" dirty="0"/>
              <a:t>It contains a set of libraries + other files that JVM uses at runtime.</a:t>
            </a:r>
            <a:br>
              <a:rPr lang="en-US" dirty="0"/>
            </a:br>
            <a:endParaRPr lang="en-AE" dirty="0"/>
          </a:p>
        </p:txBody>
      </p:sp>
      <p:pic>
        <p:nvPicPr>
          <p:cNvPr id="2052" name="Picture 4" descr="JRE">
            <a:extLst>
              <a:ext uri="{FF2B5EF4-FFF2-40B4-BE49-F238E27FC236}">
                <a16:creationId xmlns:a16="http://schemas.microsoft.com/office/drawing/2014/main" id="{03ED2635-844F-4DB3-A800-76282733CE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4504" y="3429000"/>
            <a:ext cx="5618922" cy="2993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8457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7E077-6AA8-4F1D-AB2C-E6E2D8D132A1}"/>
              </a:ext>
            </a:extLst>
          </p:cNvPr>
          <p:cNvSpPr>
            <a:spLocks noGrp="1"/>
          </p:cNvSpPr>
          <p:nvPr>
            <p:ph type="title"/>
          </p:nvPr>
        </p:nvSpPr>
        <p:spPr>
          <a:xfrm>
            <a:off x="1825752" y="228600"/>
            <a:ext cx="8534400" cy="758952"/>
          </a:xfrm>
        </p:spPr>
        <p:txBody>
          <a:bodyPr/>
          <a:lstStyle/>
          <a:p>
            <a:r>
              <a:rPr lang="en-US" dirty="0"/>
              <a:t>JDK</a:t>
            </a:r>
            <a:endParaRPr lang="en-AE" dirty="0"/>
          </a:p>
        </p:txBody>
      </p:sp>
      <p:sp>
        <p:nvSpPr>
          <p:cNvPr id="3" name="Slide Number Placeholder 2">
            <a:extLst>
              <a:ext uri="{FF2B5EF4-FFF2-40B4-BE49-F238E27FC236}">
                <a16:creationId xmlns:a16="http://schemas.microsoft.com/office/drawing/2014/main" id="{69A4FBD3-3BDA-4568-A059-C8900DE7900B}"/>
              </a:ext>
            </a:extLst>
          </p:cNvPr>
          <p:cNvSpPr>
            <a:spLocks noGrp="1"/>
          </p:cNvSpPr>
          <p:nvPr>
            <p:ph type="sldNum" sz="quarter" idx="12"/>
          </p:nvPr>
        </p:nvSpPr>
        <p:spPr/>
        <p:txBody>
          <a:bodyPr/>
          <a:lstStyle/>
          <a:p>
            <a:fld id="{D4B95B3B-2133-4CA5-8153-8B117948EDD6}" type="slidenum">
              <a:rPr lang="en-GB" smtClean="0"/>
              <a:pPr/>
              <a:t>35</a:t>
            </a:fld>
            <a:endParaRPr lang="en-GB"/>
          </a:p>
        </p:txBody>
      </p:sp>
      <p:pic>
        <p:nvPicPr>
          <p:cNvPr id="3076" name="Picture 4" descr="JDK">
            <a:extLst>
              <a:ext uri="{FF2B5EF4-FFF2-40B4-BE49-F238E27FC236}">
                <a16:creationId xmlns:a16="http://schemas.microsoft.com/office/drawing/2014/main" id="{AF121CAA-0443-4338-AC72-F05FFA3833F9}"/>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129757" y="2527689"/>
            <a:ext cx="5895975"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804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133600" y="381000"/>
            <a:ext cx="7772400" cy="914400"/>
          </a:xfrm>
        </p:spPr>
        <p:txBody>
          <a:bodyPr/>
          <a:lstStyle/>
          <a:p>
            <a:r>
              <a:rPr lang="en-GB" dirty="0"/>
              <a:t>Useful Resources</a:t>
            </a:r>
          </a:p>
        </p:txBody>
      </p:sp>
      <p:sp>
        <p:nvSpPr>
          <p:cNvPr id="12291" name="Rectangle 3"/>
          <p:cNvSpPr>
            <a:spLocks noGrp="1" noChangeArrowheads="1"/>
          </p:cNvSpPr>
          <p:nvPr>
            <p:ph sz="quarter" idx="1"/>
          </p:nvPr>
        </p:nvSpPr>
        <p:spPr>
          <a:xfrm>
            <a:off x="2133600" y="1524000"/>
            <a:ext cx="7848600" cy="4953000"/>
          </a:xfrm>
        </p:spPr>
        <p:txBody>
          <a:bodyPr/>
          <a:lstStyle/>
          <a:p>
            <a:r>
              <a:rPr lang="en-GB" sz="2400" dirty="0"/>
              <a:t>Useful resources on the web</a:t>
            </a:r>
          </a:p>
          <a:p>
            <a:r>
              <a:rPr lang="en-GB" sz="2400" dirty="0"/>
              <a:t>Java home (http://java.sun.com)</a:t>
            </a:r>
          </a:p>
          <a:p>
            <a:pPr lvl="1"/>
            <a:r>
              <a:rPr lang="en-GB" dirty="0"/>
              <a:t>Articles, Software and document downloads, Tutorials</a:t>
            </a:r>
          </a:p>
          <a:p>
            <a:r>
              <a:rPr lang="en-GB" sz="2400" dirty="0"/>
              <a:t>Java Developer Services </a:t>
            </a:r>
            <a:r>
              <a:rPr lang="en-GB" sz="2400" dirty="0">
                <a:hlinkClick r:id="rId2"/>
              </a:rPr>
              <a:t>http://developer.java.sun.com</a:t>
            </a:r>
            <a:endParaRPr lang="en-GB" sz="2400" dirty="0"/>
          </a:p>
          <a:p>
            <a:pPr lvl="1"/>
            <a:r>
              <a:rPr lang="en-GB" dirty="0"/>
              <a:t>Early access downloads, forums, newsletters, bug database</a:t>
            </a:r>
          </a:p>
          <a:p>
            <a:r>
              <a:rPr lang="en-GB" sz="2400" dirty="0" err="1"/>
              <a:t>Javaworld</a:t>
            </a:r>
            <a:r>
              <a:rPr lang="en-GB" sz="2400" dirty="0"/>
              <a:t> (</a:t>
            </a:r>
            <a:r>
              <a:rPr lang="en-GB" sz="2400" dirty="0">
                <a:hlinkClick r:id="rId3"/>
              </a:rPr>
              <a:t>http://www.javaworld.com</a:t>
            </a:r>
            <a:r>
              <a:rPr lang="en-GB" sz="2400" dirty="0"/>
              <a:t>)</a:t>
            </a:r>
          </a:p>
          <a:p>
            <a:pPr lvl="1"/>
            <a:r>
              <a:rPr lang="en-GB" dirty="0"/>
              <a:t>Java magazine site, good set of articles and tutorials</a:t>
            </a:r>
          </a:p>
          <a:p>
            <a:r>
              <a:rPr lang="en-GB" sz="2400" dirty="0"/>
              <a:t>IBM </a:t>
            </a:r>
            <a:r>
              <a:rPr lang="en-GB" sz="2400" dirty="0" err="1"/>
              <a:t>developerWorks</a:t>
            </a:r>
            <a:r>
              <a:rPr lang="en-GB" sz="2400" dirty="0"/>
              <a:t> (http://www.ibm.com/developerWorks)</a:t>
            </a:r>
          </a:p>
          <a:p>
            <a:pPr lvl="1"/>
            <a:r>
              <a:rPr lang="en-GB" dirty="0"/>
              <a:t>Technology articles and tutorials</a:t>
            </a:r>
          </a:p>
          <a:p>
            <a:endParaRPr lang="en-GB" sz="2400" dirty="0"/>
          </a:p>
        </p:txBody>
      </p:sp>
      <p:sp>
        <p:nvSpPr>
          <p:cNvPr id="4" name="Slide Number Placeholder 3"/>
          <p:cNvSpPr>
            <a:spLocks noGrp="1"/>
          </p:cNvSpPr>
          <p:nvPr>
            <p:ph type="sldNum" sz="quarter" idx="12"/>
          </p:nvPr>
        </p:nvSpPr>
        <p:spPr/>
        <p:txBody>
          <a:bodyPr/>
          <a:lstStyle/>
          <a:p>
            <a:fld id="{D4B95B3B-2133-4CA5-8153-8B117948EDD6}" type="slidenum">
              <a:rPr lang="en-GB" smtClean="0"/>
              <a:pPr/>
              <a:t>36</a:t>
            </a:fld>
            <a:endParaRPr lang="en-GB"/>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09800" y="533400"/>
            <a:ext cx="7772400" cy="609600"/>
          </a:xfrm>
        </p:spPr>
        <p:txBody>
          <a:bodyPr>
            <a:normAutofit fontScale="90000"/>
          </a:bodyPr>
          <a:lstStyle/>
          <a:p>
            <a:r>
              <a:rPr lang="en-GB" dirty="0"/>
              <a:t>Useful Resources</a:t>
            </a:r>
            <a:endParaRPr lang="en-US" b="1" dirty="0"/>
          </a:p>
        </p:txBody>
      </p:sp>
      <p:sp>
        <p:nvSpPr>
          <p:cNvPr id="6147" name="Rectangle 3"/>
          <p:cNvSpPr>
            <a:spLocks noGrp="1" noChangeArrowheads="1"/>
          </p:cNvSpPr>
          <p:nvPr>
            <p:ph sz="quarter" idx="1"/>
          </p:nvPr>
        </p:nvSpPr>
        <p:spPr>
          <a:xfrm>
            <a:off x="1752600" y="1906555"/>
            <a:ext cx="8229600" cy="4572000"/>
          </a:xfrm>
        </p:spPr>
        <p:txBody>
          <a:bodyPr/>
          <a:lstStyle/>
          <a:p>
            <a:pPr>
              <a:buNone/>
            </a:pPr>
            <a:endParaRPr lang="en-GB" sz="2400" dirty="0"/>
          </a:p>
          <a:p>
            <a:pPr>
              <a:buNone/>
            </a:pPr>
            <a:endParaRPr lang="en-GB" sz="2400" dirty="0"/>
          </a:p>
        </p:txBody>
      </p:sp>
      <p:sp>
        <p:nvSpPr>
          <p:cNvPr id="5" name="Rectangle 4"/>
          <p:cNvSpPr/>
          <p:nvPr/>
        </p:nvSpPr>
        <p:spPr>
          <a:xfrm>
            <a:off x="1981200" y="3425891"/>
            <a:ext cx="8305800" cy="923330"/>
          </a:xfrm>
          <a:prstGeom prst="rect">
            <a:avLst/>
          </a:prstGeom>
        </p:spPr>
        <p:txBody>
          <a:bodyPr wrap="square">
            <a:spAutoFit/>
          </a:bodyPr>
          <a:lstStyle/>
          <a:p>
            <a:r>
              <a:rPr lang="en-US" b="1" dirty="0"/>
              <a:t>References</a:t>
            </a:r>
          </a:p>
          <a:p>
            <a:r>
              <a:rPr lang="en-US" dirty="0"/>
              <a:t> Java World: http://www.javaworld.com</a:t>
            </a:r>
          </a:p>
          <a:p>
            <a:r>
              <a:rPr lang="en-US" dirty="0"/>
              <a:t> Inside Java: http://www.javacoffeebreak.com/articles/inside_java</a:t>
            </a:r>
          </a:p>
        </p:txBody>
      </p:sp>
      <p:sp>
        <p:nvSpPr>
          <p:cNvPr id="6" name="Slide Number Placeholder 5"/>
          <p:cNvSpPr>
            <a:spLocks noGrp="1"/>
          </p:cNvSpPr>
          <p:nvPr>
            <p:ph type="sldNum" sz="quarter" idx="12"/>
          </p:nvPr>
        </p:nvSpPr>
        <p:spPr/>
        <p:txBody>
          <a:bodyPr/>
          <a:lstStyle/>
          <a:p>
            <a:fld id="{D4B95B3B-2133-4CA5-8153-8B117948EDD6}" type="slidenum">
              <a:rPr lang="en-GB" smtClean="0"/>
              <a:pPr/>
              <a:t>37</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BEC4F-74CF-42BF-AF1F-9669C97A983E}"/>
              </a:ext>
            </a:extLst>
          </p:cNvPr>
          <p:cNvSpPr>
            <a:spLocks noGrp="1"/>
          </p:cNvSpPr>
          <p:nvPr>
            <p:ph type="title"/>
          </p:nvPr>
        </p:nvSpPr>
        <p:spPr/>
        <p:txBody>
          <a:bodyPr/>
          <a:lstStyle/>
          <a:p>
            <a:r>
              <a:rPr lang="en-US" dirty="0"/>
              <a:t>Applications of JAVA</a:t>
            </a:r>
            <a:endParaRPr lang="en-AE" dirty="0"/>
          </a:p>
        </p:txBody>
      </p:sp>
      <p:pic>
        <p:nvPicPr>
          <p:cNvPr id="1026" name="Picture 2" descr="See the source image">
            <a:extLst>
              <a:ext uri="{FF2B5EF4-FFF2-40B4-BE49-F238E27FC236}">
                <a16:creationId xmlns:a16="http://schemas.microsoft.com/office/drawing/2014/main" id="{B0C34D4E-AC32-4303-A09E-E3527010F3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5899" y="2011363"/>
            <a:ext cx="8038614" cy="420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573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Versions</a:t>
            </a:r>
          </a:p>
        </p:txBody>
      </p:sp>
      <p:sp>
        <p:nvSpPr>
          <p:cNvPr id="3" name="Slide Number Placeholder 2"/>
          <p:cNvSpPr>
            <a:spLocks noGrp="1"/>
          </p:cNvSpPr>
          <p:nvPr>
            <p:ph type="sldNum" sz="quarter" idx="12"/>
          </p:nvPr>
        </p:nvSpPr>
        <p:spPr/>
        <p:txBody>
          <a:bodyPr/>
          <a:lstStyle/>
          <a:p>
            <a:fld id="{D4B95B3B-2133-4CA5-8153-8B117948EDD6}" type="slidenum">
              <a:rPr lang="en-GB" smtClean="0"/>
              <a:pPr/>
              <a:t>5</a:t>
            </a:fld>
            <a:endParaRPr lang="en-GB"/>
          </a:p>
        </p:txBody>
      </p:sp>
      <p:sp>
        <p:nvSpPr>
          <p:cNvPr id="4" name="Content Placeholder 3"/>
          <p:cNvSpPr>
            <a:spLocks noGrp="1"/>
          </p:cNvSpPr>
          <p:nvPr>
            <p:ph sz="quarter" idx="1"/>
          </p:nvPr>
        </p:nvSpPr>
        <p:spPr/>
        <p:txBody>
          <a:bodyPr numCol="2">
            <a:normAutofit fontScale="47500" lnSpcReduction="20000"/>
          </a:bodyPr>
          <a:lstStyle/>
          <a:p>
            <a:r>
              <a:rPr lang="en-AU" sz="4000" dirty="0"/>
              <a:t>JDK 1.0 (January 23, 1996)</a:t>
            </a:r>
            <a:r>
              <a:rPr lang="en-AU" sz="4000" baseline="30000" dirty="0">
                <a:hlinkClick r:id="rId3"/>
              </a:rPr>
              <a:t>[37]</a:t>
            </a:r>
            <a:endParaRPr lang="en-AU" sz="4000" dirty="0"/>
          </a:p>
          <a:p>
            <a:r>
              <a:rPr lang="en-AU" sz="4000" dirty="0"/>
              <a:t>JDK 1.1 (February 19, 1996)</a:t>
            </a:r>
          </a:p>
          <a:p>
            <a:r>
              <a:rPr lang="en-AU" sz="4000" dirty="0"/>
              <a:t>J2SE 1.2 (December 8, 1998)</a:t>
            </a:r>
          </a:p>
          <a:p>
            <a:r>
              <a:rPr lang="en-AU" sz="4000" dirty="0"/>
              <a:t>J2SE 1.3 (May 8, 2000)</a:t>
            </a:r>
          </a:p>
          <a:p>
            <a:r>
              <a:rPr lang="en-AU" sz="4000" dirty="0"/>
              <a:t>J2SE 1.4 (February 6, 2002)</a:t>
            </a:r>
          </a:p>
          <a:p>
            <a:r>
              <a:rPr lang="en-AU" sz="4000" dirty="0"/>
              <a:t>J2SE 5.0 (September 30, 2004)</a:t>
            </a:r>
          </a:p>
          <a:p>
            <a:r>
              <a:rPr lang="en-AU" sz="4000" dirty="0"/>
              <a:t>Java SE 6 (December 11, 2006)</a:t>
            </a:r>
          </a:p>
          <a:p>
            <a:r>
              <a:rPr lang="en-AU" sz="4000" dirty="0"/>
              <a:t>Java SE 7 (July 28, 2011)</a:t>
            </a:r>
          </a:p>
          <a:p>
            <a:r>
              <a:rPr lang="en-AU" sz="4000" dirty="0"/>
              <a:t>Java SE 8 (March 18, 2014)</a:t>
            </a:r>
          </a:p>
          <a:p>
            <a:r>
              <a:rPr lang="en-AU" sz="4000" dirty="0"/>
              <a:t>Java SE 9 (September 21, 2017)</a:t>
            </a:r>
          </a:p>
          <a:p>
            <a:r>
              <a:rPr lang="en-AU" sz="4000" dirty="0"/>
              <a:t>Java SE 10 (March 20, 2018)</a:t>
            </a:r>
          </a:p>
          <a:p>
            <a:r>
              <a:rPr lang="en-AU" sz="4000" dirty="0"/>
              <a:t>Java SE 11 (September 25, 2018)</a:t>
            </a:r>
            <a:r>
              <a:rPr lang="en-AU" sz="4000" baseline="30000" dirty="0">
                <a:hlinkClick r:id="rId4"/>
              </a:rPr>
              <a:t>[38]</a:t>
            </a:r>
            <a:endParaRPr lang="en-AU" sz="4000" dirty="0"/>
          </a:p>
          <a:p>
            <a:r>
              <a:rPr lang="en-AU" sz="4000" dirty="0"/>
              <a:t>Java SE 12 (March 19, 2019)</a:t>
            </a:r>
          </a:p>
          <a:p>
            <a:r>
              <a:rPr lang="en-AU" sz="4000" dirty="0"/>
              <a:t>Java SE 13 (September 17, 2019)</a:t>
            </a:r>
            <a:endParaRPr lang="en-US" sz="4000" dirty="0"/>
          </a:p>
          <a:p>
            <a:r>
              <a:rPr lang="en-US" sz="4000" dirty="0"/>
              <a:t>Java SE 14  (March, 17th 2020)</a:t>
            </a:r>
          </a:p>
          <a:p>
            <a:r>
              <a:rPr lang="en-US" sz="4000" dirty="0"/>
              <a:t>Java SE 15  (September, 15th 2020)</a:t>
            </a:r>
          </a:p>
          <a:p>
            <a:r>
              <a:rPr lang="en-US" sz="4000" dirty="0"/>
              <a:t>Java SE 16  (March, 16th 2021)</a:t>
            </a:r>
          </a:p>
          <a:p>
            <a:r>
              <a:rPr lang="en-US" sz="4000" dirty="0"/>
              <a:t>Java SE 17  (September, 2021)</a:t>
            </a:r>
          </a:p>
          <a:p>
            <a:r>
              <a:rPr lang="en-US" sz="4000" dirty="0"/>
              <a:t>Java SE 18 (March, 2022)</a:t>
            </a:r>
          </a:p>
          <a:p>
            <a:endParaRPr lang="en-US" sz="4000" dirty="0"/>
          </a:p>
          <a:p>
            <a:endParaRPr lang="en-AU" sz="4000" dirty="0"/>
          </a:p>
          <a:p>
            <a:endParaRPr lang="en-AU" dirty="0"/>
          </a:p>
          <a:p>
            <a:endParaRPr lang="en-AU" dirty="0"/>
          </a:p>
        </p:txBody>
      </p:sp>
    </p:spTree>
    <p:extLst>
      <p:ext uri="{BB962C8B-B14F-4D97-AF65-F5344CB8AC3E}">
        <p14:creationId xmlns:p14="http://schemas.microsoft.com/office/powerpoint/2010/main" val="1046923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133600" y="0"/>
            <a:ext cx="7772400" cy="990600"/>
          </a:xfrm>
        </p:spPr>
        <p:txBody>
          <a:bodyPr>
            <a:normAutofit fontScale="90000"/>
          </a:bodyPr>
          <a:lstStyle/>
          <a:p>
            <a:br>
              <a:rPr lang="en-GB" dirty="0"/>
            </a:br>
            <a:r>
              <a:rPr lang="en-GB" sz="4000" dirty="0"/>
              <a:t>Java Language vs Java Platform</a:t>
            </a:r>
            <a:endParaRPr lang="en-GB" dirty="0"/>
          </a:p>
        </p:txBody>
      </p:sp>
      <p:sp>
        <p:nvSpPr>
          <p:cNvPr id="10243" name="Rectangle 3"/>
          <p:cNvSpPr>
            <a:spLocks noGrp="1" noChangeArrowheads="1"/>
          </p:cNvSpPr>
          <p:nvPr>
            <p:ph sz="quarter" idx="1"/>
          </p:nvPr>
        </p:nvSpPr>
        <p:spPr>
          <a:xfrm>
            <a:off x="1744824" y="1898124"/>
            <a:ext cx="7772400" cy="4800600"/>
          </a:xfrm>
        </p:spPr>
        <p:txBody>
          <a:bodyPr>
            <a:normAutofit/>
          </a:bodyPr>
          <a:lstStyle/>
          <a:p>
            <a:pPr lvl="1">
              <a:lnSpc>
                <a:spcPct val="90000"/>
              </a:lnSpc>
            </a:pPr>
            <a:r>
              <a:rPr lang="en-GB" dirty="0"/>
              <a:t>Core language plus additional APIs is called the Java </a:t>
            </a:r>
            <a:r>
              <a:rPr lang="en-GB" i="1" dirty="0"/>
              <a:t>platform</a:t>
            </a:r>
          </a:p>
          <a:p>
            <a:pPr lvl="1">
              <a:lnSpc>
                <a:spcPct val="90000"/>
              </a:lnSpc>
            </a:pPr>
            <a:r>
              <a:rPr lang="en-GB" dirty="0"/>
              <a:t>Three versions of the Java Platform, targeted at different uses</a:t>
            </a:r>
          </a:p>
          <a:p>
            <a:pPr>
              <a:lnSpc>
                <a:spcPct val="90000"/>
              </a:lnSpc>
            </a:pPr>
            <a:r>
              <a:rPr lang="en-GB" sz="2400" dirty="0"/>
              <a:t>Java  Micro Edition (Java ME)</a:t>
            </a:r>
          </a:p>
          <a:p>
            <a:pPr lvl="1">
              <a:lnSpc>
                <a:spcPct val="90000"/>
              </a:lnSpc>
            </a:pPr>
            <a:r>
              <a:rPr lang="en-GB" dirty="0"/>
              <a:t>Very small Java environment for smart cards, phones</a:t>
            </a:r>
          </a:p>
          <a:p>
            <a:pPr lvl="1">
              <a:lnSpc>
                <a:spcPct val="90000"/>
              </a:lnSpc>
            </a:pPr>
            <a:r>
              <a:rPr lang="en-GB" dirty="0"/>
              <a:t>Subset of the standard Java libraries aimed at limited size and processing power</a:t>
            </a:r>
          </a:p>
          <a:p>
            <a:pPr>
              <a:lnSpc>
                <a:spcPct val="90000"/>
              </a:lnSpc>
            </a:pPr>
            <a:r>
              <a:rPr lang="en-GB" sz="2400" dirty="0"/>
              <a:t>Java  Standard Edition (Java SE)</a:t>
            </a:r>
          </a:p>
          <a:p>
            <a:pPr lvl="1">
              <a:lnSpc>
                <a:spcPct val="90000"/>
              </a:lnSpc>
            </a:pPr>
            <a:r>
              <a:rPr lang="en-GB" dirty="0"/>
              <a:t>The basic platform, for desktop applications </a:t>
            </a:r>
          </a:p>
          <a:p>
            <a:pPr>
              <a:lnSpc>
                <a:spcPct val="90000"/>
              </a:lnSpc>
            </a:pPr>
            <a:r>
              <a:rPr lang="en-GB" sz="2400" dirty="0"/>
              <a:t>Java  Enterprise Edition (Java EE)</a:t>
            </a:r>
          </a:p>
          <a:p>
            <a:pPr lvl="1">
              <a:lnSpc>
                <a:spcPct val="90000"/>
              </a:lnSpc>
            </a:pPr>
            <a:r>
              <a:rPr lang="en-GB" dirty="0"/>
              <a:t>For business applications, web services, mission-critical systems, databases, distribution, replication</a:t>
            </a:r>
          </a:p>
        </p:txBody>
      </p:sp>
      <p:sp>
        <p:nvSpPr>
          <p:cNvPr id="4" name="Slide Number Placeholder 3"/>
          <p:cNvSpPr>
            <a:spLocks noGrp="1"/>
          </p:cNvSpPr>
          <p:nvPr>
            <p:ph type="sldNum" sz="quarter" idx="12"/>
          </p:nvPr>
        </p:nvSpPr>
        <p:spPr/>
        <p:txBody>
          <a:bodyPr/>
          <a:lstStyle/>
          <a:p>
            <a:fld id="{D4B95B3B-2133-4CA5-8153-8B117948EDD6}" type="slidenum">
              <a:rPr lang="en-GB" smtClean="0"/>
              <a:pPr/>
              <a:t>6</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09800" y="304800"/>
            <a:ext cx="8229600" cy="762000"/>
          </a:xfrm>
        </p:spPr>
        <p:txBody>
          <a:bodyPr>
            <a:normAutofit fontScale="90000"/>
          </a:bodyPr>
          <a:lstStyle/>
          <a:p>
            <a:r>
              <a:rPr lang="en-US" sz="3600" b="1" dirty="0"/>
              <a:t>Installation and Environment Setting</a:t>
            </a:r>
          </a:p>
        </p:txBody>
      </p:sp>
      <p:sp>
        <p:nvSpPr>
          <p:cNvPr id="5123" name="Rectangle 3"/>
          <p:cNvSpPr>
            <a:spLocks noGrp="1" noChangeArrowheads="1"/>
          </p:cNvSpPr>
          <p:nvPr>
            <p:ph sz="quarter" idx="1"/>
          </p:nvPr>
        </p:nvSpPr>
        <p:spPr>
          <a:xfrm>
            <a:off x="1828800" y="1447800"/>
            <a:ext cx="8610600" cy="4648200"/>
          </a:xfrm>
        </p:spPr>
        <p:txBody>
          <a:bodyPr/>
          <a:lstStyle/>
          <a:p>
            <a:pPr>
              <a:buNone/>
            </a:pPr>
            <a:endParaRPr lang="en-US" sz="2400" b="1" dirty="0">
              <a:hlinkClick r:id="rId3"/>
            </a:endParaRPr>
          </a:p>
          <a:p>
            <a:pPr>
              <a:buNone/>
            </a:pPr>
            <a:r>
              <a:rPr lang="en-US" sz="2000" dirty="0">
                <a:hlinkClick r:id="rId4"/>
              </a:rPr>
              <a:t>https://www.java.com/download/ie_manual.jsp</a:t>
            </a:r>
            <a:r>
              <a:rPr lang="en-US" sz="2000" dirty="0"/>
              <a:t>   (Java SE 8.0)</a:t>
            </a:r>
          </a:p>
          <a:p>
            <a:pPr>
              <a:buNone/>
            </a:pPr>
            <a:r>
              <a:rPr lang="en-US" sz="2000" dirty="0">
                <a:hlinkClick r:id="rId5"/>
              </a:rPr>
              <a:t>https://netbeans.apache.org/download/nb124/nb124.html</a:t>
            </a:r>
            <a:r>
              <a:rPr lang="en-US" sz="2000" dirty="0"/>
              <a:t> (Apache NetBeans)</a:t>
            </a:r>
            <a:endParaRPr lang="en-US" sz="2400" dirty="0"/>
          </a:p>
        </p:txBody>
      </p:sp>
      <p:sp>
        <p:nvSpPr>
          <p:cNvPr id="4" name="Slide Number Placeholder 3"/>
          <p:cNvSpPr>
            <a:spLocks noGrp="1"/>
          </p:cNvSpPr>
          <p:nvPr>
            <p:ph type="sldNum" sz="quarter" idx="12"/>
          </p:nvPr>
        </p:nvSpPr>
        <p:spPr/>
        <p:txBody>
          <a:bodyPr/>
          <a:lstStyle/>
          <a:p>
            <a:fld id="{D4B95B3B-2133-4CA5-8153-8B117948EDD6}" type="slidenum">
              <a:rPr lang="en-GB" smtClean="0"/>
              <a:pPr/>
              <a:t>7</a:t>
            </a:fld>
            <a:endParaRPr lang="en-GB"/>
          </a:p>
        </p:txBody>
      </p:sp>
      <p:graphicFrame>
        <p:nvGraphicFramePr>
          <p:cNvPr id="3" name="Object 2">
            <a:extLst>
              <a:ext uri="{FF2B5EF4-FFF2-40B4-BE49-F238E27FC236}">
                <a16:creationId xmlns:a16="http://schemas.microsoft.com/office/drawing/2014/main" id="{47EB29EC-165B-4C0C-A99D-A3ADB81222CA}"/>
              </a:ext>
            </a:extLst>
          </p:cNvPr>
          <p:cNvGraphicFramePr>
            <a:graphicFrameLocks noChangeAspect="1"/>
          </p:cNvGraphicFramePr>
          <p:nvPr>
            <p:extLst>
              <p:ext uri="{D42A27DB-BD31-4B8C-83A1-F6EECF244321}">
                <p14:modId xmlns:p14="http://schemas.microsoft.com/office/powerpoint/2010/main" val="230916243"/>
              </p:ext>
            </p:extLst>
          </p:nvPr>
        </p:nvGraphicFramePr>
        <p:xfrm>
          <a:off x="714375" y="2813048"/>
          <a:ext cx="11220450" cy="3854450"/>
        </p:xfrm>
        <a:graphic>
          <a:graphicData uri="http://schemas.openxmlformats.org/presentationml/2006/ole">
            <mc:AlternateContent xmlns:mc="http://schemas.openxmlformats.org/markup-compatibility/2006">
              <mc:Choice xmlns:v="urn:schemas-microsoft-com:vml" Requires="v">
                <p:oleObj name="Bitmap Image" r:id="rId6" imgW="13388400" imgH="4587120" progId="Paint.Picture">
                  <p:embed/>
                </p:oleObj>
              </mc:Choice>
              <mc:Fallback>
                <p:oleObj name="Bitmap Image" r:id="rId6" imgW="13388400" imgH="4587120" progId="Paint.Picture">
                  <p:embed/>
                  <p:pic>
                    <p:nvPicPr>
                      <p:cNvPr id="0" name=""/>
                      <p:cNvPicPr/>
                      <p:nvPr/>
                    </p:nvPicPr>
                    <p:blipFill>
                      <a:blip r:embed="rId7"/>
                      <a:stretch>
                        <a:fillRect/>
                      </a:stretch>
                    </p:blipFill>
                    <p:spPr>
                      <a:xfrm>
                        <a:off x="714375" y="2813048"/>
                        <a:ext cx="11220450" cy="3854450"/>
                      </a:xfrm>
                      <a:prstGeom prst="rect">
                        <a:avLst/>
                      </a:prstGeom>
                    </p:spPr>
                  </p:pic>
                </p:oleObj>
              </mc:Fallback>
            </mc:AlternateContent>
          </a:graphicData>
        </a:graphic>
      </p:graphicFrame>
    </p:spTree>
    <p:extLst>
      <p:ext uri="{BB962C8B-B14F-4D97-AF65-F5344CB8AC3E}">
        <p14:creationId xmlns:p14="http://schemas.microsoft.com/office/powerpoint/2010/main" val="52161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Design objectives for the language</a:t>
            </a:r>
            <a:endParaRPr lang="en-AU" dirty="0"/>
          </a:p>
        </p:txBody>
      </p:sp>
      <p:sp>
        <p:nvSpPr>
          <p:cNvPr id="3" name="Slide Number Placeholder 2"/>
          <p:cNvSpPr>
            <a:spLocks noGrp="1"/>
          </p:cNvSpPr>
          <p:nvPr>
            <p:ph type="sldNum" sz="quarter" idx="12"/>
          </p:nvPr>
        </p:nvSpPr>
        <p:spPr/>
        <p:txBody>
          <a:bodyPr/>
          <a:lstStyle/>
          <a:p>
            <a:fld id="{D4B95B3B-2133-4CA5-8153-8B117948EDD6}" type="slidenum">
              <a:rPr lang="en-GB" smtClean="0"/>
              <a:pPr/>
              <a:t>8</a:t>
            </a:fld>
            <a:endParaRPr lang="en-GB"/>
          </a:p>
        </p:txBody>
      </p:sp>
      <p:sp>
        <p:nvSpPr>
          <p:cNvPr id="4" name="Content Placeholder 3"/>
          <p:cNvSpPr>
            <a:spLocks noGrp="1"/>
          </p:cNvSpPr>
          <p:nvPr>
            <p:ph sz="quarter" idx="1"/>
          </p:nvPr>
        </p:nvSpPr>
        <p:spPr/>
        <p:txBody>
          <a:bodyPr>
            <a:normAutofit fontScale="92500" lnSpcReduction="10000"/>
          </a:bodyPr>
          <a:lstStyle/>
          <a:p>
            <a:pPr lvl="1"/>
            <a:r>
              <a:rPr lang="en-GB" sz="2400" dirty="0"/>
              <a:t>Simple: </a:t>
            </a:r>
            <a:r>
              <a:rPr lang="en-AU" sz="2400" dirty="0"/>
              <a:t>The Java programming language is easy to learn. </a:t>
            </a:r>
            <a:endParaRPr lang="en-GB" sz="2400" dirty="0"/>
          </a:p>
          <a:p>
            <a:pPr lvl="1"/>
            <a:r>
              <a:rPr lang="en-GB" sz="2400" dirty="0"/>
              <a:t>Object-oriented: </a:t>
            </a:r>
            <a:r>
              <a:rPr lang="en-AU" sz="2400" dirty="0"/>
              <a:t>Java is a fully object-oriented programming language. It has all OOP features such as abstraction, encapsulation, inheritance and polymorphism.</a:t>
            </a:r>
            <a:r>
              <a:rPr lang="en-GB" sz="2400" dirty="0"/>
              <a:t> </a:t>
            </a:r>
          </a:p>
          <a:p>
            <a:pPr lvl="1"/>
            <a:r>
              <a:rPr lang="en-GB" sz="2400" dirty="0"/>
              <a:t>Distributed</a:t>
            </a:r>
          </a:p>
          <a:p>
            <a:pPr lvl="1"/>
            <a:r>
              <a:rPr lang="en-GB" sz="2400" dirty="0"/>
              <a:t>Multi-threaded</a:t>
            </a:r>
          </a:p>
          <a:p>
            <a:pPr lvl="1"/>
            <a:r>
              <a:rPr lang="en-GB" sz="2400" dirty="0"/>
              <a:t>Platform neutral</a:t>
            </a:r>
          </a:p>
          <a:p>
            <a:pPr lvl="1" algn="just"/>
            <a:r>
              <a:rPr lang="en-GB" sz="2400" dirty="0"/>
              <a:t>Robust: </a:t>
            </a:r>
            <a:r>
              <a:rPr lang="en-AU" sz="2400" dirty="0"/>
              <a:t>With automatic garbage collection and simple memory management model (no pointers like C/C++), Java guides programmer toward reliable programming habits for creating highly reliable applications.</a:t>
            </a:r>
            <a:endParaRPr lang="en-GB" sz="2400" dirty="0"/>
          </a:p>
          <a:p>
            <a:pPr lvl="1"/>
            <a:r>
              <a:rPr lang="en-GB" sz="2400" dirty="0"/>
              <a:t>Secure: </a:t>
            </a:r>
            <a:r>
              <a:rPr lang="en-AU" sz="2400" dirty="0"/>
              <a:t>A bytecode verifier is invoked to ensure that only legitimate bytecodes are executed in the Java runtime.</a:t>
            </a:r>
            <a:endParaRPr lang="en-GB" sz="2400" dirty="0"/>
          </a:p>
          <a:p>
            <a:endParaRPr lang="en-AU" dirty="0"/>
          </a:p>
        </p:txBody>
      </p:sp>
    </p:spTree>
    <p:extLst>
      <p:ext uri="{BB962C8B-B14F-4D97-AF65-F5344CB8AC3E}">
        <p14:creationId xmlns:p14="http://schemas.microsoft.com/office/powerpoint/2010/main" val="425648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752" y="450315"/>
            <a:ext cx="8534400" cy="758952"/>
          </a:xfrm>
        </p:spPr>
        <p:txBody>
          <a:bodyPr>
            <a:normAutofit fontScale="90000"/>
          </a:bodyPr>
          <a:lstStyle/>
          <a:p>
            <a:pPr>
              <a:defRPr/>
            </a:pPr>
            <a:br>
              <a:rPr lang="en-US" dirty="0">
                <a:solidFill>
                  <a:srgbClr val="3380E6"/>
                </a:solidFill>
                <a:latin typeface="Arial"/>
              </a:rPr>
            </a:br>
            <a:br>
              <a:rPr lang="en-US" dirty="0">
                <a:solidFill>
                  <a:srgbClr val="3380E6"/>
                </a:solidFill>
                <a:latin typeface="Arial"/>
              </a:rPr>
            </a:br>
            <a:r>
              <a:rPr lang="en-US" dirty="0">
                <a:solidFill>
                  <a:srgbClr val="3380E6"/>
                </a:solidFill>
                <a:latin typeface="Arial"/>
              </a:rPr>
              <a:t>Java and a Typical Java Development Environment (Cont.)</a:t>
            </a:r>
          </a:p>
        </p:txBody>
      </p:sp>
      <p:sp>
        <p:nvSpPr>
          <p:cNvPr id="94211" name="Text Placeholder 2"/>
          <p:cNvSpPr>
            <a:spLocks noGrp="1"/>
          </p:cNvSpPr>
          <p:nvPr>
            <p:ph type="body" idx="1"/>
          </p:nvPr>
        </p:nvSpPr>
        <p:spPr/>
        <p:txBody>
          <a:bodyPr>
            <a:normAutofit/>
          </a:bodyPr>
          <a:lstStyle/>
          <a:p>
            <a:pPr eaLnBrk="1" hangingPunct="1">
              <a:lnSpc>
                <a:spcPct val="80000"/>
              </a:lnSpc>
            </a:pPr>
            <a:r>
              <a:rPr lang="en-US" altLang="en-US" dirty="0"/>
              <a:t>Java programs normally go through five phases</a:t>
            </a:r>
          </a:p>
          <a:p>
            <a:pPr lvl="1" eaLnBrk="1" hangingPunct="1">
              <a:lnSpc>
                <a:spcPct val="80000"/>
              </a:lnSpc>
              <a:buFont typeface="Wingdings" panose="05000000000000000000" pitchFamily="2" charset="2"/>
              <a:buChar char="Ø"/>
            </a:pPr>
            <a:r>
              <a:rPr lang="en-US" altLang="en-US" sz="2200" dirty="0"/>
              <a:t>edit</a:t>
            </a:r>
          </a:p>
          <a:p>
            <a:pPr lvl="1" eaLnBrk="1" hangingPunct="1">
              <a:lnSpc>
                <a:spcPct val="80000"/>
              </a:lnSpc>
              <a:buFont typeface="Wingdings" panose="05000000000000000000" pitchFamily="2" charset="2"/>
              <a:buChar char="Ø"/>
            </a:pPr>
            <a:r>
              <a:rPr lang="en-US" altLang="en-US" sz="2200" dirty="0"/>
              <a:t>compile</a:t>
            </a:r>
          </a:p>
          <a:p>
            <a:pPr lvl="1" eaLnBrk="1" hangingPunct="1">
              <a:lnSpc>
                <a:spcPct val="80000"/>
              </a:lnSpc>
              <a:buFont typeface="Wingdings" panose="05000000000000000000" pitchFamily="2" charset="2"/>
              <a:buChar char="Ø"/>
            </a:pPr>
            <a:r>
              <a:rPr lang="en-US" altLang="en-US" sz="2200" dirty="0"/>
              <a:t>load</a:t>
            </a:r>
          </a:p>
          <a:p>
            <a:pPr lvl="1" eaLnBrk="1" hangingPunct="1">
              <a:lnSpc>
                <a:spcPct val="80000"/>
              </a:lnSpc>
              <a:buFont typeface="Wingdings" panose="05000000000000000000" pitchFamily="2" charset="2"/>
              <a:buChar char="Ø"/>
            </a:pPr>
            <a:r>
              <a:rPr lang="en-US" altLang="en-US" sz="2200" dirty="0"/>
              <a:t>verify</a:t>
            </a:r>
          </a:p>
          <a:p>
            <a:pPr lvl="1" eaLnBrk="1" hangingPunct="1">
              <a:lnSpc>
                <a:spcPct val="80000"/>
              </a:lnSpc>
              <a:buFont typeface="Wingdings" panose="05000000000000000000" pitchFamily="2" charset="2"/>
              <a:buChar char="Ø"/>
            </a:pPr>
            <a:r>
              <a:rPr lang="en-US" altLang="en-US" sz="2200" dirty="0"/>
              <a:t>execute.</a:t>
            </a:r>
          </a:p>
          <a:p>
            <a:pPr eaLnBrk="1" hangingPunct="1">
              <a:lnSpc>
                <a:spcPct val="80000"/>
              </a:lnSpc>
            </a:pPr>
            <a:r>
              <a:rPr lang="en-US" altLang="en-US" dirty="0"/>
              <a:t>Download the JDK and its documentation from</a:t>
            </a:r>
          </a:p>
          <a:p>
            <a:pPr lvl="1" eaLnBrk="1" hangingPunct="1">
              <a:lnSpc>
                <a:spcPct val="80000"/>
              </a:lnSpc>
            </a:pPr>
            <a:r>
              <a:rPr lang="en-US" altLang="en-US" sz="2200" dirty="0"/>
              <a:t>www.oracle.com/technetwork/java/javase/downloads/index.html</a:t>
            </a:r>
          </a:p>
        </p:txBody>
      </p:sp>
    </p:spTree>
    <p:extLst>
      <p:ext uri="{BB962C8B-B14F-4D97-AF65-F5344CB8AC3E}">
        <p14:creationId xmlns:p14="http://schemas.microsoft.com/office/powerpoint/2010/main" val="37245270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1FBDD381021E42947CF7B3FBA306E5" ma:contentTypeVersion="0" ma:contentTypeDescription="Create a new document." ma:contentTypeScope="" ma:versionID="836a733798110354c1e9fa8559dfd73f">
  <xsd:schema xmlns:xsd="http://www.w3.org/2001/XMLSchema" xmlns:xs="http://www.w3.org/2001/XMLSchema" xmlns:p="http://schemas.microsoft.com/office/2006/metadata/properties" targetNamespace="http://schemas.microsoft.com/office/2006/metadata/properties" ma:root="true" ma:fieldsID="bca43119f7824e762e86d1d63033a74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0C76CC-294C-44BC-8F0F-25DB41D586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44DC964-E234-4B9B-8BD9-301F4460F572}">
  <ds:schemaRefs>
    <ds:schemaRef ds:uri="http://schemas.microsoft.com/sharepoint/v3/contenttype/forms"/>
  </ds:schemaRefs>
</ds:datastoreItem>
</file>

<file path=customXml/itemProps3.xml><?xml version="1.0" encoding="utf-8"?>
<ds:datastoreItem xmlns:ds="http://schemas.openxmlformats.org/officeDocument/2006/customXml" ds:itemID="{C9FA39B1-F044-4BD7-BE7F-2712C477A758}">
  <ds:schemaRefs>
    <ds:schemaRef ds:uri="http://schemas.microsoft.com/office/2006/metadata/properties"/>
    <ds:schemaRef ds:uri="http://purl.org/dc/terms/"/>
    <ds:schemaRef ds:uri="http://www.w3.org/XML/1998/namespace"/>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230</TotalTime>
  <Words>2505</Words>
  <Application>Microsoft Office PowerPoint</Application>
  <PresentationFormat>Widescreen</PresentationFormat>
  <Paragraphs>250</Paragraphs>
  <Slides>37</Slides>
  <Notes>9</Notes>
  <HiddenSlides>2</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6" baseType="lpstr">
      <vt:lpstr>Arial</vt:lpstr>
      <vt:lpstr>Calibri</vt:lpstr>
      <vt:lpstr>Corbel</vt:lpstr>
      <vt:lpstr>Lucida Sans Unicode</vt:lpstr>
      <vt:lpstr>Roboto</vt:lpstr>
      <vt:lpstr>Times New Roman</vt:lpstr>
      <vt:lpstr>Wingdings</vt:lpstr>
      <vt:lpstr>Banded</vt:lpstr>
      <vt:lpstr>Bitmap Image</vt:lpstr>
      <vt:lpstr>Introduction to Java  Programming</vt:lpstr>
      <vt:lpstr>Outline </vt:lpstr>
      <vt:lpstr>Some History</vt:lpstr>
      <vt:lpstr>Applications of JAVA</vt:lpstr>
      <vt:lpstr>Versions</vt:lpstr>
      <vt:lpstr> Java Language vs Java Platform</vt:lpstr>
      <vt:lpstr>Installation and Environment Setting</vt:lpstr>
      <vt:lpstr>Design objectives for the language</vt:lpstr>
      <vt:lpstr>  Java and a Typical Java Development Environment (Cont.)</vt:lpstr>
      <vt:lpstr>Java and a Typical Java Development Environment (Cont.)</vt:lpstr>
      <vt:lpstr>PowerPoint Presentation</vt:lpstr>
      <vt:lpstr>Java and a Typical Java Development Environment (Cont.)</vt:lpstr>
      <vt:lpstr>Java and a Typical Java Development Environment (Cont.)</vt:lpstr>
      <vt:lpstr>Java and a Typical Java Development Environment (Cont.)</vt:lpstr>
      <vt:lpstr>PowerPoint Presentation</vt:lpstr>
      <vt:lpstr>Java and a Typical Java Development Environment (Cont.)</vt:lpstr>
      <vt:lpstr>Java and a Typical Java Development Environment (Cont.)</vt:lpstr>
      <vt:lpstr>Java and a Typical Java Development Environment (Cont.)</vt:lpstr>
      <vt:lpstr>PowerPoint Presentation</vt:lpstr>
      <vt:lpstr>Java and a Typical Java Development Environment (Cont.)</vt:lpstr>
      <vt:lpstr>PowerPoint Presentation</vt:lpstr>
      <vt:lpstr>Java and a Typical Java Development Environment (Cont.)</vt:lpstr>
      <vt:lpstr>Java and a Typical Java Development Environment (Cont.)</vt:lpstr>
      <vt:lpstr>PowerPoint Presentation</vt:lpstr>
      <vt:lpstr>Language Features </vt:lpstr>
      <vt:lpstr>Language Features </vt:lpstr>
      <vt:lpstr>WORA</vt:lpstr>
      <vt:lpstr>Java Virtual Machine (JVM)</vt:lpstr>
      <vt:lpstr>PowerPoint Presentation</vt:lpstr>
      <vt:lpstr>Installation and Environment Setting</vt:lpstr>
      <vt:lpstr>Installation and Environment Setting</vt:lpstr>
      <vt:lpstr>JDK, JRE and JVM</vt:lpstr>
      <vt:lpstr>JVM</vt:lpstr>
      <vt:lpstr>JRE</vt:lpstr>
      <vt:lpstr>JDK</vt:lpstr>
      <vt:lpstr>Useful Resources</vt:lpstr>
      <vt:lpstr>Useful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Abdul Nasir</dc:creator>
  <cp:lastModifiedBy>Dr. Abdul Nasir</cp:lastModifiedBy>
  <cp:revision>21</cp:revision>
  <dcterms:created xsi:type="dcterms:W3CDTF">2022-02-24T07:33:24Z</dcterms:created>
  <dcterms:modified xsi:type="dcterms:W3CDTF">2022-09-12T06:19:09Z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0x010100761FBDD381021E42947CF7B3FBA306E5</vt:lpwstr>
  </property>
</Properties>
</file>