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36"/>
  </p:notesMasterIdLst>
  <p:sldIdLst>
    <p:sldId id="257" r:id="rId5"/>
    <p:sldId id="285" r:id="rId6"/>
    <p:sldId id="286" r:id="rId7"/>
    <p:sldId id="287" r:id="rId8"/>
    <p:sldId id="260" r:id="rId9"/>
    <p:sldId id="261" r:id="rId10"/>
    <p:sldId id="258" r:id="rId11"/>
    <p:sldId id="259"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2" r:id="rId26"/>
    <p:sldId id="283" r:id="rId27"/>
    <p:sldId id="284" r:id="rId28"/>
    <p:sldId id="275" r:id="rId29"/>
    <p:sldId id="276" r:id="rId30"/>
    <p:sldId id="277" r:id="rId31"/>
    <p:sldId id="278" r:id="rId32"/>
    <p:sldId id="279" r:id="rId33"/>
    <p:sldId id="280"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27" autoAdjust="0"/>
  </p:normalViewPr>
  <p:slideViewPr>
    <p:cSldViewPr snapToGrid="0">
      <p:cViewPr varScale="1">
        <p:scale>
          <a:sx n="58" d="100"/>
          <a:sy n="58" d="100"/>
        </p:scale>
        <p:origin x="16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09/09/2022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1CADC95-6F7E-4CE6-8E2B-6911AAAFFE04}" type="slidenum">
              <a:rPr lang="en-AE" smtClean="0"/>
              <a:t>1</a:t>
            </a:fld>
            <a:endParaRPr lang="en-AE"/>
          </a:p>
        </p:txBody>
      </p:sp>
    </p:spTree>
    <p:extLst>
      <p:ext uri="{BB962C8B-B14F-4D97-AF65-F5344CB8AC3E}">
        <p14:creationId xmlns:p14="http://schemas.microsoft.com/office/powerpoint/2010/main" val="181153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 SQL and embedded SQL are some of the well-known examples of declarative programming languages. Tools are provided to programmers in declarative programming to allow abstraction of the implementation and to help in the concentration of the issue.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CADC95-6F7E-4CE6-8E2B-6911AAAFFE04}" type="slidenum">
              <a:rPr lang="en-AE" smtClean="0"/>
              <a:t>2</a:t>
            </a:fld>
            <a:endParaRPr lang="en-AE"/>
          </a:p>
        </p:txBody>
      </p:sp>
    </p:spTree>
    <p:extLst>
      <p:ext uri="{BB962C8B-B14F-4D97-AF65-F5344CB8AC3E}">
        <p14:creationId xmlns:p14="http://schemas.microsoft.com/office/powerpoint/2010/main" val="1782508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1CADC95-6F7E-4CE6-8E2B-6911AAAFFE04}" type="slidenum">
              <a:rPr lang="en-AE" smtClean="0"/>
              <a:t>3</a:t>
            </a:fld>
            <a:endParaRPr lang="en-AE"/>
          </a:p>
        </p:txBody>
      </p:sp>
    </p:spTree>
    <p:extLst>
      <p:ext uri="{BB962C8B-B14F-4D97-AF65-F5344CB8AC3E}">
        <p14:creationId xmlns:p14="http://schemas.microsoft.com/office/powerpoint/2010/main" val="302182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Lisp is favorable for AI related work.</a:t>
            </a:r>
          </a:p>
        </p:txBody>
      </p:sp>
      <p:sp>
        <p:nvSpPr>
          <p:cNvPr id="4" name="Slide Number Placeholder 3"/>
          <p:cNvSpPr>
            <a:spLocks noGrp="1"/>
          </p:cNvSpPr>
          <p:nvPr>
            <p:ph type="sldNum" sz="quarter" idx="5"/>
          </p:nvPr>
        </p:nvSpPr>
        <p:spPr/>
        <p:txBody>
          <a:bodyPr/>
          <a:lstStyle/>
          <a:p>
            <a:fld id="{71CADC95-6F7E-4CE6-8E2B-6911AAAFFE04}" type="slidenum">
              <a:rPr lang="en-AE" smtClean="0"/>
              <a:t>4</a:t>
            </a:fld>
            <a:endParaRPr lang="en-AE"/>
          </a:p>
        </p:txBody>
      </p:sp>
    </p:spTree>
    <p:extLst>
      <p:ext uri="{BB962C8B-B14F-4D97-AF65-F5344CB8AC3E}">
        <p14:creationId xmlns:p14="http://schemas.microsoft.com/office/powerpoint/2010/main" val="65105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12</a:t>
            </a:fld>
            <a:endParaRPr lang="en-AE"/>
          </a:p>
        </p:txBody>
      </p:sp>
    </p:spTree>
    <p:extLst>
      <p:ext uri="{BB962C8B-B14F-4D97-AF65-F5344CB8AC3E}">
        <p14:creationId xmlns:p14="http://schemas.microsoft.com/office/powerpoint/2010/main" val="406832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09/09/2022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09/09/2022</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09/09/2022</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09/09/2022</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09/09/2022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09/09/2022</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09/09/2022</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09/09/2022</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09/09/2022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09/09/2022</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09/09/2022</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ebopedia.com/definitions/sq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59623" y="2561742"/>
            <a:ext cx="8345884" cy="1143000"/>
          </a:xfrm>
        </p:spPr>
        <p:txBody>
          <a:bodyPr>
            <a:normAutofit fontScale="90000"/>
          </a:bodyPr>
          <a:lstStyle/>
          <a:p>
            <a:br>
              <a:rPr lang="en-US" altLang="en-US" dirty="0"/>
            </a:br>
            <a:r>
              <a:rPr lang="en-US" altLang="en-US" dirty="0"/>
              <a:t>Introduction to Object-Oriented</a:t>
            </a:r>
            <a:br>
              <a:rPr lang="en-US" altLang="en-US" dirty="0"/>
            </a:br>
            <a:r>
              <a:rPr lang="en-US" altLang="en-US" dirty="0"/>
              <a:t>Programming</a:t>
            </a:r>
          </a:p>
        </p:txBody>
      </p:sp>
    </p:spTree>
    <p:extLst>
      <p:ext uri="{BB962C8B-B14F-4D97-AF65-F5344CB8AC3E}">
        <p14:creationId xmlns:p14="http://schemas.microsoft.com/office/powerpoint/2010/main" val="3628982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b="1"/>
              <a:t>Unrestricted Access</a:t>
            </a:r>
            <a:endParaRPr lang="en-US" altLang="en-US"/>
          </a:p>
        </p:txBody>
      </p:sp>
      <p:sp>
        <p:nvSpPr>
          <p:cNvPr id="10244" name="Rectangle 3"/>
          <p:cNvSpPr>
            <a:spLocks noGrp="1" noChangeArrowheads="1"/>
          </p:cNvSpPr>
          <p:nvPr>
            <p:ph idx="1"/>
          </p:nvPr>
        </p:nvSpPr>
        <p:spPr/>
        <p:txBody>
          <a:bodyPr>
            <a:normAutofit/>
          </a:bodyPr>
          <a:lstStyle/>
          <a:p>
            <a:pPr>
              <a:lnSpc>
                <a:spcPct val="80000"/>
              </a:lnSpc>
            </a:pPr>
            <a:r>
              <a:rPr lang="en-US" altLang="en-US" sz="2400" dirty="0"/>
              <a:t>In a procedural program, one written in C for example, there are two kinds of data.</a:t>
            </a:r>
          </a:p>
          <a:p>
            <a:pPr lvl="1">
              <a:lnSpc>
                <a:spcPct val="80000"/>
              </a:lnSpc>
            </a:pPr>
            <a:r>
              <a:rPr lang="en-US" altLang="en-US" sz="2000" b="1" i="1" dirty="0"/>
              <a:t>Local Data</a:t>
            </a:r>
            <a:r>
              <a:rPr lang="en-US" altLang="en-US" sz="2000" i="1" dirty="0"/>
              <a:t> </a:t>
            </a:r>
          </a:p>
          <a:p>
            <a:pPr lvl="2">
              <a:lnSpc>
                <a:spcPct val="80000"/>
              </a:lnSpc>
            </a:pPr>
            <a:r>
              <a:rPr lang="en-US" altLang="en-US" sz="1800" dirty="0"/>
              <a:t>Local data is hidden inside a function, and is used exclusively by the function. </a:t>
            </a:r>
          </a:p>
          <a:p>
            <a:pPr lvl="2">
              <a:lnSpc>
                <a:spcPct val="80000"/>
              </a:lnSpc>
            </a:pPr>
            <a:r>
              <a:rPr lang="en-US" altLang="en-US" sz="1800" dirty="0"/>
              <a:t>In the library program, a display function might use local data to remember which item it was displaying. </a:t>
            </a:r>
          </a:p>
          <a:p>
            <a:pPr lvl="2">
              <a:lnSpc>
                <a:spcPct val="80000"/>
              </a:lnSpc>
            </a:pPr>
            <a:r>
              <a:rPr lang="en-US" altLang="en-US" sz="1800" dirty="0"/>
              <a:t>Local data is closely related to its function and is safe from modification by other functions.</a:t>
            </a:r>
            <a:endParaRPr lang="en-US" altLang="en-US" sz="1800" i="1" dirty="0"/>
          </a:p>
          <a:p>
            <a:pPr lvl="1">
              <a:lnSpc>
                <a:spcPct val="80000"/>
              </a:lnSpc>
            </a:pPr>
            <a:r>
              <a:rPr lang="en-US" altLang="en-US" sz="2000" b="1" i="1" dirty="0"/>
              <a:t>Global Data</a:t>
            </a:r>
          </a:p>
          <a:p>
            <a:pPr lvl="2" algn="just">
              <a:lnSpc>
                <a:spcPct val="80000"/>
              </a:lnSpc>
            </a:pPr>
            <a:r>
              <a:rPr lang="en-US" altLang="en-US" sz="1800" dirty="0"/>
              <a:t>However, when two or more functions must access the same data—and this is true of the most important data in a program—then the data must be made </a:t>
            </a:r>
            <a:r>
              <a:rPr lang="en-US" altLang="en-US" sz="1800" i="1" dirty="0"/>
              <a:t>global</a:t>
            </a:r>
            <a:r>
              <a:rPr lang="en-US" altLang="en-US" sz="1800" dirty="0"/>
              <a:t>, As our collection of library items. </a:t>
            </a:r>
          </a:p>
          <a:p>
            <a:pPr lvl="2" algn="just">
              <a:lnSpc>
                <a:spcPct val="80000"/>
              </a:lnSpc>
            </a:pPr>
            <a:r>
              <a:rPr lang="en-US" altLang="en-US" sz="1800" dirty="0"/>
              <a:t>Global data can be accessed by </a:t>
            </a:r>
            <a:r>
              <a:rPr lang="en-US" altLang="en-US" sz="1800" i="1" dirty="0"/>
              <a:t>any </a:t>
            </a:r>
            <a:r>
              <a:rPr lang="en-US" altLang="en-US" sz="1800" dirty="0"/>
              <a:t>function in the program.</a:t>
            </a:r>
          </a:p>
          <a:p>
            <a:pPr lvl="2">
              <a:lnSpc>
                <a:spcPct val="80000"/>
              </a:lnSpc>
            </a:pPr>
            <a:endParaRPr lang="en-US" altLang="en-US" sz="1800" dirty="0"/>
          </a:p>
          <a:p>
            <a:pPr>
              <a:lnSpc>
                <a:spcPct val="80000"/>
              </a:lnSpc>
            </a:pPr>
            <a:endParaRPr lang="en-US" altLang="en-US" sz="2400" dirty="0"/>
          </a:p>
        </p:txBody>
      </p:sp>
      <p:sp>
        <p:nvSpPr>
          <p:cNvPr id="1024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4506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Global And Local Variable</a:t>
            </a:r>
          </a:p>
        </p:txBody>
      </p:sp>
      <p:pic>
        <p:nvPicPr>
          <p:cNvPr id="1126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33700" y="2588655"/>
            <a:ext cx="8425466" cy="3850782"/>
          </a:xfrm>
        </p:spPr>
      </p:pic>
      <p:sp>
        <p:nvSpPr>
          <p:cNvPr id="1126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64436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Procedural Paradigm</a:t>
            </a:r>
          </a:p>
        </p:txBody>
      </p:sp>
      <p:pic>
        <p:nvPicPr>
          <p:cNvPr id="1229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369944" y="2327345"/>
            <a:ext cx="8670165" cy="3836750"/>
          </a:xfrm>
        </p:spPr>
      </p:pic>
      <p:sp>
        <p:nvSpPr>
          <p:cNvPr id="1229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5331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en-US" altLang="en-US" sz="4000"/>
              <a:t>Large Number of Connections Causes Problems </a:t>
            </a:r>
          </a:p>
        </p:txBody>
      </p:sp>
      <p:sp>
        <p:nvSpPr>
          <p:cNvPr id="13316" name="Rectangle 3"/>
          <p:cNvSpPr>
            <a:spLocks noGrp="1" noChangeArrowheads="1"/>
          </p:cNvSpPr>
          <p:nvPr>
            <p:ph idx="1"/>
          </p:nvPr>
        </p:nvSpPr>
        <p:spPr/>
        <p:txBody>
          <a:bodyPr>
            <a:normAutofit/>
          </a:bodyPr>
          <a:lstStyle/>
          <a:p>
            <a:pPr algn="just">
              <a:lnSpc>
                <a:spcPct val="80000"/>
              </a:lnSpc>
            </a:pPr>
            <a:r>
              <a:rPr lang="en-US" altLang="en-US" sz="2000" dirty="0"/>
              <a:t>First, it makes a program’s structure </a:t>
            </a:r>
            <a:r>
              <a:rPr lang="en-US" altLang="en-US" sz="2000" b="1" dirty="0"/>
              <a:t>difficult to conceptualize</a:t>
            </a:r>
            <a:r>
              <a:rPr lang="en-US" altLang="en-US" sz="2000" dirty="0"/>
              <a:t>. </a:t>
            </a:r>
          </a:p>
          <a:p>
            <a:pPr algn="just">
              <a:lnSpc>
                <a:spcPct val="80000"/>
              </a:lnSpc>
            </a:pPr>
            <a:r>
              <a:rPr lang="en-US" altLang="en-US" sz="2000" dirty="0"/>
              <a:t>Second, it makes the program </a:t>
            </a:r>
            <a:r>
              <a:rPr lang="en-US" altLang="en-US" sz="2000" b="1" dirty="0"/>
              <a:t>difficult to modify</a:t>
            </a:r>
            <a:r>
              <a:rPr lang="en-US" altLang="en-US" sz="2000" dirty="0"/>
              <a:t>. A change made in a global data item may necessitate rewriting all the functions that access that item.</a:t>
            </a:r>
          </a:p>
          <a:p>
            <a:pPr algn="just">
              <a:lnSpc>
                <a:spcPct val="80000"/>
              </a:lnSpc>
            </a:pPr>
            <a:r>
              <a:rPr lang="en-US" altLang="en-US" sz="2000" dirty="0"/>
              <a:t>For example, in our library program, someone may decide that the Accession Number for the library items should be changed from 5 digits to 12 digits. This may necessitate a change from a short to a long data type.</a:t>
            </a:r>
          </a:p>
          <a:p>
            <a:pPr algn="just">
              <a:lnSpc>
                <a:spcPct val="80000"/>
              </a:lnSpc>
            </a:pPr>
            <a:r>
              <a:rPr lang="en-US" altLang="en-US" sz="2000" dirty="0"/>
              <a:t>When data items are modified in a large program it may not be easy to tell which functions access the data, and even when you figure this out, modifications to the functions may cause them to work incorrectly with other global data items. Everything is related to everything else, so a modification anywhere has far-reaching, and often unintended, consequences.</a:t>
            </a:r>
          </a:p>
          <a:p>
            <a:pPr>
              <a:lnSpc>
                <a:spcPct val="80000"/>
              </a:lnSpc>
            </a:pPr>
            <a:endParaRPr lang="en-US" altLang="en-US" sz="2000" dirty="0"/>
          </a:p>
          <a:p>
            <a:pPr>
              <a:lnSpc>
                <a:spcPct val="80000"/>
              </a:lnSpc>
            </a:pPr>
            <a:endParaRPr lang="en-US" altLang="en-US" sz="2000" dirty="0"/>
          </a:p>
        </p:txBody>
      </p:sp>
      <p:sp>
        <p:nvSpPr>
          <p:cNvPr id="1331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77296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b="1"/>
              <a:t>Real-World Modeling</a:t>
            </a:r>
            <a:endParaRPr lang="en-US" altLang="en-US"/>
          </a:p>
        </p:txBody>
      </p:sp>
      <p:sp>
        <p:nvSpPr>
          <p:cNvPr id="14340" name="Rectangle 3"/>
          <p:cNvSpPr>
            <a:spLocks noGrp="1" noChangeArrowheads="1"/>
          </p:cNvSpPr>
          <p:nvPr>
            <p:ph idx="1"/>
          </p:nvPr>
        </p:nvSpPr>
        <p:spPr/>
        <p:txBody>
          <a:bodyPr>
            <a:normAutofit/>
          </a:bodyPr>
          <a:lstStyle/>
          <a:p>
            <a:pPr algn="just">
              <a:lnSpc>
                <a:spcPct val="90000"/>
              </a:lnSpc>
            </a:pPr>
            <a:r>
              <a:rPr lang="en-US" altLang="en-US" sz="2400"/>
              <a:t>The second—and more important—problem with the procedural paradigm is that its arrangement of separate data and functions does a poor job of modeling things in the real world. </a:t>
            </a:r>
          </a:p>
          <a:p>
            <a:pPr algn="just">
              <a:lnSpc>
                <a:spcPct val="90000"/>
              </a:lnSpc>
            </a:pPr>
            <a:r>
              <a:rPr lang="en-US" altLang="en-US" sz="2400"/>
              <a:t>In the physical world we deal with objects such as people and cars. </a:t>
            </a:r>
          </a:p>
          <a:p>
            <a:pPr algn="just">
              <a:lnSpc>
                <a:spcPct val="90000"/>
              </a:lnSpc>
            </a:pPr>
            <a:r>
              <a:rPr lang="en-US" altLang="en-US" sz="2400"/>
              <a:t>Such objects aren’t like data and they aren’t like functions. </a:t>
            </a:r>
          </a:p>
          <a:p>
            <a:pPr algn="just">
              <a:lnSpc>
                <a:spcPct val="90000"/>
              </a:lnSpc>
            </a:pPr>
            <a:r>
              <a:rPr lang="en-US" altLang="en-US" sz="2400"/>
              <a:t>Complex real-world objects have both </a:t>
            </a:r>
          </a:p>
          <a:p>
            <a:pPr lvl="1" algn="just">
              <a:lnSpc>
                <a:spcPct val="90000"/>
              </a:lnSpc>
            </a:pPr>
            <a:r>
              <a:rPr lang="en-US" altLang="en-US" sz="2000" i="1"/>
              <a:t>attributes </a:t>
            </a:r>
            <a:r>
              <a:rPr lang="en-US" altLang="en-US" sz="2000"/>
              <a:t>and </a:t>
            </a:r>
          </a:p>
          <a:p>
            <a:pPr lvl="1" algn="just">
              <a:lnSpc>
                <a:spcPct val="90000"/>
              </a:lnSpc>
            </a:pPr>
            <a:r>
              <a:rPr lang="en-US" altLang="en-US" sz="2000" i="1"/>
              <a:t>behavior</a:t>
            </a:r>
            <a:endParaRPr lang="en-US" altLang="en-US" sz="2000"/>
          </a:p>
          <a:p>
            <a:pPr>
              <a:lnSpc>
                <a:spcPct val="90000"/>
              </a:lnSpc>
            </a:pPr>
            <a:endParaRPr lang="en-US" altLang="en-US" sz="2400"/>
          </a:p>
        </p:txBody>
      </p:sp>
      <p:sp>
        <p:nvSpPr>
          <p:cNvPr id="1433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07978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Attributes</a:t>
            </a:r>
          </a:p>
        </p:txBody>
      </p:sp>
      <p:sp>
        <p:nvSpPr>
          <p:cNvPr id="15364" name="Rectangle 3"/>
          <p:cNvSpPr>
            <a:spLocks noGrp="1" noChangeArrowheads="1"/>
          </p:cNvSpPr>
          <p:nvPr>
            <p:ph idx="1"/>
          </p:nvPr>
        </p:nvSpPr>
        <p:spPr/>
        <p:txBody>
          <a:bodyPr/>
          <a:lstStyle/>
          <a:p>
            <a:pPr algn="just"/>
            <a:r>
              <a:rPr lang="en-US" altLang="en-US"/>
              <a:t>Examples of attributes (sometimes called </a:t>
            </a:r>
            <a:r>
              <a:rPr lang="en-US" altLang="en-US" i="1"/>
              <a:t>characteristics</a:t>
            </a:r>
            <a:r>
              <a:rPr lang="en-US" altLang="en-US"/>
              <a:t>) are, for people, eye color and job title; and, for cars, horsepower and number of doors. </a:t>
            </a:r>
          </a:p>
          <a:p>
            <a:pPr algn="just"/>
            <a:r>
              <a:rPr lang="en-US" altLang="en-US"/>
              <a:t>As it turns out, attributes in the real world are equivalent to data in a program: they have a certain specific values, such as blue (for eye color) or four (for the number of doors).</a:t>
            </a:r>
          </a:p>
          <a:p>
            <a:endParaRPr lang="en-US" altLang="en-US"/>
          </a:p>
        </p:txBody>
      </p:sp>
      <p:sp>
        <p:nvSpPr>
          <p:cNvPr id="1536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292208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a:t>Behavior</a:t>
            </a:r>
          </a:p>
        </p:txBody>
      </p:sp>
      <p:sp>
        <p:nvSpPr>
          <p:cNvPr id="16388" name="Rectangle 3"/>
          <p:cNvSpPr>
            <a:spLocks noGrp="1" noChangeArrowheads="1"/>
          </p:cNvSpPr>
          <p:nvPr>
            <p:ph idx="1"/>
          </p:nvPr>
        </p:nvSpPr>
        <p:spPr/>
        <p:txBody>
          <a:bodyPr>
            <a:normAutofit/>
          </a:bodyPr>
          <a:lstStyle/>
          <a:p>
            <a:pPr algn="just">
              <a:lnSpc>
                <a:spcPct val="90000"/>
              </a:lnSpc>
            </a:pPr>
            <a:r>
              <a:rPr lang="en-US" altLang="en-US" sz="2400" dirty="0"/>
              <a:t>Behavior is something a real-world object does in response to some stimulus/event. </a:t>
            </a:r>
          </a:p>
          <a:p>
            <a:pPr algn="just">
              <a:lnSpc>
                <a:spcPct val="90000"/>
              </a:lnSpc>
            </a:pPr>
            <a:r>
              <a:rPr lang="en-US" altLang="en-US" sz="2400" dirty="0"/>
              <a:t>If you ask your boss for a raise, she will generally say yes or no. </a:t>
            </a:r>
          </a:p>
          <a:p>
            <a:pPr algn="just">
              <a:lnSpc>
                <a:spcPct val="90000"/>
              </a:lnSpc>
            </a:pPr>
            <a:r>
              <a:rPr lang="en-US" altLang="en-US" sz="2400" dirty="0"/>
              <a:t>If you apply the brakes in a car, it will generally stop. Saying something and stopping are examples of behavior.</a:t>
            </a:r>
          </a:p>
          <a:p>
            <a:pPr algn="just">
              <a:lnSpc>
                <a:spcPct val="90000"/>
              </a:lnSpc>
            </a:pPr>
            <a:r>
              <a:rPr lang="en-US" altLang="en-US" sz="2400" dirty="0"/>
              <a:t>Behavior is like a function: you call a function to do something (display the inventory, for example) and it does it.</a:t>
            </a:r>
          </a:p>
          <a:p>
            <a:pPr algn="ctr">
              <a:lnSpc>
                <a:spcPct val="90000"/>
              </a:lnSpc>
              <a:buFont typeface="Monotype Sorts" pitchFamily="2" charset="2"/>
              <a:buNone/>
            </a:pPr>
            <a:r>
              <a:rPr lang="en-US" altLang="en-US" sz="3600" b="1" dirty="0">
                <a:solidFill>
                  <a:schemeClr val="accent2"/>
                </a:solidFill>
              </a:rPr>
              <a:t>So, neither data nor functions, by themselves, model real-world objects effectively.</a:t>
            </a:r>
          </a:p>
          <a:p>
            <a:pPr>
              <a:lnSpc>
                <a:spcPct val="90000"/>
              </a:lnSpc>
            </a:pPr>
            <a:endParaRPr lang="en-US" altLang="en-US" sz="2400" dirty="0"/>
          </a:p>
        </p:txBody>
      </p:sp>
      <p:sp>
        <p:nvSpPr>
          <p:cNvPr id="1638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50112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b="1"/>
              <a:t>The Object-Oriented Approach</a:t>
            </a:r>
            <a:endParaRPr lang="en-US" altLang="en-US"/>
          </a:p>
        </p:txBody>
      </p:sp>
      <p:sp>
        <p:nvSpPr>
          <p:cNvPr id="17412" name="Rectangle 3"/>
          <p:cNvSpPr>
            <a:spLocks noGrp="1" noChangeArrowheads="1"/>
          </p:cNvSpPr>
          <p:nvPr>
            <p:ph idx="1"/>
          </p:nvPr>
        </p:nvSpPr>
        <p:spPr/>
        <p:txBody>
          <a:bodyPr>
            <a:normAutofit fontScale="92500" lnSpcReduction="20000"/>
          </a:bodyPr>
          <a:lstStyle/>
          <a:p>
            <a:pPr algn="just">
              <a:lnSpc>
                <a:spcPct val="80000"/>
              </a:lnSpc>
            </a:pPr>
            <a:r>
              <a:rPr lang="en-US" altLang="en-US" sz="2400" dirty="0"/>
              <a:t>The fundamental idea behind object-oriented languages is to combine into a single unit both </a:t>
            </a:r>
            <a:r>
              <a:rPr lang="en-US" altLang="en-US" sz="2400" i="1" dirty="0"/>
              <a:t>data </a:t>
            </a:r>
            <a:r>
              <a:rPr lang="en-US" altLang="en-US" sz="2400" dirty="0"/>
              <a:t>and the </a:t>
            </a:r>
            <a:r>
              <a:rPr lang="en-US" altLang="en-US" sz="2400" i="1" dirty="0"/>
              <a:t>functions that operate on that data</a:t>
            </a:r>
            <a:r>
              <a:rPr lang="en-US" altLang="en-US" sz="2400" dirty="0"/>
              <a:t>. Such a unit is called an </a:t>
            </a:r>
            <a:r>
              <a:rPr lang="en-US" altLang="en-US" sz="2400" i="1" dirty="0"/>
              <a:t>object</a:t>
            </a:r>
            <a:r>
              <a:rPr lang="en-US" altLang="en-US" sz="2400" dirty="0"/>
              <a:t>.</a:t>
            </a:r>
          </a:p>
          <a:p>
            <a:pPr algn="just">
              <a:lnSpc>
                <a:spcPct val="80000"/>
              </a:lnSpc>
            </a:pPr>
            <a:r>
              <a:rPr lang="en-US" altLang="en-US" sz="2400" dirty="0"/>
              <a:t>An object’s functions, called </a:t>
            </a:r>
            <a:r>
              <a:rPr lang="en-US" altLang="en-US" sz="2400" i="1" dirty="0"/>
              <a:t>member functions</a:t>
            </a:r>
            <a:r>
              <a:rPr lang="en-US" altLang="en-US" sz="2400" dirty="0"/>
              <a:t>, typically provide the only way to access its data. </a:t>
            </a:r>
          </a:p>
          <a:p>
            <a:pPr algn="just">
              <a:lnSpc>
                <a:spcPct val="80000"/>
              </a:lnSpc>
            </a:pPr>
            <a:r>
              <a:rPr lang="en-US" altLang="en-US" sz="2400" dirty="0"/>
              <a:t>If you want to read a data item in an object, you call a member function in the object. It will access the data and return the value to you.</a:t>
            </a:r>
          </a:p>
          <a:p>
            <a:pPr algn="just">
              <a:lnSpc>
                <a:spcPct val="80000"/>
              </a:lnSpc>
            </a:pPr>
            <a:r>
              <a:rPr lang="en-US" altLang="en-US" sz="2400" dirty="0"/>
              <a:t>You can’t access the data directly. The data is </a:t>
            </a:r>
            <a:r>
              <a:rPr lang="en-US" altLang="en-US" sz="2400" i="1" dirty="0"/>
              <a:t>hidden</a:t>
            </a:r>
            <a:r>
              <a:rPr lang="en-US" altLang="en-US" sz="2400" dirty="0"/>
              <a:t>, so it is safe from accidental alteration. </a:t>
            </a:r>
          </a:p>
          <a:p>
            <a:pPr algn="just">
              <a:lnSpc>
                <a:spcPct val="80000"/>
              </a:lnSpc>
            </a:pPr>
            <a:r>
              <a:rPr lang="en-US" altLang="en-US" sz="2400" dirty="0"/>
              <a:t>Data and its functions are said to be </a:t>
            </a:r>
            <a:r>
              <a:rPr lang="en-US" altLang="en-US" sz="2400" i="1" dirty="0"/>
              <a:t>encapsulated </a:t>
            </a:r>
            <a:r>
              <a:rPr lang="en-US" altLang="en-US" sz="2400" dirty="0"/>
              <a:t>into a single entity. </a:t>
            </a:r>
          </a:p>
          <a:p>
            <a:pPr algn="just">
              <a:lnSpc>
                <a:spcPct val="80000"/>
              </a:lnSpc>
            </a:pPr>
            <a:r>
              <a:rPr lang="en-US" altLang="en-US" sz="2400" dirty="0"/>
              <a:t>If you want to modify the data in an object, you know exactly what functions interact with it: the member functions in the object. No other functions can access the data. </a:t>
            </a:r>
          </a:p>
          <a:p>
            <a:pPr>
              <a:lnSpc>
                <a:spcPct val="80000"/>
              </a:lnSpc>
            </a:pPr>
            <a:r>
              <a:rPr lang="en-US" altLang="en-US" sz="2400" dirty="0"/>
              <a:t>This simplifies writing, debugging, and maintaining the program.</a:t>
            </a:r>
          </a:p>
          <a:p>
            <a:pPr algn="just">
              <a:lnSpc>
                <a:spcPct val="80000"/>
              </a:lnSpc>
            </a:pPr>
            <a:endParaRPr lang="en-US" altLang="en-US" sz="1800" dirty="0"/>
          </a:p>
          <a:p>
            <a:pPr>
              <a:lnSpc>
                <a:spcPct val="80000"/>
              </a:lnSpc>
            </a:pPr>
            <a:endParaRPr lang="en-US" altLang="en-US" sz="1800" dirty="0"/>
          </a:p>
        </p:txBody>
      </p:sp>
      <p:sp>
        <p:nvSpPr>
          <p:cNvPr id="1741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21253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dirty="0"/>
              <a:t>Example</a:t>
            </a:r>
          </a:p>
        </p:txBody>
      </p:sp>
      <p:sp>
        <p:nvSpPr>
          <p:cNvPr id="18436" name="Rectangle 3"/>
          <p:cNvSpPr>
            <a:spLocks noGrp="1" noChangeArrowheads="1"/>
          </p:cNvSpPr>
          <p:nvPr>
            <p:ph idx="1"/>
          </p:nvPr>
        </p:nvSpPr>
        <p:spPr/>
        <p:txBody>
          <a:bodyPr/>
          <a:lstStyle/>
          <a:p>
            <a:r>
              <a:rPr lang="en-US" altLang="en-US" sz="2400" dirty="0"/>
              <a:t>A java program typically consists of number of objects, which communicate with each other by calling one another’s member functions.</a:t>
            </a:r>
          </a:p>
          <a:p>
            <a:endParaRPr lang="en-US" altLang="en-US" sz="1400" dirty="0"/>
          </a:p>
        </p:txBody>
      </p:sp>
      <p:sp>
        <p:nvSpPr>
          <p:cNvPr id="1843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839" y="2855595"/>
            <a:ext cx="54102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29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a:t>Real World Example</a:t>
            </a:r>
          </a:p>
        </p:txBody>
      </p:sp>
      <p:pic>
        <p:nvPicPr>
          <p:cNvPr id="194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108361" y="2438399"/>
            <a:ext cx="6220495" cy="3858215"/>
          </a:xfrm>
        </p:spPr>
      </p:pic>
      <p:sp>
        <p:nvSpPr>
          <p:cNvPr id="1945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46113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DF9E-B740-49E7-8C29-41D5BF5E3FEB}"/>
              </a:ext>
            </a:extLst>
          </p:cNvPr>
          <p:cNvSpPr>
            <a:spLocks noGrp="1"/>
          </p:cNvSpPr>
          <p:nvPr>
            <p:ph type="title"/>
          </p:nvPr>
        </p:nvSpPr>
        <p:spPr/>
        <p:txBody>
          <a:bodyPr/>
          <a:lstStyle/>
          <a:p>
            <a:r>
              <a:rPr lang="en-US" dirty="0"/>
              <a:t>Programming Paradigm </a:t>
            </a:r>
            <a:endParaRPr lang="en-AE" dirty="0"/>
          </a:p>
        </p:txBody>
      </p:sp>
      <p:sp>
        <p:nvSpPr>
          <p:cNvPr id="3" name="Content Placeholder 2">
            <a:extLst>
              <a:ext uri="{FF2B5EF4-FFF2-40B4-BE49-F238E27FC236}">
                <a16:creationId xmlns:a16="http://schemas.microsoft.com/office/drawing/2014/main" id="{F7A497F2-233F-4A65-8ADB-BEA3495794B9}"/>
              </a:ext>
            </a:extLst>
          </p:cNvPr>
          <p:cNvSpPr>
            <a:spLocks noGrp="1"/>
          </p:cNvSpPr>
          <p:nvPr>
            <p:ph idx="1"/>
          </p:nvPr>
        </p:nvSpPr>
        <p:spPr/>
        <p:txBody>
          <a:bodyPr>
            <a:normAutofit/>
          </a:bodyPr>
          <a:lstStyle/>
          <a:p>
            <a:r>
              <a:rPr lang="en-US" sz="2800" dirty="0"/>
              <a:t>Classification of programming languages based on its characteristics. </a:t>
            </a:r>
          </a:p>
          <a:p>
            <a:r>
              <a:rPr lang="en-US" sz="2800" dirty="0"/>
              <a:t>There are number of programming paradigms such as</a:t>
            </a:r>
            <a:r>
              <a:rPr lang="en-AE" sz="2800" dirty="0"/>
              <a:t>:</a:t>
            </a:r>
          </a:p>
          <a:p>
            <a:pPr lvl="2"/>
            <a:r>
              <a:rPr lang="en-US" sz="2600" b="1" dirty="0"/>
              <a:t>Procedural Programming Paradigm</a:t>
            </a:r>
          </a:p>
          <a:p>
            <a:pPr lvl="2"/>
            <a:r>
              <a:rPr lang="en-US" sz="2600" b="1" dirty="0"/>
              <a:t>Object Oriented Programming Paradigm</a:t>
            </a:r>
          </a:p>
          <a:p>
            <a:pPr lvl="2"/>
            <a:r>
              <a:rPr lang="en-US" sz="2600" dirty="0"/>
              <a:t>Declarative Programming Paradigm (HTML, </a:t>
            </a:r>
            <a:r>
              <a:rPr lang="en-US" sz="2600" dirty="0">
                <a:hlinkClick r:id="rId3"/>
              </a:rPr>
              <a:t>SQL</a:t>
            </a:r>
            <a:r>
              <a:rPr lang="en-US" sz="2600" dirty="0"/>
              <a:t> (Structured Query Language))</a:t>
            </a:r>
          </a:p>
        </p:txBody>
      </p:sp>
    </p:spTree>
    <p:extLst>
      <p:ext uri="{BB962C8B-B14F-4D97-AF65-F5344CB8AC3E}">
        <p14:creationId xmlns:p14="http://schemas.microsoft.com/office/powerpoint/2010/main" val="383852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endParaRPr lang="en-US" altLang="en-US" sz="4000" dirty="0"/>
          </a:p>
        </p:txBody>
      </p:sp>
      <p:sp>
        <p:nvSpPr>
          <p:cNvPr id="20484" name="Rectangle 3"/>
          <p:cNvSpPr>
            <a:spLocks noGrp="1" noChangeArrowheads="1"/>
          </p:cNvSpPr>
          <p:nvPr>
            <p:ph idx="1"/>
          </p:nvPr>
        </p:nvSpPr>
        <p:spPr/>
        <p:txBody>
          <a:bodyPr/>
          <a:lstStyle/>
          <a:p>
            <a:pPr>
              <a:lnSpc>
                <a:spcPct val="80000"/>
              </a:lnSpc>
            </a:pPr>
            <a:r>
              <a:rPr lang="en-US" altLang="en-US" sz="2800" b="1" dirty="0"/>
              <a:t>Objects</a:t>
            </a:r>
          </a:p>
          <a:p>
            <a:pPr lvl="1">
              <a:lnSpc>
                <a:spcPct val="80000"/>
              </a:lnSpc>
            </a:pPr>
            <a:r>
              <a:rPr lang="en-US" altLang="en-US" sz="3200" dirty="0"/>
              <a:t>When you approach a programming problem in an object-oriented language, you no longer ask how the problem will be divided into functions, but how it will be divided into objects.</a:t>
            </a:r>
          </a:p>
          <a:p>
            <a:pPr lvl="1">
              <a:lnSpc>
                <a:spcPct val="80000"/>
              </a:lnSpc>
            </a:pPr>
            <a:r>
              <a:rPr lang="en-US" altLang="en-US" sz="3200" dirty="0"/>
              <a:t>Thinking in terms of objects, rather than functions, has a surprisingly helpful effect on how easily programs can be designed. </a:t>
            </a:r>
          </a:p>
          <a:p>
            <a:pPr lvl="1">
              <a:lnSpc>
                <a:spcPct val="80000"/>
              </a:lnSpc>
            </a:pPr>
            <a:r>
              <a:rPr lang="en-US" altLang="en-US" sz="3200" dirty="0"/>
              <a:t>This results from the close match between objects in the programming sense and objects in the real world. </a:t>
            </a:r>
          </a:p>
        </p:txBody>
      </p:sp>
      <p:sp>
        <p:nvSpPr>
          <p:cNvPr id="2048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288914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13806" y="297986"/>
            <a:ext cx="9784080" cy="1508760"/>
          </a:xfrm>
        </p:spPr>
        <p:txBody>
          <a:bodyPr>
            <a:normAutofit/>
          </a:bodyPr>
          <a:lstStyle/>
          <a:p>
            <a:r>
              <a:rPr lang="en-US" altLang="en-US" sz="4000" b="1" dirty="0"/>
              <a:t>Characteristics of Object-Oriented Languages</a:t>
            </a:r>
          </a:p>
        </p:txBody>
      </p:sp>
      <p:sp>
        <p:nvSpPr>
          <p:cNvPr id="21508" name="Rectangle 3"/>
          <p:cNvSpPr>
            <a:spLocks noGrp="1" noChangeArrowheads="1"/>
          </p:cNvSpPr>
          <p:nvPr>
            <p:ph idx="1"/>
          </p:nvPr>
        </p:nvSpPr>
        <p:spPr/>
        <p:txBody>
          <a:bodyPr>
            <a:normAutofit fontScale="92500" lnSpcReduction="10000"/>
          </a:bodyPr>
          <a:lstStyle/>
          <a:p>
            <a:pPr>
              <a:lnSpc>
                <a:spcPct val="90000"/>
              </a:lnSpc>
            </a:pPr>
            <a:r>
              <a:rPr lang="en-US" altLang="en-US" sz="2400" b="1" dirty="0"/>
              <a:t>Classes</a:t>
            </a:r>
          </a:p>
          <a:p>
            <a:pPr lvl="1">
              <a:lnSpc>
                <a:spcPct val="90000"/>
              </a:lnSpc>
            </a:pPr>
            <a:r>
              <a:rPr lang="en-US" altLang="en-US" sz="2800" dirty="0"/>
              <a:t>Almost all computer languages have built-in data types. For instance, a data type int, meaning integer, is predefined in java . You can declare as many variables of type int as you need in your program:</a:t>
            </a:r>
          </a:p>
          <a:p>
            <a:pPr lvl="1">
              <a:lnSpc>
                <a:spcPct val="90000"/>
              </a:lnSpc>
            </a:pPr>
            <a:r>
              <a:rPr lang="en-US" altLang="en-US" sz="2800" dirty="0"/>
              <a:t>In a similar way, you can define many objects of the same class. A class serves as a plan, or blueprint. It specifies what data and what functions will be included in objects of that class. </a:t>
            </a:r>
          </a:p>
          <a:p>
            <a:pPr lvl="1">
              <a:lnSpc>
                <a:spcPct val="90000"/>
              </a:lnSpc>
            </a:pPr>
            <a:r>
              <a:rPr lang="en-US" altLang="en-US" sz="2800" dirty="0"/>
              <a:t>Defining the class doesn’t create any objects, just as the mere existence of data type int doesn’t create any variables.</a:t>
            </a:r>
          </a:p>
          <a:p>
            <a:pPr lvl="1">
              <a:lnSpc>
                <a:spcPct val="90000"/>
              </a:lnSpc>
            </a:pPr>
            <a:r>
              <a:rPr lang="en-US" altLang="en-US" sz="2800" dirty="0"/>
              <a:t>An object is often called “instance” of a class.</a:t>
            </a:r>
          </a:p>
          <a:p>
            <a:pPr lvl="1">
              <a:lnSpc>
                <a:spcPct val="90000"/>
              </a:lnSpc>
            </a:pPr>
            <a:endParaRPr lang="en-US" altLang="en-US" sz="2000" dirty="0"/>
          </a:p>
          <a:p>
            <a:pPr>
              <a:lnSpc>
                <a:spcPct val="90000"/>
              </a:lnSpc>
            </a:pPr>
            <a:endParaRPr lang="en-US" altLang="en-US" sz="2400" dirty="0"/>
          </a:p>
          <a:p>
            <a:pPr>
              <a:lnSpc>
                <a:spcPct val="90000"/>
              </a:lnSpc>
              <a:buFont typeface="Monotype Sorts" pitchFamily="2" charset="2"/>
              <a:buNone/>
            </a:pPr>
            <a:endParaRPr lang="en-US" altLang="en-US" sz="2400" dirty="0"/>
          </a:p>
        </p:txBody>
      </p:sp>
      <p:sp>
        <p:nvSpPr>
          <p:cNvPr id="2150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1104488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36" y="366871"/>
            <a:ext cx="9784080" cy="1508760"/>
          </a:xfrm>
        </p:spPr>
        <p:txBody>
          <a:bodyPr/>
          <a:lstStyle/>
          <a:p>
            <a:r>
              <a:rPr lang="en-US" altLang="en-US" b="1" dirty="0"/>
              <a:t>Characteristics of Object-Oriented Languages</a:t>
            </a:r>
            <a:endParaRPr lang="en-AU" dirty="0"/>
          </a:p>
        </p:txBody>
      </p:sp>
      <p:sp>
        <p:nvSpPr>
          <p:cNvPr id="4" name="Rectangle 1"/>
          <p:cNvSpPr>
            <a:spLocks noGrp="1" noChangeArrowheads="1"/>
          </p:cNvSpPr>
          <p:nvPr>
            <p:ph idx="1"/>
          </p:nvPr>
        </p:nvSpPr>
        <p:spPr bwMode="auto">
          <a:xfrm>
            <a:off x="886147" y="2071087"/>
            <a:ext cx="83610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AU" sz="2400" b="1" dirty="0"/>
              <a:t>Encapsulation and Data Hiding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AU" altLang="en-US" sz="2400" dirty="0">
                <a:solidFill>
                  <a:schemeClr val="tx1"/>
                </a:solidFill>
                <a:latin typeface="Arial" panose="020B0604020202020204" pitchFamily="34" charset="0"/>
              </a:rPr>
              <a:t>Encapsulation enables you to hide the code and data into a single unit to secure the data from the outside world. </a:t>
            </a:r>
          </a:p>
          <a:p>
            <a:pPr lvl="0"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Encapsulation is a powerful feature that leads to information hiding.</a:t>
            </a:r>
          </a:p>
        </p:txBody>
      </p:sp>
      <p:pic>
        <p:nvPicPr>
          <p:cNvPr id="6" name="Picture 5"/>
          <p:cNvPicPr>
            <a:picLocks noChangeAspect="1"/>
          </p:cNvPicPr>
          <p:nvPr/>
        </p:nvPicPr>
        <p:blipFill>
          <a:blip r:embed="rId2"/>
          <a:stretch>
            <a:fillRect/>
          </a:stretch>
        </p:blipFill>
        <p:spPr>
          <a:xfrm>
            <a:off x="6623082" y="4010079"/>
            <a:ext cx="5248275" cy="2619375"/>
          </a:xfrm>
          <a:prstGeom prst="rect">
            <a:avLst/>
          </a:prstGeom>
        </p:spPr>
      </p:pic>
    </p:spTree>
    <p:extLst>
      <p:ext uri="{BB962C8B-B14F-4D97-AF65-F5344CB8AC3E}">
        <p14:creationId xmlns:p14="http://schemas.microsoft.com/office/powerpoint/2010/main" val="3768416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Characteristics of Object-Oriented Languages</a:t>
            </a:r>
            <a:endParaRPr lang="en-AU" dirty="0"/>
          </a:p>
        </p:txBody>
      </p:sp>
      <p:sp>
        <p:nvSpPr>
          <p:cNvPr id="3" name="Content Placeholder 2"/>
          <p:cNvSpPr>
            <a:spLocks noGrp="1"/>
          </p:cNvSpPr>
          <p:nvPr>
            <p:ph idx="1"/>
          </p:nvPr>
        </p:nvSpPr>
        <p:spPr/>
        <p:txBody>
          <a:bodyPr>
            <a:noAutofit/>
          </a:bodyPr>
          <a:lstStyle/>
          <a:p>
            <a:r>
              <a:rPr lang="en-AU" sz="2800" b="1" dirty="0"/>
              <a:t>Abstraction</a:t>
            </a:r>
            <a:r>
              <a:rPr lang="en-AU" sz="2800" dirty="0"/>
              <a:t> allows you to focus on what the object does instead of how it does it </a:t>
            </a:r>
          </a:p>
          <a:p>
            <a:r>
              <a:rPr lang="en-AU" sz="2800" dirty="0"/>
              <a:t>Example: </a:t>
            </a:r>
          </a:p>
          <a:p>
            <a:r>
              <a:rPr lang="en-AU" sz="2800" b="1" dirty="0"/>
              <a:t>ATM Machine; </a:t>
            </a:r>
            <a:r>
              <a:rPr lang="en-AU" sz="2800" dirty="0"/>
              <a:t>All are performing operations on the ATM machine like cash withdrawal, money transfer, retrieve mini-statement…etc. but we can't know internal details about ATM.</a:t>
            </a:r>
          </a:p>
          <a:p>
            <a:r>
              <a:rPr lang="en-AU" sz="2800" dirty="0"/>
              <a:t>There are two ways to achieve abstraction in java</a:t>
            </a:r>
          </a:p>
          <a:p>
            <a:pPr lvl="1"/>
            <a:r>
              <a:rPr lang="en-AU" sz="2800" dirty="0"/>
              <a:t>Abstract class </a:t>
            </a:r>
          </a:p>
          <a:p>
            <a:pPr lvl="1"/>
            <a:r>
              <a:rPr lang="en-AU" sz="2800" dirty="0"/>
              <a:t>Interface</a:t>
            </a:r>
          </a:p>
        </p:txBody>
      </p:sp>
    </p:spTree>
    <p:extLst>
      <p:ext uri="{BB962C8B-B14F-4D97-AF65-F5344CB8AC3E}">
        <p14:creationId xmlns:p14="http://schemas.microsoft.com/office/powerpoint/2010/main" val="2236758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799006"/>
              </p:ext>
            </p:extLst>
          </p:nvPr>
        </p:nvGraphicFramePr>
        <p:xfrm>
          <a:off x="2000262" y="1978306"/>
          <a:ext cx="8580012" cy="4747022"/>
        </p:xfrm>
        <a:graphic>
          <a:graphicData uri="http://schemas.openxmlformats.org/drawingml/2006/table">
            <a:tbl>
              <a:tblPr/>
              <a:tblGrid>
                <a:gridCol w="1998908">
                  <a:extLst>
                    <a:ext uri="{9D8B030D-6E8A-4147-A177-3AD203B41FA5}">
                      <a16:colId xmlns:a16="http://schemas.microsoft.com/office/drawing/2014/main" val="20000"/>
                    </a:ext>
                  </a:extLst>
                </a:gridCol>
                <a:gridCol w="3425781">
                  <a:extLst>
                    <a:ext uri="{9D8B030D-6E8A-4147-A177-3AD203B41FA5}">
                      <a16:colId xmlns:a16="http://schemas.microsoft.com/office/drawing/2014/main" val="20001"/>
                    </a:ext>
                  </a:extLst>
                </a:gridCol>
                <a:gridCol w="3155323">
                  <a:extLst>
                    <a:ext uri="{9D8B030D-6E8A-4147-A177-3AD203B41FA5}">
                      <a16:colId xmlns:a16="http://schemas.microsoft.com/office/drawing/2014/main" val="20002"/>
                    </a:ext>
                  </a:extLst>
                </a:gridCol>
              </a:tblGrid>
              <a:tr h="299235">
                <a:tc>
                  <a:txBody>
                    <a:bodyPr/>
                    <a:lstStyle/>
                    <a:p>
                      <a:r>
                        <a:rPr lang="en-AU" sz="2000" b="1" dirty="0"/>
                        <a:t>Parameter</a:t>
                      </a:r>
                      <a:r>
                        <a:rPr lang="en-AU" sz="2000" dirty="0"/>
                        <a:t> </a:t>
                      </a:r>
                    </a:p>
                  </a:txBody>
                  <a:tcPr marL="67616" marR="67616" marT="33808" marB="33808" anchor="ctr">
                    <a:lnL>
                      <a:noFill/>
                    </a:lnL>
                    <a:lnR>
                      <a:noFill/>
                    </a:lnR>
                    <a:lnT>
                      <a:noFill/>
                    </a:lnT>
                    <a:lnB>
                      <a:noFill/>
                    </a:lnB>
                  </a:tcPr>
                </a:tc>
                <a:tc>
                  <a:txBody>
                    <a:bodyPr/>
                    <a:lstStyle/>
                    <a:p>
                      <a:r>
                        <a:rPr lang="en-AU" sz="2000" b="1" dirty="0"/>
                        <a:t>Abstraction</a:t>
                      </a:r>
                      <a:r>
                        <a:rPr lang="en-AU" sz="2000" dirty="0"/>
                        <a:t> </a:t>
                      </a:r>
                    </a:p>
                  </a:txBody>
                  <a:tcPr marL="67616" marR="67616" marT="33808" marB="33808" anchor="ctr">
                    <a:lnL>
                      <a:noFill/>
                    </a:lnL>
                    <a:lnR>
                      <a:noFill/>
                    </a:lnR>
                    <a:lnT>
                      <a:noFill/>
                    </a:lnT>
                    <a:lnB>
                      <a:noFill/>
                    </a:lnB>
                  </a:tcPr>
                </a:tc>
                <a:tc>
                  <a:txBody>
                    <a:bodyPr/>
                    <a:lstStyle/>
                    <a:p>
                      <a:r>
                        <a:rPr lang="en-AU" sz="2000" b="1"/>
                        <a:t>Encapsulation</a:t>
                      </a:r>
                      <a:r>
                        <a:rPr lang="en-AU" sz="2000"/>
                        <a:t> </a:t>
                      </a:r>
                    </a:p>
                  </a:txBody>
                  <a:tcPr marL="67616" marR="67616" marT="33808" marB="33808" anchor="ctr">
                    <a:lnL>
                      <a:noFill/>
                    </a:lnL>
                    <a:lnR>
                      <a:noFill/>
                    </a:lnR>
                    <a:lnT>
                      <a:noFill/>
                    </a:lnT>
                    <a:lnB>
                      <a:noFill/>
                    </a:lnB>
                  </a:tcPr>
                </a:tc>
                <a:extLst>
                  <a:ext uri="{0D108BD9-81ED-4DB2-BD59-A6C34878D82A}">
                    <a16:rowId xmlns:a16="http://schemas.microsoft.com/office/drawing/2014/main" val="10000"/>
                  </a:ext>
                </a:extLst>
              </a:tr>
              <a:tr h="748087">
                <a:tc>
                  <a:txBody>
                    <a:bodyPr/>
                    <a:lstStyle/>
                    <a:p>
                      <a:r>
                        <a:rPr lang="en-AU" sz="2000" dirty="0"/>
                        <a:t>Focus </a:t>
                      </a:r>
                    </a:p>
                  </a:txBody>
                  <a:tcPr marL="67616" marR="67616" marT="33808" marB="33808" anchor="ctr">
                    <a:lnL>
                      <a:noFill/>
                    </a:lnL>
                    <a:lnR>
                      <a:noFill/>
                    </a:lnR>
                    <a:lnT>
                      <a:noFill/>
                    </a:lnT>
                    <a:lnB>
                      <a:noFill/>
                    </a:lnB>
                  </a:tcPr>
                </a:tc>
                <a:tc>
                  <a:txBody>
                    <a:bodyPr/>
                    <a:lstStyle/>
                    <a:p>
                      <a:r>
                        <a:rPr lang="en-AU" sz="2000" dirty="0"/>
                        <a:t>Abstraction allows you to focus on what the object does instead of how it does it </a:t>
                      </a:r>
                    </a:p>
                  </a:txBody>
                  <a:tcPr marL="67616" marR="67616" marT="33808" marB="33808" anchor="ctr">
                    <a:lnL>
                      <a:noFill/>
                    </a:lnL>
                    <a:lnR>
                      <a:noFill/>
                    </a:lnR>
                    <a:lnT>
                      <a:noFill/>
                    </a:lnT>
                    <a:lnB>
                      <a:noFill/>
                    </a:lnB>
                  </a:tcPr>
                </a:tc>
                <a:tc>
                  <a:txBody>
                    <a:bodyPr/>
                    <a:lstStyle/>
                    <a:p>
                      <a:r>
                        <a:rPr lang="en-AU" sz="2000"/>
                        <a:t>Encapsulation enables you to hide the code and data into a single unit to secure the data from the outside world. </a:t>
                      </a:r>
                    </a:p>
                  </a:txBody>
                  <a:tcPr marL="67616" marR="67616" marT="33808" marB="33808" anchor="ctr">
                    <a:lnL>
                      <a:noFill/>
                    </a:lnL>
                    <a:lnR>
                      <a:noFill/>
                    </a:lnR>
                    <a:lnT>
                      <a:noFill/>
                    </a:lnT>
                    <a:lnB>
                      <a:noFill/>
                    </a:lnB>
                  </a:tcPr>
                </a:tc>
                <a:extLst>
                  <a:ext uri="{0D108BD9-81ED-4DB2-BD59-A6C34878D82A}">
                    <a16:rowId xmlns:a16="http://schemas.microsoft.com/office/drawing/2014/main" val="10001"/>
                  </a:ext>
                </a:extLst>
              </a:tr>
              <a:tr h="748087">
                <a:tc>
                  <a:txBody>
                    <a:bodyPr/>
                    <a:lstStyle/>
                    <a:p>
                      <a:r>
                        <a:rPr lang="en-AU" sz="2000"/>
                        <a:t>Implementation </a:t>
                      </a:r>
                    </a:p>
                  </a:txBody>
                  <a:tcPr marL="67616" marR="67616" marT="33808" marB="33808" anchor="ctr">
                    <a:lnL>
                      <a:noFill/>
                    </a:lnL>
                    <a:lnR>
                      <a:noFill/>
                    </a:lnR>
                    <a:lnT>
                      <a:noFill/>
                    </a:lnT>
                    <a:lnB>
                      <a:noFill/>
                    </a:lnB>
                  </a:tcPr>
                </a:tc>
                <a:tc>
                  <a:txBody>
                    <a:bodyPr/>
                    <a:lstStyle/>
                    <a:p>
                      <a:r>
                        <a:rPr lang="en-AU" sz="2000" dirty="0"/>
                        <a:t>You can use abstraction using Interface and Abstract Class. </a:t>
                      </a:r>
                    </a:p>
                  </a:txBody>
                  <a:tcPr marL="67616" marR="67616" marT="33808" marB="33808" anchor="ctr">
                    <a:lnL>
                      <a:noFill/>
                    </a:lnL>
                    <a:lnR>
                      <a:noFill/>
                    </a:lnR>
                    <a:lnT>
                      <a:noFill/>
                    </a:lnT>
                    <a:lnB>
                      <a:noFill/>
                    </a:lnB>
                  </a:tcPr>
                </a:tc>
                <a:tc>
                  <a:txBody>
                    <a:bodyPr/>
                    <a:lstStyle/>
                    <a:p>
                      <a:r>
                        <a:rPr lang="en-AU" sz="2000" dirty="0"/>
                        <a:t>You can implement encapsulation using Access Modifiers (Public, Protected &amp; Private.) </a:t>
                      </a:r>
                    </a:p>
                  </a:txBody>
                  <a:tcPr marL="67616" marR="67616" marT="33808" marB="33808" anchor="ctr">
                    <a:lnL>
                      <a:noFill/>
                    </a:lnL>
                    <a:lnR>
                      <a:noFill/>
                    </a:lnR>
                    <a:lnT>
                      <a:noFill/>
                    </a:lnT>
                    <a:lnB>
                      <a:noFill/>
                    </a:lnB>
                  </a:tcPr>
                </a:tc>
                <a:extLst>
                  <a:ext uri="{0D108BD9-81ED-4DB2-BD59-A6C34878D82A}">
                    <a16:rowId xmlns:a16="http://schemas.microsoft.com/office/drawing/2014/main" val="10002"/>
                  </a:ext>
                </a:extLst>
              </a:tr>
              <a:tr h="748087">
                <a:tc>
                  <a:txBody>
                    <a:bodyPr/>
                    <a:lstStyle/>
                    <a:p>
                      <a:r>
                        <a:rPr lang="en-AU" sz="2000"/>
                        <a:t>Focuses </a:t>
                      </a:r>
                    </a:p>
                  </a:txBody>
                  <a:tcPr marL="67616" marR="67616" marT="33808" marB="33808" anchor="ctr">
                    <a:lnL>
                      <a:noFill/>
                    </a:lnL>
                    <a:lnR>
                      <a:noFill/>
                    </a:lnR>
                    <a:lnT>
                      <a:noFill/>
                    </a:lnT>
                    <a:lnB>
                      <a:noFill/>
                    </a:lnB>
                  </a:tcPr>
                </a:tc>
                <a:tc>
                  <a:txBody>
                    <a:bodyPr/>
                    <a:lstStyle/>
                    <a:p>
                      <a:r>
                        <a:rPr lang="en-AU" sz="2000"/>
                        <a:t>Focus mainly on what should be done. </a:t>
                      </a:r>
                    </a:p>
                  </a:txBody>
                  <a:tcPr marL="67616" marR="67616" marT="33808" marB="33808" anchor="ctr">
                    <a:lnL>
                      <a:noFill/>
                    </a:lnL>
                    <a:lnR>
                      <a:noFill/>
                    </a:lnR>
                    <a:lnT>
                      <a:noFill/>
                    </a:lnT>
                    <a:lnB>
                      <a:noFill/>
                    </a:lnB>
                  </a:tcPr>
                </a:tc>
                <a:tc>
                  <a:txBody>
                    <a:bodyPr/>
                    <a:lstStyle/>
                    <a:p>
                      <a:r>
                        <a:rPr lang="en-AU" sz="2000" dirty="0"/>
                        <a:t>Focus primarily on how it should be done. </a:t>
                      </a:r>
                    </a:p>
                  </a:txBody>
                  <a:tcPr marL="67616" marR="67616" marT="33808" marB="33808" anchor="ctr">
                    <a:lnL>
                      <a:noFill/>
                    </a:lnL>
                    <a:lnR>
                      <a:noFill/>
                    </a:lnR>
                    <a:lnT>
                      <a:noFill/>
                    </a:lnT>
                    <a:lnB>
                      <a:noFill/>
                    </a:lnB>
                  </a:tcPr>
                </a:tc>
                <a:extLst>
                  <a:ext uri="{0D108BD9-81ED-4DB2-BD59-A6C34878D82A}">
                    <a16:rowId xmlns:a16="http://schemas.microsoft.com/office/drawing/2014/main" val="10003"/>
                  </a:ext>
                </a:extLst>
              </a:tr>
              <a:tr h="748087">
                <a:tc>
                  <a:txBody>
                    <a:bodyPr/>
                    <a:lstStyle/>
                    <a:p>
                      <a:r>
                        <a:rPr lang="en-AU" sz="2000"/>
                        <a:t>Application </a:t>
                      </a:r>
                    </a:p>
                  </a:txBody>
                  <a:tcPr marL="67616" marR="67616" marT="33808" marB="33808" anchor="ctr">
                    <a:lnL>
                      <a:noFill/>
                    </a:lnL>
                    <a:lnR>
                      <a:noFill/>
                    </a:lnR>
                    <a:lnT>
                      <a:noFill/>
                    </a:lnT>
                    <a:lnB>
                      <a:noFill/>
                    </a:lnB>
                  </a:tcPr>
                </a:tc>
                <a:tc>
                  <a:txBody>
                    <a:bodyPr/>
                    <a:lstStyle/>
                    <a:p>
                      <a:r>
                        <a:rPr lang="en-AU" sz="2000" dirty="0"/>
                        <a:t>During design level. </a:t>
                      </a:r>
                    </a:p>
                  </a:txBody>
                  <a:tcPr marL="67616" marR="67616" marT="33808" marB="33808" anchor="ctr">
                    <a:lnL>
                      <a:noFill/>
                    </a:lnL>
                    <a:lnR>
                      <a:noFill/>
                    </a:lnR>
                    <a:lnT>
                      <a:noFill/>
                    </a:lnT>
                    <a:lnB>
                      <a:noFill/>
                    </a:lnB>
                  </a:tcPr>
                </a:tc>
                <a:tc>
                  <a:txBody>
                    <a:bodyPr/>
                    <a:lstStyle/>
                    <a:p>
                      <a:r>
                        <a:rPr lang="en-AU" sz="2000" dirty="0"/>
                        <a:t>During the Implementation level. </a:t>
                      </a:r>
                    </a:p>
                  </a:txBody>
                  <a:tcPr marL="67616" marR="67616" marT="33808" marB="33808"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8509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p>
        </p:txBody>
      </p:sp>
      <p:sp>
        <p:nvSpPr>
          <p:cNvPr id="22532" name="Rectangle 3"/>
          <p:cNvSpPr>
            <a:spLocks noGrp="1" noChangeArrowheads="1"/>
          </p:cNvSpPr>
          <p:nvPr>
            <p:ph idx="1"/>
          </p:nvPr>
        </p:nvSpPr>
        <p:spPr/>
        <p:txBody>
          <a:bodyPr>
            <a:normAutofit/>
          </a:bodyPr>
          <a:lstStyle/>
          <a:p>
            <a:pPr>
              <a:lnSpc>
                <a:spcPct val="80000"/>
              </a:lnSpc>
            </a:pPr>
            <a:r>
              <a:rPr lang="en-US" altLang="en-US" sz="2400" b="1" dirty="0"/>
              <a:t>Inheritance</a:t>
            </a:r>
            <a:endParaRPr lang="en-US" altLang="en-US" sz="2400" dirty="0"/>
          </a:p>
          <a:p>
            <a:pPr lvl="1">
              <a:lnSpc>
                <a:spcPct val="80000"/>
              </a:lnSpc>
            </a:pPr>
            <a:r>
              <a:rPr lang="en-US" altLang="en-US" dirty="0"/>
              <a:t>The idea of classes leads to the idea of </a:t>
            </a:r>
            <a:r>
              <a:rPr lang="en-US" altLang="en-US" i="1" dirty="0"/>
              <a:t>inheritance</a:t>
            </a:r>
            <a:r>
              <a:rPr lang="en-US" altLang="en-US" dirty="0"/>
              <a:t>. </a:t>
            </a:r>
          </a:p>
          <a:p>
            <a:pPr lvl="1">
              <a:lnSpc>
                <a:spcPct val="80000"/>
              </a:lnSpc>
            </a:pPr>
            <a:r>
              <a:rPr lang="en-US" altLang="en-US" dirty="0"/>
              <a:t>In our daily lives, we use the concept of classes divided into subclasses. We know that the animal class is divided into</a:t>
            </a:r>
          </a:p>
          <a:p>
            <a:pPr lvl="2">
              <a:lnSpc>
                <a:spcPct val="80000"/>
              </a:lnSpc>
            </a:pPr>
            <a:r>
              <a:rPr lang="en-US" altLang="en-US" sz="2000" dirty="0"/>
              <a:t>mammals, insects, birds, and so on. </a:t>
            </a:r>
          </a:p>
          <a:p>
            <a:pPr lvl="2">
              <a:lnSpc>
                <a:spcPct val="80000"/>
              </a:lnSpc>
            </a:pPr>
            <a:r>
              <a:rPr lang="en-US" altLang="en-US" sz="2000" dirty="0"/>
              <a:t>The vehicle class is divided into cars, trucks, buses, motorcycles, and so on.</a:t>
            </a:r>
          </a:p>
          <a:p>
            <a:pPr lvl="2">
              <a:lnSpc>
                <a:spcPct val="80000"/>
              </a:lnSpc>
            </a:pPr>
            <a:r>
              <a:rPr lang="en-US" altLang="en-US" sz="2000" dirty="0"/>
              <a:t>The principle in this sort of division is that each subclass shares common characteristics with the class from which it’s derived.</a:t>
            </a:r>
          </a:p>
          <a:p>
            <a:pPr lvl="2">
              <a:lnSpc>
                <a:spcPct val="80000"/>
              </a:lnSpc>
            </a:pPr>
            <a:r>
              <a:rPr lang="en-US" altLang="en-US" sz="2000" dirty="0"/>
              <a:t>Cars, trucks, buses, and motorcycles all have wheels and a motor; these are the defining characteristics of vehicles. </a:t>
            </a:r>
          </a:p>
          <a:p>
            <a:pPr lvl="2">
              <a:lnSpc>
                <a:spcPct val="80000"/>
              </a:lnSpc>
            </a:pPr>
            <a:r>
              <a:rPr lang="en-US" altLang="en-US" sz="2000" dirty="0"/>
              <a:t>In addition to the characteristics shared with other members of the class, each subclass also has its own particular characteristics:</a:t>
            </a:r>
          </a:p>
          <a:p>
            <a:pPr lvl="2">
              <a:lnSpc>
                <a:spcPct val="80000"/>
              </a:lnSpc>
            </a:pPr>
            <a:r>
              <a:rPr lang="en-US" altLang="en-US" sz="2000" dirty="0"/>
              <a:t>Buses, for instance, have seats for many people, while trucks have space for hauling heavy loads.</a:t>
            </a:r>
          </a:p>
          <a:p>
            <a:pPr lvl="2">
              <a:lnSpc>
                <a:spcPct val="80000"/>
              </a:lnSpc>
            </a:pPr>
            <a:endParaRPr lang="en-US" altLang="en-US" sz="1800" dirty="0"/>
          </a:p>
          <a:p>
            <a:pPr>
              <a:lnSpc>
                <a:spcPct val="80000"/>
              </a:lnSpc>
            </a:pPr>
            <a:endParaRPr lang="en-US" altLang="en-US" sz="2400" dirty="0"/>
          </a:p>
        </p:txBody>
      </p:sp>
      <p:sp>
        <p:nvSpPr>
          <p:cNvPr id="2253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282698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15024" y="270924"/>
            <a:ext cx="9784080" cy="1508760"/>
          </a:xfrm>
        </p:spPr>
        <p:txBody>
          <a:bodyPr>
            <a:normAutofit/>
          </a:bodyPr>
          <a:lstStyle/>
          <a:p>
            <a:r>
              <a:rPr lang="en-US" altLang="en-US" sz="4000" b="1" dirty="0"/>
              <a:t>Characteristics of Object-Oriented Languages</a:t>
            </a:r>
          </a:p>
        </p:txBody>
      </p:sp>
      <p:pic>
        <p:nvPicPr>
          <p:cNvPr id="2355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597426" y="2282270"/>
            <a:ext cx="5804452" cy="4140584"/>
          </a:xfrm>
        </p:spPr>
      </p:pic>
      <p:sp>
        <p:nvSpPr>
          <p:cNvPr id="2355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2968258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88519" y="297986"/>
            <a:ext cx="9784080" cy="1508760"/>
          </a:xfrm>
        </p:spPr>
        <p:txBody>
          <a:bodyPr>
            <a:normAutofit/>
          </a:bodyPr>
          <a:lstStyle/>
          <a:p>
            <a:r>
              <a:rPr lang="en-US" altLang="en-US" sz="4000" b="1" dirty="0"/>
              <a:t>Characteristics of Object-Oriented Languages</a:t>
            </a:r>
          </a:p>
        </p:txBody>
      </p:sp>
      <p:sp>
        <p:nvSpPr>
          <p:cNvPr id="24580" name="Rectangle 3"/>
          <p:cNvSpPr>
            <a:spLocks noGrp="1" noChangeArrowheads="1"/>
          </p:cNvSpPr>
          <p:nvPr>
            <p:ph idx="1"/>
          </p:nvPr>
        </p:nvSpPr>
        <p:spPr/>
        <p:txBody>
          <a:bodyPr>
            <a:normAutofit/>
          </a:bodyPr>
          <a:lstStyle/>
          <a:p>
            <a:pPr algn="just">
              <a:lnSpc>
                <a:spcPct val="80000"/>
              </a:lnSpc>
            </a:pPr>
            <a:r>
              <a:rPr lang="en-US" altLang="en-US" sz="2800" dirty="0"/>
              <a:t>In a similar way, an OOP class can become a parent of several subclasses. </a:t>
            </a:r>
          </a:p>
          <a:p>
            <a:pPr algn="just">
              <a:lnSpc>
                <a:spcPct val="80000"/>
              </a:lnSpc>
            </a:pPr>
            <a:r>
              <a:rPr lang="en-US" altLang="en-US" sz="2800" dirty="0"/>
              <a:t>The original class is called the </a:t>
            </a:r>
            <a:r>
              <a:rPr lang="en-US" altLang="en-US" sz="2800" i="1" dirty="0"/>
              <a:t>base class</a:t>
            </a:r>
            <a:r>
              <a:rPr lang="en-US" altLang="en-US" sz="2800" dirty="0"/>
              <a:t>; other classes can be defined that share its characteristics, but add their own as well. These are called </a:t>
            </a:r>
            <a:r>
              <a:rPr lang="en-US" altLang="en-US" sz="2800" i="1" dirty="0"/>
              <a:t>derived classes</a:t>
            </a:r>
            <a:r>
              <a:rPr lang="en-US" altLang="en-US" sz="2800" dirty="0"/>
              <a:t>.</a:t>
            </a:r>
          </a:p>
          <a:p>
            <a:pPr algn="just">
              <a:lnSpc>
                <a:spcPct val="80000"/>
              </a:lnSpc>
            </a:pPr>
            <a:r>
              <a:rPr lang="en-US" altLang="en-US" sz="2800" dirty="0"/>
              <a:t>Inheritance is somewhat analogous to using functions to simplify a traditional procedural program.</a:t>
            </a:r>
          </a:p>
          <a:p>
            <a:pPr>
              <a:lnSpc>
                <a:spcPct val="80000"/>
              </a:lnSpc>
            </a:pPr>
            <a:endParaRPr lang="en-US" altLang="en-US" sz="1800" dirty="0"/>
          </a:p>
        </p:txBody>
      </p:sp>
      <p:sp>
        <p:nvSpPr>
          <p:cNvPr id="2457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14573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34292" y="284176"/>
            <a:ext cx="9784080" cy="1508760"/>
          </a:xfrm>
        </p:spPr>
        <p:txBody>
          <a:bodyPr>
            <a:normAutofit/>
          </a:bodyPr>
          <a:lstStyle/>
          <a:p>
            <a:r>
              <a:rPr lang="en-US" altLang="en-US" sz="4000" b="1" dirty="0"/>
              <a:t>Characteristics of Object-Oriented Languages</a:t>
            </a:r>
          </a:p>
        </p:txBody>
      </p:sp>
      <p:sp>
        <p:nvSpPr>
          <p:cNvPr id="25604" name="Rectangle 3"/>
          <p:cNvSpPr>
            <a:spLocks noGrp="1" noChangeArrowheads="1"/>
          </p:cNvSpPr>
          <p:nvPr>
            <p:ph idx="1"/>
          </p:nvPr>
        </p:nvSpPr>
        <p:spPr/>
        <p:txBody>
          <a:bodyPr>
            <a:normAutofit lnSpcReduction="10000"/>
          </a:bodyPr>
          <a:lstStyle/>
          <a:p>
            <a:pPr>
              <a:lnSpc>
                <a:spcPct val="90000"/>
              </a:lnSpc>
            </a:pPr>
            <a:r>
              <a:rPr lang="en-US" altLang="en-US" sz="2400" b="1" dirty="0"/>
              <a:t>Reusability</a:t>
            </a:r>
            <a:endParaRPr lang="en-US" altLang="en-US" sz="2400" dirty="0"/>
          </a:p>
          <a:p>
            <a:pPr lvl="1" algn="just">
              <a:lnSpc>
                <a:spcPct val="90000"/>
              </a:lnSpc>
            </a:pPr>
            <a:r>
              <a:rPr lang="en-US" altLang="en-US" sz="2400" dirty="0"/>
              <a:t>Once a class has been written, created, and debugged, it can be distributed to other programmers for use in their own programs. </a:t>
            </a:r>
          </a:p>
          <a:p>
            <a:pPr lvl="1" algn="just">
              <a:lnSpc>
                <a:spcPct val="90000"/>
              </a:lnSpc>
            </a:pPr>
            <a:r>
              <a:rPr lang="en-US" altLang="en-US" sz="2400" dirty="0"/>
              <a:t>This is called </a:t>
            </a:r>
            <a:r>
              <a:rPr lang="en-US" altLang="en-US" sz="2400" i="1" dirty="0"/>
              <a:t>reusability</a:t>
            </a:r>
            <a:r>
              <a:rPr lang="en-US" altLang="en-US" sz="2400" dirty="0"/>
              <a:t>. It is similar to the way a library of functions in a procedural language can be incorporated into different programs.</a:t>
            </a:r>
          </a:p>
          <a:p>
            <a:pPr lvl="1" algn="just">
              <a:lnSpc>
                <a:spcPct val="90000"/>
              </a:lnSpc>
            </a:pPr>
            <a:r>
              <a:rPr lang="en-US" altLang="en-US" sz="2400" dirty="0"/>
              <a:t>However, in OOP, the concept of inheritance provides an important extension to the idea of reusability. A programmer can take an existing class and, without modifying it, add additional features and capabilities to it. </a:t>
            </a:r>
          </a:p>
          <a:p>
            <a:pPr lvl="1" algn="just">
              <a:lnSpc>
                <a:spcPct val="90000"/>
              </a:lnSpc>
            </a:pPr>
            <a:r>
              <a:rPr lang="en-US" altLang="en-US" sz="2400" dirty="0"/>
              <a:t>This is done by deriving a new class from the existing one. The new class will inherit the capabilities of the old one, but is free to add new features of its own.</a:t>
            </a:r>
          </a:p>
          <a:p>
            <a:pPr>
              <a:lnSpc>
                <a:spcPct val="90000"/>
              </a:lnSpc>
            </a:pPr>
            <a:endParaRPr lang="en-US" altLang="en-US" sz="2400" dirty="0"/>
          </a:p>
        </p:txBody>
      </p:sp>
      <p:sp>
        <p:nvSpPr>
          <p:cNvPr id="2560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1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75264" y="284176"/>
            <a:ext cx="9784080" cy="1508760"/>
          </a:xfrm>
        </p:spPr>
        <p:txBody>
          <a:bodyPr>
            <a:normAutofit/>
          </a:bodyPr>
          <a:lstStyle/>
          <a:p>
            <a:r>
              <a:rPr lang="en-US" altLang="en-US" sz="4000" b="1" dirty="0"/>
              <a:t>Characteristics of Object-Oriented Languages</a:t>
            </a:r>
          </a:p>
        </p:txBody>
      </p:sp>
      <p:sp>
        <p:nvSpPr>
          <p:cNvPr id="26628" name="Rectangle 3"/>
          <p:cNvSpPr>
            <a:spLocks noGrp="1" noChangeArrowheads="1"/>
          </p:cNvSpPr>
          <p:nvPr>
            <p:ph idx="1"/>
          </p:nvPr>
        </p:nvSpPr>
        <p:spPr/>
        <p:txBody>
          <a:bodyPr/>
          <a:lstStyle/>
          <a:p>
            <a:r>
              <a:rPr lang="en-US" altLang="en-US" b="1" dirty="0"/>
              <a:t>Creating New Data Types</a:t>
            </a:r>
          </a:p>
          <a:p>
            <a:r>
              <a:rPr lang="en-US" altLang="en-US" b="1" dirty="0"/>
              <a:t>Polymorphism </a:t>
            </a:r>
          </a:p>
          <a:p>
            <a:pPr lvl="1"/>
            <a:r>
              <a:rPr lang="en-US" altLang="en-US" i="1" dirty="0"/>
              <a:t>Polymorphism </a:t>
            </a:r>
            <a:r>
              <a:rPr lang="en-US" altLang="en-US" dirty="0"/>
              <a:t>(one thing with several distinct forms).</a:t>
            </a:r>
          </a:p>
          <a:p>
            <a:pPr lvl="1"/>
            <a:r>
              <a:rPr lang="en-AU" dirty="0"/>
              <a:t>Single interface having multiple implementations</a:t>
            </a:r>
            <a:r>
              <a:rPr lang="en-US" altLang="en-US" dirty="0"/>
              <a:t> </a:t>
            </a:r>
          </a:p>
          <a:p>
            <a:endParaRPr lang="en-US" altLang="en-US" dirty="0"/>
          </a:p>
          <a:p>
            <a:pPr lvl="1"/>
            <a:endParaRPr lang="en-US" altLang="en-US" dirty="0"/>
          </a:p>
          <a:p>
            <a:endParaRPr lang="en-US" altLang="en-US" dirty="0"/>
          </a:p>
          <a:p>
            <a:pPr>
              <a:buFont typeface="Monotype Sorts" pitchFamily="2" charset="2"/>
              <a:buNone/>
            </a:pPr>
            <a:endParaRPr lang="en-US" altLang="en-US" dirty="0"/>
          </a:p>
        </p:txBody>
      </p:sp>
      <p:sp>
        <p:nvSpPr>
          <p:cNvPr id="2662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492" y="4251579"/>
            <a:ext cx="3800475" cy="1838325"/>
          </a:xfrm>
          <a:prstGeom prst="rect">
            <a:avLst/>
          </a:prstGeom>
        </p:spPr>
      </p:pic>
    </p:spTree>
    <p:extLst>
      <p:ext uri="{BB962C8B-B14F-4D97-AF65-F5344CB8AC3E}">
        <p14:creationId xmlns:p14="http://schemas.microsoft.com/office/powerpoint/2010/main" val="72098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0519-4D1C-48B8-B865-C6635B898CFF}"/>
              </a:ext>
            </a:extLst>
          </p:cNvPr>
          <p:cNvSpPr>
            <a:spLocks noGrp="1"/>
          </p:cNvSpPr>
          <p:nvPr>
            <p:ph type="title"/>
          </p:nvPr>
        </p:nvSpPr>
        <p:spPr>
          <a:xfrm>
            <a:off x="1099047" y="343058"/>
            <a:ext cx="9306511" cy="1560716"/>
          </a:xfrm>
        </p:spPr>
        <p:txBody>
          <a:bodyPr/>
          <a:lstStyle/>
          <a:p>
            <a:r>
              <a:rPr lang="en-US" dirty="0"/>
              <a:t>Procedure Oriented Programming (POP)</a:t>
            </a:r>
          </a:p>
        </p:txBody>
      </p:sp>
      <p:sp>
        <p:nvSpPr>
          <p:cNvPr id="3" name="Content Placeholder 2">
            <a:extLst>
              <a:ext uri="{FF2B5EF4-FFF2-40B4-BE49-F238E27FC236}">
                <a16:creationId xmlns:a16="http://schemas.microsoft.com/office/drawing/2014/main" id="{DC1E9D8E-3305-4EF4-9BBC-C85A53D0F2C0}"/>
              </a:ext>
            </a:extLst>
          </p:cNvPr>
          <p:cNvSpPr>
            <a:spLocks noGrp="1"/>
          </p:cNvSpPr>
          <p:nvPr>
            <p:ph idx="1"/>
          </p:nvPr>
        </p:nvSpPr>
        <p:spPr/>
        <p:txBody>
          <a:bodyPr>
            <a:normAutofit/>
          </a:bodyPr>
          <a:lstStyle/>
          <a:p>
            <a:r>
              <a:rPr lang="en-US" sz="2400" dirty="0"/>
              <a:t>Procedure Oriented Programming is a programming paradigm that is based on sub-routines or procedures also known as functions.</a:t>
            </a:r>
          </a:p>
          <a:p>
            <a:r>
              <a:rPr lang="en-US" sz="2400" dirty="0"/>
              <a:t>They consist of sequential steps that perform some specified task.</a:t>
            </a:r>
          </a:p>
          <a:p>
            <a:r>
              <a:rPr lang="en-US" sz="2400" b="1" dirty="0"/>
              <a:t>Features</a:t>
            </a:r>
          </a:p>
          <a:p>
            <a:pPr lvl="1"/>
            <a:r>
              <a:rPr lang="en-US" sz="2400" dirty="0"/>
              <a:t>Modularity</a:t>
            </a:r>
          </a:p>
          <a:p>
            <a:pPr lvl="1"/>
            <a:r>
              <a:rPr lang="en-US" sz="2400" dirty="0"/>
              <a:t>Predefined Function</a:t>
            </a:r>
          </a:p>
          <a:p>
            <a:pPr lvl="1"/>
            <a:r>
              <a:rPr lang="en-US" sz="2400" dirty="0"/>
              <a:t>Scoping</a:t>
            </a:r>
          </a:p>
          <a:p>
            <a:pPr lvl="1"/>
            <a:r>
              <a:rPr lang="en-US" sz="2400" dirty="0"/>
              <a:t>Parameter Passing</a:t>
            </a:r>
          </a:p>
          <a:p>
            <a:pPr lvl="1"/>
            <a:r>
              <a:rPr lang="en-US" sz="2400" dirty="0"/>
              <a:t>Libraries</a:t>
            </a:r>
          </a:p>
          <a:p>
            <a:pPr marL="320040" lvl="1" indent="0">
              <a:buNone/>
            </a:pPr>
            <a:endParaRPr lang="en-US" b="1" dirty="0"/>
          </a:p>
          <a:p>
            <a:pPr lvl="1"/>
            <a:endParaRPr lang="en-US" dirty="0"/>
          </a:p>
          <a:p>
            <a:endParaRPr lang="en-AE" dirty="0"/>
          </a:p>
        </p:txBody>
      </p:sp>
    </p:spTree>
    <p:extLst>
      <p:ext uri="{BB962C8B-B14F-4D97-AF65-F5344CB8AC3E}">
        <p14:creationId xmlns:p14="http://schemas.microsoft.com/office/powerpoint/2010/main" val="57930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en-US" altLang="en-US"/>
          </a:p>
        </p:txBody>
      </p:sp>
      <p:sp>
        <p:nvSpPr>
          <p:cNvPr id="27652" name="Rectangle 3"/>
          <p:cNvSpPr>
            <a:spLocks noGrp="1" noChangeArrowheads="1"/>
          </p:cNvSpPr>
          <p:nvPr>
            <p:ph idx="1"/>
          </p:nvPr>
        </p:nvSpPr>
        <p:spPr/>
        <p:txBody>
          <a:bodyPr/>
          <a:lstStyle/>
          <a:p>
            <a:endParaRPr lang="en-US" altLang="en-US" dirty="0"/>
          </a:p>
        </p:txBody>
      </p:sp>
      <p:sp>
        <p:nvSpPr>
          <p:cNvPr id="2765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
        <p:nvSpPr>
          <p:cNvPr id="27653" name="WordArt 4"/>
          <p:cNvSpPr>
            <a:spLocks noChangeArrowheads="1" noChangeShapeType="1" noTextEdit="1"/>
          </p:cNvSpPr>
          <p:nvPr/>
        </p:nvSpPr>
        <p:spPr bwMode="auto">
          <a:xfrm>
            <a:off x="4390771" y="3129263"/>
            <a:ext cx="2728913" cy="1554162"/>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AU"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Questions</a:t>
            </a:r>
          </a:p>
        </p:txBody>
      </p:sp>
    </p:spTree>
    <p:extLst>
      <p:ext uri="{BB962C8B-B14F-4D97-AF65-F5344CB8AC3E}">
        <p14:creationId xmlns:p14="http://schemas.microsoft.com/office/powerpoint/2010/main" val="1704191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9BFD-9C71-410B-9598-A798E0AD1D76}"/>
              </a:ext>
            </a:extLst>
          </p:cNvPr>
          <p:cNvSpPr>
            <a:spLocks noGrp="1"/>
          </p:cNvSpPr>
          <p:nvPr>
            <p:ph type="title"/>
          </p:nvPr>
        </p:nvSpPr>
        <p:spPr/>
        <p:txBody>
          <a:bodyPr/>
          <a:lstStyle/>
          <a:p>
            <a:r>
              <a:rPr lang="en-AE" dirty="0"/>
              <a:t>Aptitude Test</a:t>
            </a:r>
            <a:br>
              <a:rPr lang="en-AE" dirty="0"/>
            </a:br>
            <a:endParaRPr lang="en-AE" dirty="0"/>
          </a:p>
        </p:txBody>
      </p:sp>
      <p:sp>
        <p:nvSpPr>
          <p:cNvPr id="3" name="Content Placeholder 2">
            <a:extLst>
              <a:ext uri="{FF2B5EF4-FFF2-40B4-BE49-F238E27FC236}">
                <a16:creationId xmlns:a16="http://schemas.microsoft.com/office/drawing/2014/main" id="{D7D85655-23AC-4377-99E0-187AD9599F6F}"/>
              </a:ext>
            </a:extLst>
          </p:cNvPr>
          <p:cNvSpPr>
            <a:spLocks noGrp="1"/>
          </p:cNvSpPr>
          <p:nvPr>
            <p:ph idx="1"/>
          </p:nvPr>
        </p:nvSpPr>
        <p:spPr/>
        <p:txBody>
          <a:bodyPr/>
          <a:lstStyle/>
          <a:p>
            <a:r>
              <a:rPr lang="en-US" dirty="0"/>
              <a:t>Create a structure of type book having following data items</a:t>
            </a:r>
          </a:p>
          <a:p>
            <a:pPr lvl="1"/>
            <a:r>
              <a:rPr lang="en-US" b="1" dirty="0" err="1"/>
              <a:t>AccNo</a:t>
            </a:r>
            <a:r>
              <a:rPr lang="en-US" dirty="0"/>
              <a:t> of type integer</a:t>
            </a:r>
          </a:p>
          <a:p>
            <a:pPr lvl="1"/>
            <a:r>
              <a:rPr lang="en-US" b="1" dirty="0"/>
              <a:t>Title </a:t>
            </a:r>
            <a:r>
              <a:rPr lang="en-US" dirty="0"/>
              <a:t>of type String</a:t>
            </a:r>
          </a:p>
          <a:p>
            <a:pPr lvl="1"/>
            <a:r>
              <a:rPr lang="en-US" b="1" dirty="0"/>
              <a:t>Status</a:t>
            </a:r>
            <a:r>
              <a:rPr lang="en-US" dirty="0"/>
              <a:t> of type character</a:t>
            </a:r>
          </a:p>
          <a:p>
            <a:r>
              <a:rPr lang="en-US" dirty="0"/>
              <a:t>Write following functions and call them in main()</a:t>
            </a:r>
          </a:p>
          <a:p>
            <a:pPr lvl="1"/>
            <a:r>
              <a:rPr lang="en-US" b="1" dirty="0"/>
              <a:t>Input(): </a:t>
            </a:r>
            <a:r>
              <a:rPr lang="en-US" dirty="0"/>
              <a:t>This function will initialize a structure variable of type book</a:t>
            </a:r>
          </a:p>
          <a:p>
            <a:pPr lvl="1"/>
            <a:r>
              <a:rPr lang="en-US" b="1" dirty="0" err="1"/>
              <a:t>Ouput</a:t>
            </a:r>
            <a:r>
              <a:rPr lang="en-US" b="1" dirty="0"/>
              <a:t>(): </a:t>
            </a:r>
            <a:r>
              <a:rPr lang="en-US" dirty="0"/>
              <a:t>This function will print the value of structure variable. </a:t>
            </a:r>
          </a:p>
          <a:p>
            <a:pPr lvl="1"/>
            <a:endParaRPr lang="en-AE" dirty="0"/>
          </a:p>
        </p:txBody>
      </p:sp>
    </p:spTree>
    <p:extLst>
      <p:ext uri="{BB962C8B-B14F-4D97-AF65-F5344CB8AC3E}">
        <p14:creationId xmlns:p14="http://schemas.microsoft.com/office/powerpoint/2010/main" val="344917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D649-D9F7-4578-A16A-22D0F6838C6B}"/>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1E4B98A8-3CD6-4B89-9482-3B3A948FEA3A}"/>
              </a:ext>
            </a:extLst>
          </p:cNvPr>
          <p:cNvSpPr>
            <a:spLocks noGrp="1"/>
          </p:cNvSpPr>
          <p:nvPr>
            <p:ph idx="1"/>
          </p:nvPr>
        </p:nvSpPr>
        <p:spPr/>
        <p:txBody>
          <a:bodyPr/>
          <a:lstStyle/>
          <a:p>
            <a:r>
              <a:rPr lang="en-US" b="1" dirty="0"/>
              <a:t>Advantages</a:t>
            </a:r>
          </a:p>
          <a:p>
            <a:pPr lvl="1"/>
            <a:r>
              <a:rPr lang="en-US" dirty="0"/>
              <a:t>General Purpose Programming</a:t>
            </a:r>
          </a:p>
          <a:p>
            <a:pPr lvl="1"/>
            <a:r>
              <a:rPr lang="en-US" dirty="0"/>
              <a:t>Code reusability using function</a:t>
            </a:r>
          </a:p>
          <a:p>
            <a:pPr lvl="1"/>
            <a:endParaRPr lang="en-US" b="1" dirty="0"/>
          </a:p>
          <a:p>
            <a:pPr lvl="1"/>
            <a:endParaRPr lang="en-US" b="1" dirty="0"/>
          </a:p>
          <a:p>
            <a:endParaRPr lang="en-AE" dirty="0"/>
          </a:p>
        </p:txBody>
      </p:sp>
    </p:spTree>
    <p:extLst>
      <p:ext uri="{BB962C8B-B14F-4D97-AF65-F5344CB8AC3E}">
        <p14:creationId xmlns:p14="http://schemas.microsoft.com/office/powerpoint/2010/main" val="175293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z="4000" b="1" dirty="0"/>
              <a:t>Problems with POP</a:t>
            </a:r>
            <a:endParaRPr lang="en-US" altLang="en-US" sz="4000" dirty="0"/>
          </a:p>
        </p:txBody>
      </p:sp>
      <p:sp>
        <p:nvSpPr>
          <p:cNvPr id="7172" name="Rectangle 3"/>
          <p:cNvSpPr>
            <a:spLocks noGrp="1" noChangeArrowheads="1"/>
          </p:cNvSpPr>
          <p:nvPr>
            <p:ph idx="1"/>
          </p:nvPr>
        </p:nvSpPr>
        <p:spPr/>
        <p:txBody>
          <a:bodyPr>
            <a:normAutofit/>
          </a:bodyPr>
          <a:lstStyle/>
          <a:p>
            <a:pPr algn="just">
              <a:lnSpc>
                <a:spcPct val="80000"/>
              </a:lnSpc>
            </a:pPr>
            <a:r>
              <a:rPr lang="en-US" altLang="en-US" sz="2400" dirty="0"/>
              <a:t>As programs grow ever larger and more complex, even the structured programming approach begins to show signs of strain.</a:t>
            </a:r>
          </a:p>
          <a:p>
            <a:pPr algn="just">
              <a:lnSpc>
                <a:spcPct val="80000"/>
              </a:lnSpc>
            </a:pPr>
            <a:r>
              <a:rPr lang="en-US" altLang="en-US" sz="2400" dirty="0"/>
              <a:t>You may have heard about, or been involved in, horror stories of program development</a:t>
            </a:r>
          </a:p>
          <a:p>
            <a:pPr lvl="1">
              <a:lnSpc>
                <a:spcPct val="80000"/>
              </a:lnSpc>
            </a:pPr>
            <a:r>
              <a:rPr lang="en-US" altLang="en-US" sz="2000" dirty="0"/>
              <a:t>The project is too complex</a:t>
            </a:r>
          </a:p>
          <a:p>
            <a:pPr lvl="1">
              <a:lnSpc>
                <a:spcPct val="80000"/>
              </a:lnSpc>
            </a:pPr>
            <a:r>
              <a:rPr lang="en-US" altLang="en-US" sz="2000" dirty="0"/>
              <a:t>The schedule slips</a:t>
            </a:r>
          </a:p>
          <a:p>
            <a:pPr lvl="1">
              <a:lnSpc>
                <a:spcPct val="80000"/>
              </a:lnSpc>
            </a:pPr>
            <a:r>
              <a:rPr lang="en-US" altLang="en-US" sz="2000" dirty="0"/>
              <a:t>More programmers are added</a:t>
            </a:r>
          </a:p>
          <a:p>
            <a:pPr lvl="1">
              <a:lnSpc>
                <a:spcPct val="80000"/>
              </a:lnSpc>
            </a:pPr>
            <a:r>
              <a:rPr lang="en-US" altLang="en-US" sz="2000" dirty="0"/>
              <a:t>Complexity increases</a:t>
            </a:r>
          </a:p>
          <a:p>
            <a:pPr lvl="1">
              <a:lnSpc>
                <a:spcPct val="80000"/>
              </a:lnSpc>
            </a:pPr>
            <a:r>
              <a:rPr lang="en-US" altLang="en-US" sz="2000" dirty="0"/>
              <a:t>Costs skyrocket </a:t>
            </a:r>
          </a:p>
          <a:p>
            <a:pPr lvl="1">
              <a:lnSpc>
                <a:spcPct val="80000"/>
              </a:lnSpc>
            </a:pPr>
            <a:r>
              <a:rPr lang="en-US" altLang="en-US" sz="2000" dirty="0"/>
              <a:t>The schedule slips further and </a:t>
            </a:r>
          </a:p>
          <a:p>
            <a:pPr lvl="1">
              <a:lnSpc>
                <a:spcPct val="80000"/>
              </a:lnSpc>
            </a:pPr>
            <a:r>
              <a:rPr lang="en-US" altLang="en-US" sz="2000" dirty="0"/>
              <a:t>Disaster ensues.</a:t>
            </a:r>
          </a:p>
          <a:p>
            <a:pPr>
              <a:lnSpc>
                <a:spcPct val="80000"/>
              </a:lnSpc>
            </a:pPr>
            <a:endParaRPr lang="en-US" altLang="en-US" sz="2400" dirty="0"/>
          </a:p>
        </p:txBody>
      </p:sp>
      <p:sp>
        <p:nvSpPr>
          <p:cNvPr id="717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367292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z="4000" b="1" dirty="0"/>
              <a:t>Continue…</a:t>
            </a:r>
          </a:p>
        </p:txBody>
      </p:sp>
      <p:sp>
        <p:nvSpPr>
          <p:cNvPr id="8196" name="Rectangle 3"/>
          <p:cNvSpPr>
            <a:spLocks noGrp="1" noChangeArrowheads="1"/>
          </p:cNvSpPr>
          <p:nvPr>
            <p:ph idx="1"/>
          </p:nvPr>
        </p:nvSpPr>
        <p:spPr/>
        <p:txBody>
          <a:bodyPr>
            <a:normAutofit/>
          </a:bodyPr>
          <a:lstStyle/>
          <a:p>
            <a:pPr algn="just">
              <a:lnSpc>
                <a:spcPct val="90000"/>
              </a:lnSpc>
            </a:pPr>
            <a:r>
              <a:rPr lang="en-US" altLang="en-US" sz="2400" dirty="0"/>
              <a:t>Analyzing the reasons for these failures reveals that there are weaknesses in the procedural paradigm itself. </a:t>
            </a:r>
          </a:p>
          <a:p>
            <a:pPr algn="just">
              <a:lnSpc>
                <a:spcPct val="90000"/>
              </a:lnSpc>
            </a:pPr>
            <a:r>
              <a:rPr lang="en-US" altLang="en-US" sz="2400" dirty="0"/>
              <a:t>No matter how well the structured programming approach is implemented, large programs become excessively complex.</a:t>
            </a:r>
          </a:p>
          <a:p>
            <a:pPr algn="ctr">
              <a:lnSpc>
                <a:spcPct val="90000"/>
              </a:lnSpc>
              <a:buFont typeface="Monotype Sorts" pitchFamily="2" charset="2"/>
              <a:buNone/>
            </a:pPr>
            <a:r>
              <a:rPr lang="en-US" altLang="en-US" sz="2400" dirty="0">
                <a:solidFill>
                  <a:schemeClr val="accent2"/>
                </a:solidFill>
              </a:rPr>
              <a:t>What are the reasons for these problems with procedural languages?</a:t>
            </a:r>
          </a:p>
          <a:p>
            <a:pPr algn="just">
              <a:lnSpc>
                <a:spcPct val="90000"/>
              </a:lnSpc>
            </a:pPr>
            <a:r>
              <a:rPr lang="en-US" altLang="en-US" sz="2400" dirty="0"/>
              <a:t>Function have unrestricted access to global data.</a:t>
            </a:r>
          </a:p>
          <a:p>
            <a:pPr algn="just">
              <a:lnSpc>
                <a:spcPct val="90000"/>
              </a:lnSpc>
            </a:pPr>
            <a:r>
              <a:rPr lang="en-US" altLang="en-US" sz="2400" dirty="0"/>
              <a:t>Second, unrelated functions and data, the basis of the procedural paradigm, provide a poor model of the real world.</a:t>
            </a:r>
          </a:p>
          <a:p>
            <a:pPr algn="just">
              <a:lnSpc>
                <a:spcPct val="90000"/>
              </a:lnSpc>
            </a:pPr>
            <a:endParaRPr lang="en-US" altLang="en-US" sz="2400" dirty="0"/>
          </a:p>
          <a:p>
            <a:pPr algn="just">
              <a:lnSpc>
                <a:spcPct val="90000"/>
              </a:lnSpc>
            </a:pPr>
            <a:endParaRPr lang="en-US" altLang="en-US" sz="1800" dirty="0"/>
          </a:p>
          <a:p>
            <a:pPr>
              <a:lnSpc>
                <a:spcPct val="90000"/>
              </a:lnSpc>
            </a:pPr>
            <a:endParaRPr lang="en-US" altLang="en-US" sz="1800" dirty="0"/>
          </a:p>
        </p:txBody>
      </p:sp>
      <p:sp>
        <p:nvSpPr>
          <p:cNvPr id="819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73660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a:t>Why O-O?</a:t>
            </a:r>
          </a:p>
        </p:txBody>
      </p:sp>
      <p:sp>
        <p:nvSpPr>
          <p:cNvPr id="5124" name="Rectangle 3"/>
          <p:cNvSpPr>
            <a:spLocks noGrp="1" noChangeArrowheads="1"/>
          </p:cNvSpPr>
          <p:nvPr>
            <p:ph idx="1"/>
          </p:nvPr>
        </p:nvSpPr>
        <p:spPr/>
        <p:txBody>
          <a:bodyPr>
            <a:normAutofit/>
          </a:bodyPr>
          <a:lstStyle/>
          <a:p>
            <a:pPr algn="just">
              <a:lnSpc>
                <a:spcPct val="80000"/>
              </a:lnSpc>
            </a:pPr>
            <a:r>
              <a:rPr lang="en-US" altLang="en-US" sz="2400" dirty="0"/>
              <a:t>Object-oriented programming was developed because limitations were discovered in earlier approaches to programming.</a:t>
            </a:r>
          </a:p>
          <a:p>
            <a:pPr>
              <a:lnSpc>
                <a:spcPct val="80000"/>
              </a:lnSpc>
            </a:pPr>
            <a:r>
              <a:rPr lang="en-US" altLang="en-US" sz="2400" b="1" dirty="0"/>
              <a:t>Procedural Languages</a:t>
            </a:r>
            <a:endParaRPr lang="en-US" altLang="en-US" sz="2400" dirty="0"/>
          </a:p>
          <a:p>
            <a:pPr lvl="1" algn="just">
              <a:lnSpc>
                <a:spcPct val="80000"/>
              </a:lnSpc>
            </a:pPr>
            <a:r>
              <a:rPr lang="en-US" altLang="en-US" sz="2000" dirty="0"/>
              <a:t>C, Pascal, FORTRAN, and similar languages are </a:t>
            </a:r>
            <a:r>
              <a:rPr lang="en-US" altLang="en-US" sz="2000" i="1" dirty="0"/>
              <a:t>procedural languages</a:t>
            </a:r>
            <a:r>
              <a:rPr lang="en-US" altLang="en-US" sz="2000" dirty="0"/>
              <a:t>.</a:t>
            </a:r>
          </a:p>
          <a:p>
            <a:pPr lvl="1" algn="just">
              <a:lnSpc>
                <a:spcPct val="80000"/>
              </a:lnSpc>
            </a:pPr>
            <a:r>
              <a:rPr lang="en-US" altLang="en-US" sz="2000" dirty="0"/>
              <a:t>Each statement in the language tells the computer to do something: Get some input, add these numbers, divide by six, display that output. </a:t>
            </a:r>
          </a:p>
          <a:p>
            <a:pPr lvl="1" algn="just">
              <a:lnSpc>
                <a:spcPct val="80000"/>
              </a:lnSpc>
            </a:pPr>
            <a:r>
              <a:rPr lang="en-US" altLang="en-US" sz="2000" dirty="0"/>
              <a:t>A program in a procedural language is a list of instructions.</a:t>
            </a:r>
          </a:p>
          <a:p>
            <a:pPr lvl="1" algn="just">
              <a:lnSpc>
                <a:spcPct val="80000"/>
              </a:lnSpc>
            </a:pPr>
            <a:r>
              <a:rPr lang="en-US" altLang="en-US" sz="2000" dirty="0"/>
              <a:t>For very small programs, no other organizing principle (often called a </a:t>
            </a:r>
            <a:r>
              <a:rPr lang="en-US" altLang="en-US" sz="2000" i="1" dirty="0"/>
              <a:t>paradigm</a:t>
            </a:r>
            <a:r>
              <a:rPr lang="en-US" altLang="en-US" sz="2000" dirty="0"/>
              <a:t>) is needed. The programmer creates the list of instructions, and the computer carries them out.</a:t>
            </a:r>
          </a:p>
          <a:p>
            <a:pPr lvl="1">
              <a:lnSpc>
                <a:spcPct val="80000"/>
              </a:lnSpc>
            </a:pPr>
            <a:endParaRPr lang="en-US" altLang="en-US" sz="2000" dirty="0"/>
          </a:p>
          <a:p>
            <a:pPr>
              <a:lnSpc>
                <a:spcPct val="80000"/>
              </a:lnSpc>
            </a:pPr>
            <a:endParaRPr lang="en-US" altLang="en-US" sz="2400" dirty="0"/>
          </a:p>
        </p:txBody>
      </p:sp>
    </p:spTree>
    <p:extLst>
      <p:ext uri="{BB962C8B-B14F-4D97-AF65-F5344CB8AC3E}">
        <p14:creationId xmlns:p14="http://schemas.microsoft.com/office/powerpoint/2010/main" val="316622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b="1"/>
              <a:t>Division into Functions</a:t>
            </a:r>
            <a:endParaRPr lang="en-US" altLang="en-US"/>
          </a:p>
        </p:txBody>
      </p:sp>
      <p:sp>
        <p:nvSpPr>
          <p:cNvPr id="6148" name="Rectangle 3"/>
          <p:cNvSpPr>
            <a:spLocks noGrp="1" noChangeArrowheads="1"/>
          </p:cNvSpPr>
          <p:nvPr>
            <p:ph idx="1"/>
          </p:nvPr>
        </p:nvSpPr>
        <p:spPr/>
        <p:txBody>
          <a:bodyPr/>
          <a:lstStyle/>
          <a:p>
            <a:pPr algn="just">
              <a:lnSpc>
                <a:spcPct val="80000"/>
              </a:lnSpc>
            </a:pPr>
            <a:r>
              <a:rPr lang="en-US" altLang="en-US"/>
              <a:t>A procedural program is divided into functions (if the program size is large), and (ideally, at least) each function has a clearly defined purpose and a clearly defined interface to the other functions in the program.</a:t>
            </a:r>
          </a:p>
          <a:p>
            <a:pPr>
              <a:lnSpc>
                <a:spcPct val="80000"/>
              </a:lnSpc>
            </a:pPr>
            <a:r>
              <a:rPr lang="en-US" altLang="en-US"/>
              <a:t>The idea of breaking a program into functions can be further extended by grouping a number of functions together into a larger entity called a </a:t>
            </a:r>
            <a:r>
              <a:rPr lang="en-US" altLang="en-US" i="1"/>
              <a:t>module </a:t>
            </a:r>
            <a:r>
              <a:rPr lang="en-US" altLang="en-US"/>
              <a:t>(which is often a file).</a:t>
            </a:r>
          </a:p>
          <a:p>
            <a:pPr>
              <a:lnSpc>
                <a:spcPct val="80000"/>
              </a:lnSpc>
            </a:pPr>
            <a:r>
              <a:rPr lang="en-US" altLang="en-US"/>
              <a:t>The principles similar: a grouping of components that execute lists of instructions.</a:t>
            </a:r>
          </a:p>
          <a:p>
            <a:pPr algn="just">
              <a:lnSpc>
                <a:spcPct val="80000"/>
              </a:lnSpc>
            </a:pPr>
            <a:endParaRPr lang="en-US" altLang="en-US"/>
          </a:p>
          <a:p>
            <a:pPr algn="just">
              <a:lnSpc>
                <a:spcPct val="80000"/>
              </a:lnSpc>
            </a:pPr>
            <a:endParaRPr lang="en-US" altLang="en-US"/>
          </a:p>
          <a:p>
            <a:pPr>
              <a:lnSpc>
                <a:spcPct val="80000"/>
              </a:lnSpc>
            </a:pPr>
            <a:endParaRPr lang="en-US" altLang="en-US"/>
          </a:p>
        </p:txBody>
      </p:sp>
      <p:sp>
        <p:nvSpPr>
          <p:cNvPr id="614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353850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a:t>CASE STUDY</a:t>
            </a:r>
          </a:p>
        </p:txBody>
      </p:sp>
      <p:sp>
        <p:nvSpPr>
          <p:cNvPr id="9220" name="Rectangle 3"/>
          <p:cNvSpPr>
            <a:spLocks noGrp="1" noChangeArrowheads="1"/>
          </p:cNvSpPr>
          <p:nvPr>
            <p:ph idx="1"/>
          </p:nvPr>
        </p:nvSpPr>
        <p:spPr/>
        <p:txBody>
          <a:bodyPr/>
          <a:lstStyle/>
          <a:p>
            <a:pPr algn="just">
              <a:buFont typeface="Monotype Sorts" pitchFamily="2" charset="2"/>
              <a:buNone/>
            </a:pPr>
            <a:r>
              <a:rPr lang="en-US" altLang="en-US" dirty="0"/>
              <a:t>    Let’s examine these problems in the context of a library program. One important global data item in such a program is the collection of items (Books, CDs, Thesis, Journals, etc.) in the library. Various functions access this data to </a:t>
            </a:r>
          </a:p>
          <a:p>
            <a:pPr lvl="1" algn="just"/>
            <a:r>
              <a:rPr lang="en-US" altLang="en-US" dirty="0"/>
              <a:t>input a new item </a:t>
            </a:r>
          </a:p>
          <a:p>
            <a:pPr lvl="1" algn="just"/>
            <a:r>
              <a:rPr lang="en-US" altLang="en-US" dirty="0"/>
              <a:t>display an item</a:t>
            </a:r>
          </a:p>
          <a:p>
            <a:pPr lvl="1" algn="just"/>
            <a:r>
              <a:rPr lang="en-US" altLang="en-US" dirty="0"/>
              <a:t>modify an item</a:t>
            </a:r>
          </a:p>
          <a:p>
            <a:pPr algn="just">
              <a:buFont typeface="Monotype Sorts" pitchFamily="2" charset="2"/>
              <a:buNone/>
            </a:pPr>
            <a:r>
              <a:rPr lang="en-US" altLang="en-US" dirty="0"/>
              <a:t> 	and so on.</a:t>
            </a:r>
          </a:p>
          <a:p>
            <a:endParaRPr lang="en-US" altLang="en-US" dirty="0"/>
          </a:p>
        </p:txBody>
      </p:sp>
    </p:spTree>
    <p:extLst>
      <p:ext uri="{BB962C8B-B14F-4D97-AF65-F5344CB8AC3E}">
        <p14:creationId xmlns:p14="http://schemas.microsoft.com/office/powerpoint/2010/main" val="3624914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2.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384</TotalTime>
  <Words>2166</Words>
  <Application>Microsoft Office PowerPoint</Application>
  <PresentationFormat>Widescreen</PresentationFormat>
  <Paragraphs>204</Paragraphs>
  <Slides>31</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Corbel</vt:lpstr>
      <vt:lpstr>Monotype Sorts</vt:lpstr>
      <vt:lpstr>Times New Roman</vt:lpstr>
      <vt:lpstr>Wingdings</vt:lpstr>
      <vt:lpstr>Banded</vt:lpstr>
      <vt:lpstr> Introduction to Object-Oriented Programming</vt:lpstr>
      <vt:lpstr>Programming Paradigm </vt:lpstr>
      <vt:lpstr>Procedure Oriented Programming (POP)</vt:lpstr>
      <vt:lpstr>Continued…</vt:lpstr>
      <vt:lpstr>Problems with POP</vt:lpstr>
      <vt:lpstr>Continue…</vt:lpstr>
      <vt:lpstr>Why O-O?</vt:lpstr>
      <vt:lpstr>Division into Functions</vt:lpstr>
      <vt:lpstr>CASE STUDY</vt:lpstr>
      <vt:lpstr>Unrestricted Access</vt:lpstr>
      <vt:lpstr>Global And Local Variable</vt:lpstr>
      <vt:lpstr>Procedural Paradigm</vt:lpstr>
      <vt:lpstr>Large Number of Connections Causes Problems </vt:lpstr>
      <vt:lpstr>Real-World Modeling</vt:lpstr>
      <vt:lpstr>Attributes</vt:lpstr>
      <vt:lpstr>Behavior</vt:lpstr>
      <vt:lpstr>The Object-Oriented Approach</vt:lpstr>
      <vt:lpstr>Example</vt:lpstr>
      <vt:lpstr>Real World Example</vt:lpstr>
      <vt:lpstr>Characteristics of Object-Oriented Languages</vt:lpstr>
      <vt:lpstr>Characteristics of Object-Oriented Languages</vt:lpstr>
      <vt:lpstr>Characteristics of Object-Oriented Languages</vt:lpstr>
      <vt:lpstr>Characteristics of Object-Oriented Languages</vt:lpstr>
      <vt:lpstr>Comparison</vt:lpstr>
      <vt:lpstr>Characteristics of Object-Oriented Languages</vt:lpstr>
      <vt:lpstr>Characteristics of Object-Oriented Languages</vt:lpstr>
      <vt:lpstr>Characteristics of Object-Oriented Languages</vt:lpstr>
      <vt:lpstr>Characteristics of Object-Oriented Languages</vt:lpstr>
      <vt:lpstr>Characteristics of Object-Oriented Languages</vt:lpstr>
      <vt:lpstr>PowerPoint Presentation</vt:lpstr>
      <vt:lpstr>Aptitude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48</cp:revision>
  <dcterms:created xsi:type="dcterms:W3CDTF">2022-02-24T07:33:24Z</dcterms:created>
  <dcterms:modified xsi:type="dcterms:W3CDTF">2022-09-09T05:10:21Z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