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8"/>
  </p:notesMasterIdLst>
  <p:handoutMasterIdLst>
    <p:handoutMasterId r:id="rId29"/>
  </p:handoutMasterIdLst>
  <p:sldIdLst>
    <p:sldId id="257" r:id="rId2"/>
    <p:sldId id="266" r:id="rId3"/>
    <p:sldId id="259" r:id="rId4"/>
    <p:sldId id="260" r:id="rId5"/>
    <p:sldId id="268" r:id="rId6"/>
    <p:sldId id="261" r:id="rId7"/>
    <p:sldId id="262" r:id="rId8"/>
    <p:sldId id="263" r:id="rId9"/>
    <p:sldId id="264" r:id="rId10"/>
    <p:sldId id="265" r:id="rId11"/>
    <p:sldId id="269" r:id="rId12"/>
    <p:sldId id="270" r:id="rId13"/>
    <p:sldId id="271" r:id="rId14"/>
    <p:sldId id="272" r:id="rId15"/>
    <p:sldId id="274" r:id="rId16"/>
    <p:sldId id="273" r:id="rId17"/>
    <p:sldId id="275" r:id="rId18"/>
    <p:sldId id="276" r:id="rId19"/>
    <p:sldId id="277" r:id="rId20"/>
    <p:sldId id="279" r:id="rId21"/>
    <p:sldId id="283" r:id="rId22"/>
    <p:sldId id="278" r:id="rId23"/>
    <p:sldId id="280" r:id="rId24"/>
    <p:sldId id="281" r:id="rId25"/>
    <p:sldId id="282" r:id="rId26"/>
    <p:sldId id="258" r:id="rId27"/>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2021/8/15</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2021/8/15</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203234F-2943-4AD6-8E73-34C216403FC9}" type="datetime1">
              <a:rPr lang="zh-CN" altLang="en-US" smtClean="0"/>
              <a:t>2021/8/15</a:t>
            </a:fld>
            <a:endParaRPr lang="en-US"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818B044-5115-4C63-8F06-0D627F0729F0}" type="datetime1">
              <a:rPr lang="zh-CN" altLang="en-US" smtClean="0"/>
              <a:t>2021/8/15</a:t>
            </a:fld>
            <a:endParaRPr lang="en-US" dirty="0"/>
          </a:p>
        </p:txBody>
      </p:sp>
      <p:sp>
        <p:nvSpPr>
          <p:cNvPr id="8" name="页脚占位符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0E476C3-78BD-40CB-9C6F-0D41DD7E1D50}" type="datetime1">
              <a:rPr lang="zh-CN" altLang="en-US" smtClean="0"/>
              <a:t>2021/8/15</a:t>
            </a:fld>
            <a:endParaRPr lang="en-US" dirty="0"/>
          </a:p>
        </p:txBody>
      </p:sp>
      <p:sp>
        <p:nvSpPr>
          <p:cNvPr id="8" name="页脚占位符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灯片编号占位符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24A4C0A-F292-41BE-9CD1-530467B1B9F8}" type="datetime1">
              <a:rPr lang="zh-CN" altLang="en-US" smtClean="0"/>
              <a:t>2021/8/15</a:t>
            </a:fld>
            <a:endParaRPr lang="en-US"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31630FC-7090-4D1C-93D5-113C82941F4E}" type="datetime1">
              <a:rPr lang="zh-CN" altLang="en-US" smtClean="0"/>
              <a:t>2021/8/15</a:t>
            </a:fld>
            <a:endParaRPr lang="en-US"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81EDFCFC-F8E9-4049-95DD-C79391CC7BFF}" type="datetime1">
              <a:rPr lang="zh-CN" altLang="en-US" smtClean="0"/>
              <a:t>2021/8/15</a:t>
            </a:fld>
            <a:endParaRPr lang="en-US"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EFBE5E81-E012-42C1-892B-1E2892457684}" type="datetime1">
              <a:rPr lang="zh-CN" altLang="en-US" smtClean="0"/>
              <a:t>2021/8/15</a:t>
            </a:fld>
            <a:endParaRPr lang="en-US"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A05DBCF-E3D4-4FC7-9203-C0C05B2BAA55}" type="datetime1">
              <a:rPr lang="zh-CN" altLang="en-US" smtClean="0"/>
              <a:t>2021/8/15</a:t>
            </a:fld>
            <a:endParaRPr lang="en-US"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910A522-F0F5-43AE-870D-B1652467F5E7}" type="datetime1">
              <a:rPr lang="zh-CN" altLang="en-US" smtClean="0"/>
              <a:t>2021/8/15</a:t>
            </a:fld>
            <a:endParaRPr lang="en-US"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t>2021/8/15</a:t>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t>2021/8/15</a:t>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t>2021/8/15</a:t>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n-US" altLang="zh-CN" sz="8000" dirty="0"/>
              <a:t>Do you like CAFFEINE</a:t>
            </a:r>
            <a:endParaRPr lang="zh-cn" sz="8000" dirty="0"/>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n-US" altLang="zh-CN" sz="2400" dirty="0">
                <a:solidFill>
                  <a:schemeClr val="tx1">
                    <a:lumMod val="85000"/>
                    <a:lumOff val="15000"/>
                  </a:schemeClr>
                </a:solidFill>
              </a:rPr>
              <a:t>KING OF MODERN CACHE</a:t>
            </a:r>
            <a:endParaRPr lang="zh-cn" sz="2400" dirty="0">
              <a:solidFill>
                <a:schemeClr val="tx1">
                  <a:lumMod val="85000"/>
                  <a:lumOff val="15000"/>
                </a:schemeClr>
              </a:solidFill>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接连接符​​(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副标题 2">
            <a:extLst>
              <a:ext uri="{FF2B5EF4-FFF2-40B4-BE49-F238E27FC236}">
                <a16:creationId xmlns:a16="http://schemas.microsoft.com/office/drawing/2014/main" id="{400E0843-4D05-4A64-971B-228EAACAA295}"/>
              </a:ext>
            </a:extLst>
          </p:cNvPr>
          <p:cNvSpPr txBox="1">
            <a:spLocks/>
          </p:cNvSpPr>
          <p:nvPr/>
        </p:nvSpPr>
        <p:spPr>
          <a:xfrm>
            <a:off x="5289753" y="5668162"/>
            <a:ext cx="6269347" cy="102149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icrosoft YaHei UI" panose="020B0503020204020204" pitchFamily="34" charset="-122"/>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endParaRPr lang="zh-cn" dirty="0">
              <a:solidFill>
                <a:schemeClr val="tx1">
                  <a:lumMod val="85000"/>
                  <a:lumOff val="15000"/>
                </a:schemeClr>
              </a:solidFill>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Linux page cache</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2021/8/15</a:t>
            </a:fld>
            <a:endParaRPr lang="en-US" dirty="0"/>
          </a:p>
        </p:txBody>
      </p:sp>
      <p:pic>
        <p:nvPicPr>
          <p:cNvPr id="13" name="内容占位符 12">
            <a:extLst>
              <a:ext uri="{FF2B5EF4-FFF2-40B4-BE49-F238E27FC236}">
                <a16:creationId xmlns:a16="http://schemas.microsoft.com/office/drawing/2014/main" id="{3B4A8B61-5DA6-4A06-AB78-13108D4C6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8628" y="1930430"/>
            <a:ext cx="8106591" cy="4116431"/>
          </a:xfrm>
        </p:spPr>
      </p:pic>
      <p:sp>
        <p:nvSpPr>
          <p:cNvPr id="14" name="内容占位符 2">
            <a:extLst>
              <a:ext uri="{FF2B5EF4-FFF2-40B4-BE49-F238E27FC236}">
                <a16:creationId xmlns:a16="http://schemas.microsoft.com/office/drawing/2014/main" id="{DBF3EC93-AC75-4E2F-84E9-574A3B2AE1B0}"/>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a:t>
            </a:r>
          </a:p>
          <a:p>
            <a:pPr lvl="1">
              <a:defRPr/>
            </a:pPr>
            <a:r>
              <a:rPr lang="en-US" altLang="zh-CN" dirty="0">
                <a:solidFill>
                  <a:srgbClr val="000000">
                    <a:lumMod val="75000"/>
                    <a:lumOff val="25000"/>
                  </a:srgbClr>
                </a:solidFill>
              </a:rPr>
              <a:t>Segmented LRU</a:t>
            </a: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kumimoji="0" lang="en-US" altLang="zh-CN" sz="1700" b="0" i="0" u="none" strike="noStrike" kern="1200" cap="none" spc="0" normalizeH="0" baseline="0" noProof="0" dirty="0">
                <a:ln>
                  <a:noFill/>
                </a:ln>
                <a:solidFill>
                  <a:srgbClr val="000000">
                    <a:lumMod val="75000"/>
                    <a:lumOff val="25000"/>
                  </a:srgbClr>
                </a:solidFill>
                <a:effectLst/>
                <a:uLnTx/>
                <a:uFillTx/>
                <a:latin typeface="Microsoft YaHei UI" panose="020B0503020204020204" pitchFamily="34" charset="-122"/>
                <a:ea typeface="Microsoft YaHei UI" panose="020B0503020204020204" pitchFamily="34" charset="-122"/>
                <a:cs typeface="+mn-cs"/>
              </a:rPr>
              <a:t>Active list</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solidFill>
                  <a:srgbClr val="000000">
                    <a:lumMod val="75000"/>
                    <a:lumOff val="25000"/>
                  </a:srgbClr>
                </a:solidFill>
              </a:rPr>
              <a:t>Inactive list</a:t>
            </a:r>
            <a:endParaRPr lang="en-US" altLang="zh-CN" dirty="0"/>
          </a:p>
          <a:p>
            <a:pPr lvl="1"/>
            <a:r>
              <a:rPr lang="en-US" altLang="zh-CN" dirty="0"/>
              <a:t>Make active</a:t>
            </a:r>
          </a:p>
          <a:p>
            <a:pPr lvl="1"/>
            <a:r>
              <a:rPr lang="en-US" altLang="zh-CN" dirty="0"/>
              <a:t>Make inactive</a:t>
            </a:r>
            <a:endParaRPr lang="zh-CN" altLang="en-US" dirty="0"/>
          </a:p>
          <a:p>
            <a:endParaRPr lang="zh-CN" altLang="en-US" dirty="0"/>
          </a:p>
        </p:txBody>
      </p:sp>
    </p:spTree>
    <p:extLst>
      <p:ext uri="{BB962C8B-B14F-4D97-AF65-F5344CB8AC3E}">
        <p14:creationId xmlns:p14="http://schemas.microsoft.com/office/powerpoint/2010/main" val="191377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US" altLang="zh-CN" sz="4800" i="1" dirty="0">
                <a:solidFill>
                  <a:schemeClr val="tx1"/>
                </a:solidFill>
              </a:rPr>
              <a:t>HOW TO COME UP WITH CAFFEINE</a:t>
            </a:r>
            <a:endParaRPr lang="zh-cn" sz="4800" i="1" dirty="0">
              <a:solidFill>
                <a:schemeClr val="tx1"/>
              </a:solidFill>
            </a:endParaRPr>
          </a:p>
        </p:txBody>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en-US" altLang="zh-CN" dirty="0"/>
              <a:t>Combine Lru with lfu</a:t>
            </a:r>
            <a:endParaRPr lang="zh-cn" dirty="0"/>
          </a:p>
        </p:txBody>
      </p:sp>
    </p:spTree>
    <p:extLst>
      <p:ext uri="{BB962C8B-B14F-4D97-AF65-F5344CB8AC3E}">
        <p14:creationId xmlns:p14="http://schemas.microsoft.com/office/powerpoint/2010/main" val="969187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Reduce LFU memory consumption</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2021/8/15</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a:t>
            </a:r>
          </a:p>
          <a:p>
            <a:pPr lvl="1">
              <a:defRPr/>
            </a:pPr>
            <a:r>
              <a:rPr lang="en-US" altLang="zh-CN" dirty="0" err="1">
                <a:solidFill>
                  <a:srgbClr val="000000">
                    <a:lumMod val="75000"/>
                    <a:lumOff val="25000"/>
                  </a:srgbClr>
                </a:solidFill>
              </a:rPr>
              <a:t>Bloomfilter</a:t>
            </a:r>
            <a:endParaRPr lang="en-US" altLang="zh-CN" dirty="0">
              <a:solidFill>
                <a:srgbClr val="000000">
                  <a:lumMod val="75000"/>
                  <a:lumOff val="25000"/>
                </a:srgbClr>
              </a:solidFill>
            </a:endParaRP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solidFill>
                  <a:srgbClr val="000000">
                    <a:lumMod val="75000"/>
                    <a:lumOff val="25000"/>
                  </a:srgbClr>
                </a:solidFill>
              </a:rPr>
              <a:t>Count-min sketch</a:t>
            </a:r>
            <a:endParaRPr lang="zh-CN" altLang="en-US" dirty="0"/>
          </a:p>
          <a:p>
            <a:endParaRPr lang="zh-CN" altLang="en-US" dirty="0"/>
          </a:p>
        </p:txBody>
      </p:sp>
      <p:pic>
        <p:nvPicPr>
          <p:cNvPr id="17" name="图片 16">
            <a:extLst>
              <a:ext uri="{FF2B5EF4-FFF2-40B4-BE49-F238E27FC236}">
                <a16:creationId xmlns:a16="http://schemas.microsoft.com/office/drawing/2014/main" id="{3277F5A7-3C77-49D4-9BF0-7FA783E820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23427" y="2108200"/>
            <a:ext cx="5859471" cy="2900027"/>
          </a:xfrm>
          <a:prstGeom prst="rect">
            <a:avLst/>
          </a:prstGeom>
          <a:noFill/>
          <a:ln>
            <a:noFill/>
          </a:ln>
        </p:spPr>
      </p:pic>
    </p:spTree>
    <p:extLst>
      <p:ext uri="{BB962C8B-B14F-4D97-AF65-F5344CB8AC3E}">
        <p14:creationId xmlns:p14="http://schemas.microsoft.com/office/powerpoint/2010/main" val="1123354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Make LFU cache expired</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2021/8/15</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a:t>
            </a:r>
          </a:p>
          <a:p>
            <a:pPr lvl="1">
              <a:defRPr/>
            </a:pPr>
            <a:r>
              <a:rPr lang="en-US" altLang="zh-CN" dirty="0">
                <a:solidFill>
                  <a:srgbClr val="000000">
                    <a:lumMod val="75000"/>
                    <a:lumOff val="25000"/>
                  </a:srgbClr>
                </a:solidFill>
              </a:rPr>
              <a:t>Reset</a:t>
            </a: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t>Every time we add an item to the approximation sketch, we increment a counter. Once this counter reaches the sample size (W), we divide it and all other counters in the approximation sketch by 2</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pPr marL="201168" lvl="1" indent="0">
              <a:buFont typeface="Calibri" pitchFamily="34" charset="0"/>
              <a:buNone/>
            </a:pPr>
            <a:r>
              <a:rPr lang="en-US" altLang="zh-CN" dirty="0"/>
              <a:t>Proof</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t>Mathematical induction</a:t>
            </a:r>
            <a:endParaRPr lang="zh-CN" altLang="en-US" dirty="0"/>
          </a:p>
          <a:p>
            <a:endParaRPr lang="zh-CN" altLang="en-US" dirty="0"/>
          </a:p>
        </p:txBody>
      </p:sp>
    </p:spTree>
    <p:extLst>
      <p:ext uri="{BB962C8B-B14F-4D97-AF65-F5344CB8AC3E}">
        <p14:creationId xmlns:p14="http://schemas.microsoft.com/office/powerpoint/2010/main" val="874594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Handle spart burst</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2021/8/15</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a:t>
            </a:r>
          </a:p>
          <a:p>
            <a:pPr lvl="1">
              <a:defRPr/>
            </a:pPr>
            <a:r>
              <a:rPr lang="en-US" altLang="zh-CN" dirty="0">
                <a:solidFill>
                  <a:srgbClr val="000000">
                    <a:lumMod val="75000"/>
                    <a:lumOff val="25000"/>
                  </a:srgbClr>
                </a:solidFill>
              </a:rPr>
              <a:t>LRU</a:t>
            </a: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t>Window cache</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spTree>
    <p:extLst>
      <p:ext uri="{BB962C8B-B14F-4D97-AF65-F5344CB8AC3E}">
        <p14:creationId xmlns:p14="http://schemas.microsoft.com/office/powerpoint/2010/main" val="2243162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Reduce space</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2021/8/15</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Implementation </a:t>
            </a:r>
          </a:p>
          <a:p>
            <a:pPr lvl="1">
              <a:defRPr/>
            </a:pPr>
            <a:r>
              <a:rPr lang="en-US" altLang="zh-CN" b="1" dirty="0">
                <a:solidFill>
                  <a:srgbClr val="000000">
                    <a:lumMod val="75000"/>
                    <a:lumOff val="25000"/>
                  </a:srgbClr>
                </a:solidFill>
              </a:rPr>
              <a:t>Small counter</a:t>
            </a:r>
            <a:r>
              <a:rPr lang="en-US" altLang="zh-CN" dirty="0">
                <a:solidFill>
                  <a:srgbClr val="000000">
                    <a:lumMod val="75000"/>
                    <a:lumOff val="25000"/>
                  </a:srgbClr>
                </a:solidFill>
              </a:rPr>
              <a:t>: If a sketch takes W as reset sample size, it is required to allow counters to count until W. The sketch size is C. So if the node is moved to the main cache, the counter should be larger than W/C. We don’t need to count until W. </a:t>
            </a:r>
          </a:p>
          <a:p>
            <a:pPr lvl="1">
              <a:defRPr/>
            </a:pPr>
            <a:r>
              <a:rPr lang="en-US" altLang="zh-CN" b="1" dirty="0">
                <a:solidFill>
                  <a:srgbClr val="000000">
                    <a:lumMod val="75000"/>
                    <a:lumOff val="25000"/>
                  </a:srgbClr>
                </a:solidFill>
              </a:rPr>
              <a:t>Doorkeeper</a:t>
            </a:r>
            <a:r>
              <a:rPr lang="en-US" altLang="zh-CN" dirty="0">
                <a:solidFill>
                  <a:srgbClr val="000000">
                    <a:lumMod val="75000"/>
                    <a:lumOff val="25000"/>
                  </a:srgbClr>
                </a:solidFill>
              </a:rPr>
              <a:t>: The Doorkeeper is a regular Bloom filter placed in front of the approximate counting scheme. Upon item arrival, we first check if the item is contained in the Doorkeeper. If it is not contained in the Doorkeeper (as is expected with first timers and tail items), the item is inserted to the Doorkeeper and otherwise, it is inserted to the main structure.</a:t>
            </a:r>
          </a:p>
          <a:p>
            <a:pPr marL="201168" lvl="1" indent="0">
              <a:buFont typeface="Calibri" pitchFamily="34" charset="0"/>
              <a:buNone/>
            </a:pPr>
            <a:endParaRPr lang="en-US" altLang="zh-CN" dirty="0"/>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spTree>
    <p:extLst>
      <p:ext uri="{BB962C8B-B14F-4D97-AF65-F5344CB8AC3E}">
        <p14:creationId xmlns:p14="http://schemas.microsoft.com/office/powerpoint/2010/main" val="712398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Window TinyLFU schema</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2021/8/15</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a:t>
            </a:r>
          </a:p>
          <a:p>
            <a:pPr lvl="1">
              <a:defRPr/>
            </a:pPr>
            <a:r>
              <a:rPr lang="en-US" altLang="zh-CN" dirty="0">
                <a:solidFill>
                  <a:srgbClr val="000000">
                    <a:lumMod val="75000"/>
                    <a:lumOff val="25000"/>
                  </a:srgbClr>
                </a:solidFill>
              </a:rPr>
              <a:t>LRU with count-min sketch</a:t>
            </a:r>
          </a:p>
          <a:p>
            <a:pPr marL="201168" lvl="1" indent="0">
              <a:buFont typeface="Calibri" pitchFamily="34" charset="0"/>
              <a:buNone/>
            </a:pPr>
            <a:endParaRPr lang="en-US" altLang="zh-CN" dirty="0"/>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pic>
        <p:nvPicPr>
          <p:cNvPr id="5" name="图片 4">
            <a:extLst>
              <a:ext uri="{FF2B5EF4-FFF2-40B4-BE49-F238E27FC236}">
                <a16:creationId xmlns:a16="http://schemas.microsoft.com/office/drawing/2014/main" id="{17CA401E-79AB-4BFB-B8A8-8F2B6EF8AE2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30800" y="3005192"/>
            <a:ext cx="7141705" cy="1919145"/>
          </a:xfrm>
          <a:prstGeom prst="rect">
            <a:avLst/>
          </a:prstGeom>
          <a:noFill/>
          <a:ln>
            <a:noFill/>
          </a:ln>
        </p:spPr>
      </p:pic>
    </p:spTree>
    <p:extLst>
      <p:ext uri="{BB962C8B-B14F-4D97-AF65-F5344CB8AC3E}">
        <p14:creationId xmlns:p14="http://schemas.microsoft.com/office/powerpoint/2010/main" val="1767104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US" altLang="zh-CN" sz="4800" i="1" dirty="0">
                <a:solidFill>
                  <a:schemeClr val="tx1"/>
                </a:solidFill>
              </a:rPr>
              <a:t>CAFFEINE IMPLEMETAION</a:t>
            </a:r>
            <a:endParaRPr lang="zh-cn" sz="4800" i="1" dirty="0">
              <a:solidFill>
                <a:schemeClr val="tx1"/>
              </a:solidFill>
            </a:endParaRPr>
          </a:p>
        </p:txBody>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endParaRPr lang="zh-cn" dirty="0"/>
          </a:p>
        </p:txBody>
      </p:sp>
    </p:spTree>
    <p:extLst>
      <p:ext uri="{BB962C8B-B14F-4D97-AF65-F5344CB8AC3E}">
        <p14:creationId xmlns:p14="http://schemas.microsoft.com/office/powerpoint/2010/main" val="2375626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Schema</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2021/8/15</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Component </a:t>
            </a:r>
          </a:p>
          <a:p>
            <a:pPr lvl="1">
              <a:defRPr/>
            </a:pPr>
            <a:r>
              <a:rPr lang="en-US" altLang="zh-CN" sz="1800" dirty="0">
                <a:latin typeface="Calibri" panose="020F0502020204030204" pitchFamily="34" charset="0"/>
                <a:ea typeface="宋体" panose="02010600030101010101" pitchFamily="2" charset="-122"/>
                <a:cs typeface="Times New Roman" panose="02020603050405020304" pitchFamily="18" charset="0"/>
              </a:rPr>
              <a:t>d</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ata</a:t>
            </a:r>
          </a:p>
          <a:p>
            <a:pPr lvl="1">
              <a:defRPr/>
            </a:pP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AccessOrderDeque</a:t>
            </a:r>
          </a:p>
          <a:p>
            <a:pPr lvl="2">
              <a:defRPr/>
            </a:pPr>
            <a:r>
              <a:rPr lang="en-US" altLang="zh-CN" sz="1400" dirty="0">
                <a:latin typeface="Calibri" panose="020F0502020204030204" pitchFamily="34" charset="0"/>
                <a:ea typeface="宋体" panose="02010600030101010101" pitchFamily="2" charset="-122"/>
                <a:cs typeface="Times New Roman" panose="02020603050405020304" pitchFamily="18" charset="0"/>
              </a:rPr>
              <a:t>Eden Dequeue</a:t>
            </a:r>
          </a:p>
          <a:p>
            <a:pPr lvl="2">
              <a:defRPr/>
            </a:pPr>
            <a:r>
              <a:rPr lang="en-US" altLang="zh-CN" sz="1400" dirty="0">
                <a:latin typeface="Calibri" panose="020F0502020204030204" pitchFamily="34" charset="0"/>
                <a:ea typeface="宋体" panose="02010600030101010101" pitchFamily="2" charset="-122"/>
                <a:cs typeface="Times New Roman" panose="02020603050405020304" pitchFamily="18" charset="0"/>
              </a:rPr>
              <a:t>Probation Dequeue</a:t>
            </a:r>
          </a:p>
          <a:p>
            <a:pPr lvl="2">
              <a:defRPr/>
            </a:pPr>
            <a:r>
              <a:rPr lang="en-US" altLang="zh-CN" sz="1400" dirty="0">
                <a:latin typeface="Calibri" panose="020F0502020204030204" pitchFamily="34" charset="0"/>
                <a:ea typeface="宋体" panose="02010600030101010101" pitchFamily="2" charset="-122"/>
                <a:cs typeface="Times New Roman" panose="02020603050405020304" pitchFamily="18" charset="0"/>
              </a:rPr>
              <a:t>Protected Dequeue</a:t>
            </a:r>
          </a:p>
          <a:p>
            <a:pPr lvl="1">
              <a:defRPr/>
            </a:pPr>
            <a:r>
              <a:rPr lang="en-US" altLang="zh-CN" sz="1800" dirty="0">
                <a:latin typeface="Calibri" panose="020F0502020204030204" pitchFamily="34" charset="0"/>
                <a:ea typeface="宋体" panose="02010600030101010101" pitchFamily="2" charset="-122"/>
                <a:cs typeface="Times New Roman" panose="02020603050405020304" pitchFamily="18" charset="0"/>
              </a:rPr>
              <a:t>countMinSketch</a:t>
            </a:r>
          </a:p>
          <a:p>
            <a:pPr lvl="1">
              <a:defRPr/>
            </a:pP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PerformCleanupTask</a:t>
            </a:r>
            <a:endParaRPr lang="en-US" altLang="zh-CN" sz="1800" dirty="0">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sz="1800" dirty="0">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dirty="0">
              <a:solidFill>
                <a:srgbClr val="000000">
                  <a:lumMod val="75000"/>
                  <a:lumOff val="25000"/>
                </a:srgbClr>
              </a:solidFill>
            </a:endParaRPr>
          </a:p>
          <a:p>
            <a:pPr marL="201168" lvl="1" indent="0">
              <a:buFont typeface="Calibri" pitchFamily="34" charset="0"/>
              <a:buNone/>
            </a:pPr>
            <a:endParaRPr lang="en-US" altLang="zh-CN" dirty="0"/>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pic>
        <p:nvPicPr>
          <p:cNvPr id="10" name="图片 9">
            <a:extLst>
              <a:ext uri="{FF2B5EF4-FFF2-40B4-BE49-F238E27FC236}">
                <a16:creationId xmlns:a16="http://schemas.microsoft.com/office/drawing/2014/main" id="{091E103D-E302-4714-9D5C-26DC4748B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3214" y="1317072"/>
            <a:ext cx="9036424" cy="5254325"/>
          </a:xfrm>
          <a:prstGeom prst="rect">
            <a:avLst/>
          </a:prstGeom>
        </p:spPr>
      </p:pic>
    </p:spTree>
    <p:extLst>
      <p:ext uri="{BB962C8B-B14F-4D97-AF65-F5344CB8AC3E}">
        <p14:creationId xmlns:p14="http://schemas.microsoft.com/office/powerpoint/2010/main" val="868693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PerformCleanupTask</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2021/8/15</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Algorithm </a:t>
            </a:r>
          </a:p>
          <a:p>
            <a:pPr lvl="1">
              <a:defRPr/>
            </a:pPr>
            <a:r>
              <a:rPr lang="en-US" altLang="zh-CN" dirty="0">
                <a:solidFill>
                  <a:srgbClr val="000000">
                    <a:lumMod val="75000"/>
                    <a:lumOff val="25000"/>
                  </a:srgbClr>
                </a:solidFill>
              </a:rPr>
              <a:t>WAL or innodb insert buffer</a:t>
            </a: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lvl="1">
              <a:defRPr/>
            </a:pP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drainReadBuffer</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drainWriteBuffer</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drainKeyReferences</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p>
          <a:p>
            <a:pPr lvl="1">
              <a:defRPr/>
            </a:pP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drainValueReferences</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p>
          <a:p>
            <a:pPr lvl="1">
              <a:defRPr/>
            </a:pP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expireEntries</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p>
          <a:p>
            <a:pPr lvl="1">
              <a:defRPr/>
            </a:pP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evictEntries</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sz="1800" dirty="0">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dirty="0">
              <a:solidFill>
                <a:srgbClr val="000000">
                  <a:lumMod val="75000"/>
                  <a:lumOff val="25000"/>
                </a:srgbClr>
              </a:solidFill>
            </a:endParaRPr>
          </a:p>
          <a:p>
            <a:pPr marL="201168" lvl="1" indent="0">
              <a:buFont typeface="Calibri" pitchFamily="34" charset="0"/>
              <a:buNone/>
            </a:pPr>
            <a:endParaRPr lang="en-US" altLang="zh-CN" dirty="0"/>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spTree>
    <p:extLst>
      <p:ext uri="{BB962C8B-B14F-4D97-AF65-F5344CB8AC3E}">
        <p14:creationId xmlns:p14="http://schemas.microsoft.com/office/powerpoint/2010/main" val="390204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US" altLang="zh-CN" sz="4800" i="1" dirty="0">
                <a:solidFill>
                  <a:schemeClr val="tx1"/>
                </a:solidFill>
              </a:rPr>
              <a:t>BACKGROUND</a:t>
            </a:r>
            <a:endParaRPr lang="zh-cn" sz="4800" i="1" dirty="0">
              <a:solidFill>
                <a:schemeClr val="tx1"/>
              </a:solidFill>
            </a:endParaRPr>
          </a:p>
        </p:txBody>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endParaRPr lang="zh-cn" dirty="0">
              <a:solidFill>
                <a:srgbClr val="FFFFFF"/>
              </a:solidFill>
            </a:endParaRPr>
          </a:p>
        </p:txBody>
      </p:sp>
    </p:spTree>
    <p:extLst>
      <p:ext uri="{BB962C8B-B14F-4D97-AF65-F5344CB8AC3E}">
        <p14:creationId xmlns:p14="http://schemas.microsoft.com/office/powerpoint/2010/main" val="1282973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Eviction</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2021/8/15</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2"/>
            <a:ext cx="5118962" cy="3403366"/>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Implementation </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head of probation is the oldest node and the tail is the newest</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 So we will decide which on shall be evicted based on </a:t>
            </a:r>
            <a:r>
              <a:rPr lang="en-US" altLang="zh-CN" sz="1800" kern="100" dirty="0" err="1">
                <a:latin typeface="Calibri" panose="020F0502020204030204" pitchFamily="34" charset="0"/>
                <a:ea typeface="宋体" panose="02010600030101010101" pitchFamily="2" charset="-122"/>
                <a:cs typeface="Times New Roman" panose="02020603050405020304" pitchFamily="18" charset="0"/>
              </a:rPr>
              <a:t>tinyLFU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buFont typeface="Wingdings" panose="05000000000000000000" pitchFamily="2" charset="2"/>
              <a:buChar cha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If the frequency of the tail node is larger than that of the head node, the head one will be evicted.</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Otherwise if the frequency of the tail node </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&lt; 5</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then the tail one will be evicted.</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If the frequency of the tail </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node </a:t>
            </a:r>
            <a:r>
              <a:rPr lang="en-US" altLang="zh-CN" sz="1800" kern="100">
                <a:latin typeface="Calibri" panose="020F0502020204030204" pitchFamily="34" charset="0"/>
                <a:ea typeface="宋体" panose="02010600030101010101" pitchFamily="2" charset="-122"/>
                <a:cs typeface="Times New Roman" panose="02020603050405020304" pitchFamily="18" charset="0"/>
              </a:rPr>
              <a:t>&gt;=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 the tail and the head node will be randomly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eviced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sz="1800" dirty="0">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dirty="0">
              <a:solidFill>
                <a:srgbClr val="000000">
                  <a:lumMod val="75000"/>
                  <a:lumOff val="25000"/>
                </a:srgbClr>
              </a:solidFill>
            </a:endParaRPr>
          </a:p>
          <a:p>
            <a:pPr marL="201168" lvl="1" indent="0">
              <a:buFont typeface="Calibri" pitchFamily="34" charset="0"/>
              <a:buNone/>
            </a:pPr>
            <a:endParaRPr lang="en-US" altLang="zh-CN" dirty="0"/>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pic>
        <p:nvPicPr>
          <p:cNvPr id="7" name="图片 6">
            <a:extLst>
              <a:ext uri="{FF2B5EF4-FFF2-40B4-BE49-F238E27FC236}">
                <a16:creationId xmlns:a16="http://schemas.microsoft.com/office/drawing/2014/main" id="{14ED6D7A-57D6-44DB-ACF0-8BA3059D6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512" y="1982220"/>
            <a:ext cx="4637168" cy="4219758"/>
          </a:xfrm>
          <a:prstGeom prst="rect">
            <a:avLst/>
          </a:prstGeom>
        </p:spPr>
      </p:pic>
    </p:spTree>
    <p:extLst>
      <p:ext uri="{BB962C8B-B14F-4D97-AF65-F5344CB8AC3E}">
        <p14:creationId xmlns:p14="http://schemas.microsoft.com/office/powerpoint/2010/main" val="1404887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639F7-0DAE-40B6-BFB4-08E3ED73400D}"/>
              </a:ext>
            </a:extLst>
          </p:cNvPr>
          <p:cNvSpPr>
            <a:spLocks noGrp="1"/>
          </p:cNvSpPr>
          <p:nvPr>
            <p:ph type="title"/>
          </p:nvPr>
        </p:nvSpPr>
        <p:spPr/>
        <p:txBody>
          <a:bodyPr/>
          <a:lstStyle/>
          <a:p>
            <a:r>
              <a:rPr lang="en-US" altLang="zh-CN" dirty="0"/>
              <a:t>Usage</a:t>
            </a:r>
            <a:endParaRPr lang="zh-CN" altLang="en-US" dirty="0"/>
          </a:p>
        </p:txBody>
      </p:sp>
      <p:sp>
        <p:nvSpPr>
          <p:cNvPr id="3" name="内容占位符 2">
            <a:extLst>
              <a:ext uri="{FF2B5EF4-FFF2-40B4-BE49-F238E27FC236}">
                <a16:creationId xmlns:a16="http://schemas.microsoft.com/office/drawing/2014/main" id="{D7437F1A-01AF-46B5-BA9E-EE94E228C9F8}"/>
              </a:ext>
            </a:extLst>
          </p:cNvPr>
          <p:cNvSpPr>
            <a:spLocks noGrp="1"/>
          </p:cNvSpPr>
          <p:nvPr>
            <p:ph idx="1"/>
          </p:nvPr>
        </p:nvSpPr>
        <p:spPr/>
        <p:txBody>
          <a:bodyPr/>
          <a:lstStyle/>
          <a:p>
            <a:endParaRPr lang="zh-CN" altLang="en-US" dirty="0"/>
          </a:p>
        </p:txBody>
      </p:sp>
      <p:sp>
        <p:nvSpPr>
          <p:cNvPr id="4" name="日期占位符 3">
            <a:extLst>
              <a:ext uri="{FF2B5EF4-FFF2-40B4-BE49-F238E27FC236}">
                <a16:creationId xmlns:a16="http://schemas.microsoft.com/office/drawing/2014/main" id="{E04DCAB0-DBBF-4481-A91B-72DE2010ACFC}"/>
              </a:ext>
            </a:extLst>
          </p:cNvPr>
          <p:cNvSpPr>
            <a:spLocks noGrp="1"/>
          </p:cNvSpPr>
          <p:nvPr>
            <p:ph type="dt" sz="half" idx="10"/>
          </p:nvPr>
        </p:nvSpPr>
        <p:spPr/>
        <p:txBody>
          <a:bodyPr/>
          <a:lstStyle/>
          <a:p>
            <a:pPr rtl="0"/>
            <a:fld id="{A24A4C0A-F292-41BE-9CD1-530467B1B9F8}" type="datetime1">
              <a:rPr lang="zh-CN" altLang="en-US" smtClean="0"/>
              <a:t>2021/8/15</a:t>
            </a:fld>
            <a:endParaRPr lang="en-US" dirty="0"/>
          </a:p>
        </p:txBody>
      </p:sp>
    </p:spTree>
    <p:extLst>
      <p:ext uri="{BB962C8B-B14F-4D97-AF65-F5344CB8AC3E}">
        <p14:creationId xmlns:p14="http://schemas.microsoft.com/office/powerpoint/2010/main" val="3110618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Performance</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2021/8/15</a:t>
            </a:fld>
            <a:endParaRPr lang="en-US" dirty="0"/>
          </a:p>
        </p:txBody>
      </p:sp>
    </p:spTree>
    <p:extLst>
      <p:ext uri="{BB962C8B-B14F-4D97-AF65-F5344CB8AC3E}">
        <p14:creationId xmlns:p14="http://schemas.microsoft.com/office/powerpoint/2010/main" val="816966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US" altLang="zh-CN" sz="4800" i="1" dirty="0">
                <a:solidFill>
                  <a:schemeClr val="tx1"/>
                </a:solidFill>
              </a:rPr>
              <a:t>FURTHER THOUGHTS</a:t>
            </a:r>
            <a:endParaRPr lang="zh-cn" sz="4800" i="1" dirty="0">
              <a:solidFill>
                <a:schemeClr val="tx1"/>
              </a:solidFill>
            </a:endParaRPr>
          </a:p>
        </p:txBody>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endParaRPr lang="zh-cn" dirty="0"/>
          </a:p>
        </p:txBody>
      </p:sp>
    </p:spTree>
    <p:extLst>
      <p:ext uri="{BB962C8B-B14F-4D97-AF65-F5344CB8AC3E}">
        <p14:creationId xmlns:p14="http://schemas.microsoft.com/office/powerpoint/2010/main" val="31298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Cache warm up</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2021/8/15</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3885781" cy="363825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Implementation </a:t>
            </a:r>
          </a:p>
          <a:p>
            <a:pPr lvl="1">
              <a:defRPr/>
            </a:pP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Warm-up task will sample cache in protected list to sync them into </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redis</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global cache</a:t>
            </a:r>
          </a:p>
          <a:p>
            <a:pPr lvl="1">
              <a:defRPr/>
            </a:pPr>
            <a:r>
              <a:rPr lang="en-US" altLang="zh-CN" sz="1800" dirty="0">
                <a:latin typeface="Calibri" panose="020F0502020204030204" pitchFamily="34" charset="0"/>
                <a:ea typeface="宋体" panose="02010600030101010101" pitchFamily="2" charset="-122"/>
                <a:cs typeface="Times New Roman" panose="02020603050405020304" pitchFamily="18" charset="0"/>
              </a:rPr>
              <a:t>When the service with local cache starts, the warm-up cache in </a:t>
            </a:r>
            <a:r>
              <a:rPr lang="en-US" altLang="zh-CN" sz="1800" dirty="0" err="1">
                <a:latin typeface="Calibri" panose="020F0502020204030204" pitchFamily="34" charset="0"/>
                <a:ea typeface="宋体" panose="02010600030101010101" pitchFamily="2" charset="-122"/>
                <a:cs typeface="Times New Roman" panose="02020603050405020304" pitchFamily="18" charset="0"/>
              </a:rPr>
              <a:t>redis</a:t>
            </a:r>
            <a:r>
              <a:rPr lang="en-US" altLang="zh-CN" sz="1800" dirty="0">
                <a:latin typeface="Calibri" panose="020F0502020204030204" pitchFamily="34" charset="0"/>
                <a:ea typeface="宋体" panose="02010600030101010101" pitchFamily="2" charset="-122"/>
                <a:cs typeface="Times New Roman" panose="02020603050405020304" pitchFamily="18" charset="0"/>
              </a:rPr>
              <a:t> will be loaded first</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sz="1800" dirty="0">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dirty="0">
              <a:solidFill>
                <a:srgbClr val="000000">
                  <a:lumMod val="75000"/>
                  <a:lumOff val="25000"/>
                </a:srgbClr>
              </a:solidFill>
            </a:endParaRPr>
          </a:p>
          <a:p>
            <a:pPr marL="201168" lvl="1" indent="0">
              <a:buFont typeface="Calibri" pitchFamily="34" charset="0"/>
              <a:buNone/>
            </a:pPr>
            <a:endParaRPr lang="en-US" altLang="zh-CN" dirty="0"/>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pic>
        <p:nvPicPr>
          <p:cNvPr id="7" name="图片 6">
            <a:extLst>
              <a:ext uri="{FF2B5EF4-FFF2-40B4-BE49-F238E27FC236}">
                <a16:creationId xmlns:a16="http://schemas.microsoft.com/office/drawing/2014/main" id="{5F2211E3-B62A-4E2F-BA0C-5B8126A377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33971" y="1737359"/>
            <a:ext cx="6666667" cy="3941987"/>
          </a:xfrm>
          <a:prstGeom prst="rect">
            <a:avLst/>
          </a:prstGeom>
          <a:noFill/>
          <a:ln>
            <a:noFill/>
          </a:ln>
        </p:spPr>
      </p:pic>
    </p:spTree>
    <p:extLst>
      <p:ext uri="{BB962C8B-B14F-4D97-AF65-F5344CB8AC3E}">
        <p14:creationId xmlns:p14="http://schemas.microsoft.com/office/powerpoint/2010/main" val="2316127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Multiple-level cache</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2021/8/15</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3885781" cy="363825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Implementation </a:t>
            </a:r>
          </a:p>
          <a:p>
            <a:pPr lvl="1">
              <a:defRPr/>
            </a:pP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We’ll sync all the local cache in every node to the </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redis</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global cache</a:t>
            </a:r>
          </a:p>
          <a:p>
            <a:pPr lvl="1">
              <a:defRPr/>
            </a:pPr>
            <a:r>
              <a:rPr lang="en-US" altLang="zh-CN" sz="1800" dirty="0">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rPr>
              <a:t>The request will first come to local cache. If it’s not hit, the request will go to the </a:t>
            </a:r>
            <a:r>
              <a:rPr lang="en-US" altLang="zh-CN" sz="1800" dirty="0" err="1">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rPr>
              <a:t>redis</a:t>
            </a:r>
            <a:r>
              <a:rPr lang="en-US" altLang="zh-CN" sz="1800" dirty="0">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rPr>
              <a:t> global cache. If the </a:t>
            </a:r>
            <a:r>
              <a:rPr lang="en-US" altLang="zh-CN" sz="1800" dirty="0" err="1">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rPr>
              <a:t>redis</a:t>
            </a:r>
            <a:r>
              <a:rPr lang="en-US" altLang="zh-CN" sz="1800" dirty="0">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rPr>
              <a:t> cache is also missed, the request will then go to the remote API or database</a:t>
            </a:r>
          </a:p>
          <a:p>
            <a:pPr lvl="1">
              <a:defRPr/>
            </a:pPr>
            <a:endParaRPr lang="en-US" altLang="zh-CN" dirty="0">
              <a:solidFill>
                <a:srgbClr val="000000">
                  <a:lumMod val="75000"/>
                  <a:lumOff val="25000"/>
                </a:srgbClr>
              </a:solidFill>
            </a:endParaRPr>
          </a:p>
          <a:p>
            <a:pPr marL="201168" lvl="1" indent="0">
              <a:buFont typeface="Calibri" pitchFamily="34" charset="0"/>
              <a:buNone/>
            </a:pPr>
            <a:endParaRPr lang="en-US" altLang="zh-CN" dirty="0"/>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pic>
        <p:nvPicPr>
          <p:cNvPr id="8" name="图片 7">
            <a:extLst>
              <a:ext uri="{FF2B5EF4-FFF2-40B4-BE49-F238E27FC236}">
                <a16:creationId xmlns:a16="http://schemas.microsoft.com/office/drawing/2014/main" id="{E75038E3-1314-4FDC-976C-9FD3EC78C3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07559" y="1784058"/>
            <a:ext cx="6111659" cy="4662780"/>
          </a:xfrm>
          <a:prstGeom prst="rect">
            <a:avLst/>
          </a:prstGeom>
          <a:noFill/>
          <a:ln>
            <a:noFill/>
          </a:ln>
        </p:spPr>
      </p:pic>
    </p:spTree>
    <p:extLst>
      <p:ext uri="{BB962C8B-B14F-4D97-AF65-F5344CB8AC3E}">
        <p14:creationId xmlns:p14="http://schemas.microsoft.com/office/powerpoint/2010/main" val="3040348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US" altLang="zh-CN" sz="4800" i="1" dirty="0">
                <a:solidFill>
                  <a:srgbClr val="FFFFFF"/>
                </a:solidFill>
              </a:rPr>
              <a:t>REFERENCE</a:t>
            </a:r>
            <a:br>
              <a:rPr lang="en-US" altLang="zh-CN" sz="4800" i="1" dirty="0">
                <a:solidFill>
                  <a:srgbClr val="FFFFFF"/>
                </a:solidFill>
              </a:rPr>
            </a:br>
            <a:br>
              <a:rPr lang="en-US" altLang="zh-CN" sz="4800" i="1" dirty="0">
                <a:solidFill>
                  <a:srgbClr val="FFFFFF"/>
                </a:solidFill>
              </a:rPr>
            </a:br>
            <a:r>
              <a:rPr lang="en-US" altLang="zh-CN" sz="2400" dirty="0">
                <a:solidFill>
                  <a:srgbClr val="FFFFFF"/>
                </a:solidFill>
              </a:rPr>
              <a:t>[1] https://github.com/ben-manes/caffeine.git</a:t>
            </a:r>
            <a:br>
              <a:rPr lang="en-US" altLang="zh-CN" sz="2400" i="1" dirty="0">
                <a:solidFill>
                  <a:srgbClr val="FFFFFF"/>
                </a:solidFill>
              </a:rPr>
            </a:br>
            <a:r>
              <a:rPr lang="en-US" altLang="zh-CN" sz="2400" dirty="0">
                <a:solidFill>
                  <a:srgbClr val="FFFFFF"/>
                </a:solidFill>
              </a:rPr>
              <a:t>[2] </a:t>
            </a:r>
            <a:r>
              <a:rPr lang="de-DE" altLang="zh-CN" sz="2400" dirty="0">
                <a:solidFill>
                  <a:srgbClr val="FFFFFF"/>
                </a:solidFill>
              </a:rPr>
              <a:t>Gil Einziger, Roy Friedman, Ben Manes</a:t>
            </a:r>
            <a:r>
              <a:rPr lang="en-US" altLang="zh-CN" sz="2400" dirty="0">
                <a:solidFill>
                  <a:srgbClr val="FFFFFF"/>
                </a:solidFill>
              </a:rPr>
              <a:t>. TinyLFU: A Highly Efficient Cache Admission Policy. ACM Transactions on storage, 2015</a:t>
            </a:r>
            <a:r>
              <a:rPr lang="de-DE" altLang="zh-CN" sz="2400" dirty="0">
                <a:solidFill>
                  <a:srgbClr val="FFFFFF"/>
                </a:solidFill>
              </a:rPr>
              <a:t> </a:t>
            </a:r>
            <a:br>
              <a:rPr lang="de-DE" altLang="zh-CN" sz="2400" dirty="0">
                <a:solidFill>
                  <a:srgbClr val="FFFFFF"/>
                </a:solidFill>
              </a:rPr>
            </a:br>
            <a:r>
              <a:rPr lang="en-US" altLang="zh-CN" sz="2400" dirty="0">
                <a:solidFill>
                  <a:srgbClr val="FFFFFF"/>
                </a:solidFill>
              </a:rPr>
              <a:t>[3] Gil </a:t>
            </a:r>
            <a:r>
              <a:rPr lang="en-US" altLang="zh-CN" sz="2400" dirty="0" err="1">
                <a:solidFill>
                  <a:srgbClr val="FFFFFF"/>
                </a:solidFill>
              </a:rPr>
              <a:t>Einziger</a:t>
            </a:r>
            <a:r>
              <a:rPr lang="en-US" altLang="zh-CN" sz="2400" dirty="0">
                <a:solidFill>
                  <a:srgbClr val="FFFFFF"/>
                </a:solidFill>
              </a:rPr>
              <a:t>, </a:t>
            </a:r>
            <a:r>
              <a:rPr lang="en-US" altLang="zh-CN" sz="2400" dirty="0" err="1">
                <a:solidFill>
                  <a:srgbClr val="FFFFFF"/>
                </a:solidFill>
              </a:rPr>
              <a:t>Ohad</a:t>
            </a:r>
            <a:r>
              <a:rPr lang="en-US" altLang="zh-CN" sz="2400" dirty="0">
                <a:solidFill>
                  <a:srgbClr val="FFFFFF"/>
                </a:solidFill>
              </a:rPr>
              <a:t> </a:t>
            </a:r>
            <a:r>
              <a:rPr lang="en-US" altLang="zh-CN" sz="2400" dirty="0" err="1">
                <a:solidFill>
                  <a:srgbClr val="FFFFFF"/>
                </a:solidFill>
              </a:rPr>
              <a:t>Eytan</a:t>
            </a:r>
            <a:r>
              <a:rPr lang="en-US" altLang="zh-CN" sz="2400" dirty="0">
                <a:solidFill>
                  <a:srgbClr val="FFFFFF"/>
                </a:solidFill>
              </a:rPr>
              <a:t>, Roy Friedman, Ben Manes. Adaptive Software Cache Management. Proceedings of the 19th International Middleware Conference, 2018</a:t>
            </a:r>
            <a:endParaRPr lang="zh-cn" sz="2400" i="1" dirty="0">
              <a:solidFill>
                <a:srgbClr val="FFFFFF"/>
              </a:solidFill>
            </a:endParaRPr>
          </a:p>
        </p:txBody>
      </p:sp>
      <p:sp>
        <p:nvSpPr>
          <p:cNvPr id="49" name="长方形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en-US" altLang="zh-CN" dirty="0">
                <a:solidFill>
                  <a:srgbClr val="FFFFFF"/>
                </a:solidFill>
              </a:rPr>
              <a:t>Thanks!</a:t>
            </a:r>
            <a:endParaRPr lang="zh-cn"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98040-9D6B-4389-A453-86D2E9AABDB4}"/>
              </a:ext>
            </a:extLst>
          </p:cNvPr>
          <p:cNvSpPr>
            <a:spLocks noGrp="1"/>
          </p:cNvSpPr>
          <p:nvPr>
            <p:ph type="title"/>
          </p:nvPr>
        </p:nvSpPr>
        <p:spPr/>
        <p:txBody>
          <a:bodyPr/>
          <a:lstStyle/>
          <a:p>
            <a:r>
              <a:rPr lang="en-US" altLang="zh-CN" dirty="0"/>
              <a:t>Guava cache performance</a:t>
            </a:r>
            <a:endParaRPr lang="zh-CN" altLang="en-US" dirty="0"/>
          </a:p>
        </p:txBody>
      </p:sp>
      <p:sp>
        <p:nvSpPr>
          <p:cNvPr id="3" name="内容占位符 2">
            <a:extLst>
              <a:ext uri="{FF2B5EF4-FFF2-40B4-BE49-F238E27FC236}">
                <a16:creationId xmlns:a16="http://schemas.microsoft.com/office/drawing/2014/main" id="{BB0180F0-465E-4A05-832B-4E248FF9B414}"/>
              </a:ext>
            </a:extLst>
          </p:cNvPr>
          <p:cNvSpPr>
            <a:spLocks noGrp="1"/>
          </p:cNvSpPr>
          <p:nvPr>
            <p:ph idx="1"/>
          </p:nvPr>
        </p:nvSpPr>
        <p:spPr/>
        <p:txBody>
          <a:bodyPr/>
          <a:lstStyle/>
          <a:p>
            <a:endParaRPr lang="zh-CN" altLang="en-US" dirty="0"/>
          </a:p>
        </p:txBody>
      </p:sp>
      <p:sp>
        <p:nvSpPr>
          <p:cNvPr id="4" name="日期占位符 3">
            <a:extLst>
              <a:ext uri="{FF2B5EF4-FFF2-40B4-BE49-F238E27FC236}">
                <a16:creationId xmlns:a16="http://schemas.microsoft.com/office/drawing/2014/main" id="{A0E40A91-C095-445D-9CC7-581BDB2DAA7D}"/>
              </a:ext>
            </a:extLst>
          </p:cNvPr>
          <p:cNvSpPr>
            <a:spLocks noGrp="1"/>
          </p:cNvSpPr>
          <p:nvPr>
            <p:ph type="dt" sz="half" idx="10"/>
          </p:nvPr>
        </p:nvSpPr>
        <p:spPr/>
        <p:txBody>
          <a:bodyPr/>
          <a:lstStyle/>
          <a:p>
            <a:pPr rtl="0"/>
            <a:fld id="{A24A4C0A-F292-41BE-9CD1-530467B1B9F8}" type="datetime1">
              <a:rPr lang="zh-CN" altLang="en-US" smtClean="0"/>
              <a:t>2021/8/15</a:t>
            </a:fld>
            <a:endParaRPr lang="en-US" dirty="0"/>
          </a:p>
        </p:txBody>
      </p:sp>
    </p:spTree>
    <p:extLst>
      <p:ext uri="{BB962C8B-B14F-4D97-AF65-F5344CB8AC3E}">
        <p14:creationId xmlns:p14="http://schemas.microsoft.com/office/powerpoint/2010/main" val="379994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E84DE-FC79-4D10-89D9-EECDDADB8337}"/>
              </a:ext>
            </a:extLst>
          </p:cNvPr>
          <p:cNvSpPr>
            <a:spLocks noGrp="1"/>
          </p:cNvSpPr>
          <p:nvPr>
            <p:ph type="title"/>
          </p:nvPr>
        </p:nvSpPr>
        <p:spPr/>
        <p:txBody>
          <a:bodyPr/>
          <a:lstStyle/>
          <a:p>
            <a:r>
              <a:rPr lang="en-US" altLang="zh-CN" dirty="0"/>
              <a:t>Guava cache</a:t>
            </a:r>
            <a:endParaRPr lang="zh-CN" altLang="en-US" dirty="0"/>
          </a:p>
        </p:txBody>
      </p:sp>
      <p:sp>
        <p:nvSpPr>
          <p:cNvPr id="4" name="日期占位符 3">
            <a:extLst>
              <a:ext uri="{FF2B5EF4-FFF2-40B4-BE49-F238E27FC236}">
                <a16:creationId xmlns:a16="http://schemas.microsoft.com/office/drawing/2014/main" id="{D022428B-12C8-4CEC-88DE-1217E7587A4D}"/>
              </a:ext>
            </a:extLst>
          </p:cNvPr>
          <p:cNvSpPr>
            <a:spLocks noGrp="1"/>
          </p:cNvSpPr>
          <p:nvPr>
            <p:ph type="dt" sz="half" idx="10"/>
          </p:nvPr>
        </p:nvSpPr>
        <p:spPr/>
        <p:txBody>
          <a:bodyPr/>
          <a:lstStyle/>
          <a:p>
            <a:pPr rtl="0"/>
            <a:fld id="{A24A4C0A-F292-41BE-9CD1-530467B1B9F8}" type="datetime1">
              <a:rPr lang="zh-CN" altLang="en-US" smtClean="0"/>
              <a:t>2021/8/15</a:t>
            </a:fld>
            <a:endParaRPr lang="en-US" dirty="0"/>
          </a:p>
        </p:txBody>
      </p:sp>
      <p:pic>
        <p:nvPicPr>
          <p:cNvPr id="5" name="内容占位符 4">
            <a:extLst>
              <a:ext uri="{FF2B5EF4-FFF2-40B4-BE49-F238E27FC236}">
                <a16:creationId xmlns:a16="http://schemas.microsoft.com/office/drawing/2014/main" id="{B792BF9E-DF25-4B3D-8663-068994F586D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7993" y="1915253"/>
            <a:ext cx="8159481" cy="3760788"/>
          </a:xfrm>
          <a:prstGeom prst="rect">
            <a:avLst/>
          </a:prstGeom>
          <a:noFill/>
          <a:ln>
            <a:noFill/>
          </a:ln>
        </p:spPr>
      </p:pic>
      <p:sp>
        <p:nvSpPr>
          <p:cNvPr id="6" name="内容占位符 2">
            <a:extLst>
              <a:ext uri="{FF2B5EF4-FFF2-40B4-BE49-F238E27FC236}">
                <a16:creationId xmlns:a16="http://schemas.microsoft.com/office/drawing/2014/main" id="{7531DC6E-AEBD-4DEB-ACD1-48E9293C63D6}"/>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LRU</a:t>
            </a: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kumimoji="0" lang="en-US" altLang="zh-CN" sz="1700" b="0" i="0" u="none" strike="noStrike" kern="1200" cap="none" spc="0" normalizeH="0" baseline="0" noProof="0" dirty="0">
                <a:ln>
                  <a:noFill/>
                </a:ln>
                <a:solidFill>
                  <a:srgbClr val="000000">
                    <a:lumMod val="75000"/>
                    <a:lumOff val="25000"/>
                  </a:srgbClr>
                </a:solidFill>
                <a:effectLst/>
                <a:uLnTx/>
                <a:uFillTx/>
                <a:latin typeface="Microsoft YaHei UI" panose="020B0503020204020204" pitchFamily="34" charset="-122"/>
                <a:ea typeface="Microsoft YaHei UI" panose="020B0503020204020204" pitchFamily="34" charset="-122"/>
                <a:cs typeface="+mn-cs"/>
              </a:rPr>
              <a:t>AccessQueue</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solidFill>
                  <a:srgbClr val="000000">
                    <a:lumMod val="75000"/>
                    <a:lumOff val="25000"/>
                  </a:srgbClr>
                </a:solidFill>
              </a:rPr>
              <a:t>WriteQueue</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kumimoji="0" lang="en-US" altLang="zh-CN" sz="1700" b="0" i="0" u="none" strike="noStrike" kern="1200" cap="none" spc="0" normalizeH="0" baseline="0" noProof="0" dirty="0">
                <a:ln>
                  <a:noFill/>
                </a:ln>
                <a:solidFill>
                  <a:srgbClr val="000000">
                    <a:lumMod val="75000"/>
                    <a:lumOff val="25000"/>
                  </a:srgbClr>
                </a:solidFill>
                <a:effectLst/>
                <a:uLnTx/>
                <a:uFillTx/>
                <a:latin typeface="Microsoft YaHei UI" panose="020B0503020204020204" pitchFamily="34" charset="-122"/>
                <a:ea typeface="Microsoft YaHei UI" panose="020B0503020204020204" pitchFamily="34" charset="-122"/>
                <a:cs typeface="+mn-cs"/>
              </a:rPr>
              <a:t>RecencyQueue</a:t>
            </a:r>
            <a:endParaRPr kumimoji="0" lang="zh-CN" altLang="en-US" sz="1700" b="0" i="0" u="none" strike="noStrike" kern="1200" cap="none" spc="0" normalizeH="0" baseline="0" noProof="0" dirty="0">
              <a:ln>
                <a:noFill/>
              </a:ln>
              <a:solidFill>
                <a:srgbClr val="000000">
                  <a:lumMod val="75000"/>
                  <a:lumOff val="25000"/>
                </a:srgbClr>
              </a:solidFill>
              <a:effectLst/>
              <a:uLnTx/>
              <a:uFillTx/>
              <a:latin typeface="Microsoft YaHei UI" panose="020B0503020204020204" pitchFamily="34" charset="-122"/>
              <a:ea typeface="Microsoft YaHei UI" panose="020B0503020204020204" pitchFamily="34" charset="-122"/>
              <a:cs typeface="+mn-cs"/>
            </a:endParaRPr>
          </a:p>
          <a:p>
            <a:pPr marL="201168" lvl="1" indent="0">
              <a:buFont typeface="Calibri" pitchFamily="34" charset="0"/>
              <a:buNone/>
            </a:pPr>
            <a:endParaRPr lang="en-US" altLang="zh-CN" dirty="0"/>
          </a:p>
          <a:p>
            <a:pPr lvl="1"/>
            <a:endParaRPr lang="zh-CN" altLang="en-US" dirty="0"/>
          </a:p>
          <a:p>
            <a:endParaRPr lang="zh-CN" altLang="en-US" dirty="0"/>
          </a:p>
        </p:txBody>
      </p:sp>
    </p:spTree>
    <p:extLst>
      <p:ext uri="{BB962C8B-B14F-4D97-AF65-F5344CB8AC3E}">
        <p14:creationId xmlns:p14="http://schemas.microsoft.com/office/powerpoint/2010/main" val="388100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US" altLang="zh-CN" sz="4800" i="1" dirty="0">
                <a:solidFill>
                  <a:schemeClr val="tx1"/>
                </a:solidFill>
              </a:rPr>
              <a:t>COMMON CACHE </a:t>
            </a:r>
            <a:endParaRPr lang="zh-cn" sz="4800" i="1" dirty="0">
              <a:solidFill>
                <a:schemeClr val="tx1"/>
              </a:solidFill>
            </a:endParaRPr>
          </a:p>
        </p:txBody>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en-US" altLang="zh-CN" dirty="0"/>
              <a:t>ALGORITHM AND IMPLEMENTAION</a:t>
            </a:r>
            <a:endParaRPr lang="zh-cn" dirty="0"/>
          </a:p>
        </p:txBody>
      </p:sp>
    </p:spTree>
    <p:extLst>
      <p:ext uri="{BB962C8B-B14F-4D97-AF65-F5344CB8AC3E}">
        <p14:creationId xmlns:p14="http://schemas.microsoft.com/office/powerpoint/2010/main" val="257758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LRU</a:t>
            </a:r>
            <a:endParaRPr lang="zh-CN" altLang="en-US" dirty="0"/>
          </a:p>
        </p:txBody>
      </p:sp>
      <p:sp>
        <p:nvSpPr>
          <p:cNvPr id="3" name="内容占位符 2">
            <a:extLst>
              <a:ext uri="{FF2B5EF4-FFF2-40B4-BE49-F238E27FC236}">
                <a16:creationId xmlns:a16="http://schemas.microsoft.com/office/drawing/2014/main" id="{5376C55C-BE8A-41B9-9AFF-D71D04E5EE3C}"/>
              </a:ext>
            </a:extLst>
          </p:cNvPr>
          <p:cNvSpPr>
            <a:spLocks noGrp="1"/>
          </p:cNvSpPr>
          <p:nvPr>
            <p:ph idx="1"/>
          </p:nvPr>
        </p:nvSpPr>
        <p:spPr/>
        <p:txBody>
          <a:bodyPr/>
          <a:lstStyle/>
          <a:p>
            <a:r>
              <a:rPr lang="en-US" altLang="zh-CN" dirty="0"/>
              <a:t>Advantage:</a:t>
            </a:r>
          </a:p>
          <a:p>
            <a:pPr lvl="1"/>
            <a:r>
              <a:rPr lang="en-US" altLang="zh-CN" dirty="0"/>
              <a:t>Simple</a:t>
            </a:r>
            <a:endParaRPr lang="zh-CN" altLang="en-US" dirty="0"/>
          </a:p>
          <a:p>
            <a:pPr lvl="1"/>
            <a:r>
              <a:rPr lang="en-US" altLang="zh-CN" dirty="0"/>
              <a:t>Small memory consumption</a:t>
            </a:r>
          </a:p>
          <a:p>
            <a:pPr lvl="1"/>
            <a:r>
              <a:rPr lang="en-US" altLang="zh-CN" dirty="0"/>
              <a:t>Good at handling sparse burst</a:t>
            </a:r>
          </a:p>
          <a:p>
            <a:pPr marL="201168" lvl="1" indent="0">
              <a:buNone/>
            </a:pPr>
            <a:endParaRPr lang="en-US" altLang="zh-CN" dirty="0"/>
          </a:p>
          <a:p>
            <a:pPr marL="201168" lvl="1" indent="0">
              <a:buNone/>
            </a:pPr>
            <a:r>
              <a:rPr lang="en-US" altLang="zh-CN" dirty="0"/>
              <a:t>Disadvantage:</a:t>
            </a:r>
          </a:p>
          <a:p>
            <a:pPr lvl="1"/>
            <a:r>
              <a:rPr lang="en-US" altLang="zh-CN" dirty="0"/>
              <a:t>Lack of statistics and can evict popular data</a:t>
            </a:r>
            <a:endParaRPr lang="zh-CN" altLang="en-US" dirty="0"/>
          </a:p>
          <a:p>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2021/8/15</a:t>
            </a:fld>
            <a:endParaRPr lang="en-US" dirty="0"/>
          </a:p>
        </p:txBody>
      </p:sp>
    </p:spTree>
    <p:extLst>
      <p:ext uri="{BB962C8B-B14F-4D97-AF65-F5344CB8AC3E}">
        <p14:creationId xmlns:p14="http://schemas.microsoft.com/office/powerpoint/2010/main" val="122995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LFU</a:t>
            </a:r>
            <a:endParaRPr lang="zh-CN" altLang="en-US" dirty="0"/>
          </a:p>
        </p:txBody>
      </p:sp>
      <p:sp>
        <p:nvSpPr>
          <p:cNvPr id="3" name="内容占位符 2">
            <a:extLst>
              <a:ext uri="{FF2B5EF4-FFF2-40B4-BE49-F238E27FC236}">
                <a16:creationId xmlns:a16="http://schemas.microsoft.com/office/drawing/2014/main" id="{5376C55C-BE8A-41B9-9AFF-D71D04E5EE3C}"/>
              </a:ext>
            </a:extLst>
          </p:cNvPr>
          <p:cNvSpPr>
            <a:spLocks noGrp="1"/>
          </p:cNvSpPr>
          <p:nvPr>
            <p:ph idx="1"/>
          </p:nvPr>
        </p:nvSpPr>
        <p:spPr/>
        <p:txBody>
          <a:bodyPr/>
          <a:lstStyle/>
          <a:p>
            <a:r>
              <a:rPr lang="en-US" altLang="zh-CN" dirty="0"/>
              <a:t>Advantage:</a:t>
            </a:r>
          </a:p>
          <a:p>
            <a:pPr lvl="1"/>
            <a:r>
              <a:rPr lang="en-US" altLang="zh-CN" dirty="0"/>
              <a:t>Keep popular data with frequency statistics</a:t>
            </a:r>
          </a:p>
          <a:p>
            <a:pPr marL="201168" lvl="1" indent="0">
              <a:buNone/>
            </a:pPr>
            <a:endParaRPr lang="en-US" altLang="zh-CN" dirty="0"/>
          </a:p>
          <a:p>
            <a:pPr marL="201168" lvl="1" indent="0">
              <a:buNone/>
            </a:pPr>
            <a:r>
              <a:rPr lang="en-US" altLang="zh-CN" dirty="0"/>
              <a:t>Disadvantage:</a:t>
            </a:r>
          </a:p>
          <a:p>
            <a:pPr lvl="1"/>
            <a:r>
              <a:rPr lang="en-US" altLang="zh-CN" dirty="0"/>
              <a:t>Large memory consumption</a:t>
            </a:r>
          </a:p>
          <a:p>
            <a:pPr lvl="1"/>
            <a:r>
              <a:rPr lang="en-US" altLang="zh-CN" dirty="0"/>
              <a:t>Hard to evict expired high-frequency cache node</a:t>
            </a:r>
          </a:p>
          <a:p>
            <a:pPr lvl="1"/>
            <a:r>
              <a:rPr lang="en-US" altLang="zh-CN" dirty="0"/>
              <a:t>Hard to handle sparse burst as low-frequency data will not be cached</a:t>
            </a:r>
            <a:endParaRPr lang="zh-CN" altLang="en-US" dirty="0"/>
          </a:p>
          <a:p>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2021/8/15</a:t>
            </a:fld>
            <a:endParaRPr lang="en-US" dirty="0"/>
          </a:p>
        </p:txBody>
      </p:sp>
    </p:spTree>
    <p:extLst>
      <p:ext uri="{BB962C8B-B14F-4D97-AF65-F5344CB8AC3E}">
        <p14:creationId xmlns:p14="http://schemas.microsoft.com/office/powerpoint/2010/main" val="395603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Redis LRU</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2021/8/15</a:t>
            </a:fld>
            <a:endParaRPr lang="en-US" dirty="0"/>
          </a:p>
        </p:txBody>
      </p:sp>
      <p:pic>
        <p:nvPicPr>
          <p:cNvPr id="5" name="内容占位符 4">
            <a:extLst>
              <a:ext uri="{FF2B5EF4-FFF2-40B4-BE49-F238E27FC236}">
                <a16:creationId xmlns:a16="http://schemas.microsoft.com/office/drawing/2014/main" id="{41203BA5-079B-4C19-AD1D-4546837FA88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0211" y="1737360"/>
            <a:ext cx="5243187" cy="4640642"/>
          </a:xfrm>
          <a:prstGeom prst="rect">
            <a:avLst/>
          </a:prstGeom>
          <a:noFill/>
          <a:ln>
            <a:noFill/>
          </a:ln>
        </p:spPr>
      </p:pic>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a:t>
            </a:r>
          </a:p>
          <a:p>
            <a:pPr lvl="1">
              <a:defRPr/>
            </a:pPr>
            <a:r>
              <a:rPr lang="en-US" altLang="zh-CN" dirty="0">
                <a:solidFill>
                  <a:srgbClr val="000000">
                    <a:lumMod val="75000"/>
                    <a:lumOff val="25000"/>
                  </a:srgbClr>
                </a:solidFill>
              </a:rPr>
              <a:t>Approx. LRU</a:t>
            </a: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kumimoji="0" lang="en-US" altLang="zh-CN" sz="1700" b="0" i="0" u="none" strike="noStrike" kern="1200" cap="none" spc="0" normalizeH="0" baseline="0" noProof="0" dirty="0">
                <a:ln>
                  <a:noFill/>
                </a:ln>
                <a:solidFill>
                  <a:srgbClr val="000000">
                    <a:lumMod val="75000"/>
                    <a:lumOff val="25000"/>
                  </a:srgbClr>
                </a:solidFill>
                <a:effectLst/>
                <a:uLnTx/>
                <a:uFillTx/>
                <a:latin typeface="Microsoft YaHei UI" panose="020B0503020204020204" pitchFamily="34" charset="-122"/>
                <a:ea typeface="Microsoft YaHei UI" panose="020B0503020204020204" pitchFamily="34" charset="-122"/>
                <a:cs typeface="+mn-cs"/>
              </a:rPr>
              <a:t>Sampling</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solidFill>
                  <a:srgbClr val="000000">
                    <a:lumMod val="75000"/>
                    <a:lumOff val="25000"/>
                  </a:srgbClr>
                </a:solidFill>
              </a:rPr>
              <a:t>LRU</a:t>
            </a:r>
            <a:endParaRPr lang="en-US" altLang="zh-CN" dirty="0"/>
          </a:p>
          <a:p>
            <a:pPr lvl="1"/>
            <a:endParaRPr lang="zh-CN" altLang="en-US" dirty="0"/>
          </a:p>
          <a:p>
            <a:endParaRPr lang="zh-CN" altLang="en-US" dirty="0"/>
          </a:p>
        </p:txBody>
      </p:sp>
      <p:pic>
        <p:nvPicPr>
          <p:cNvPr id="7" name="图片 6">
            <a:extLst>
              <a:ext uri="{FF2B5EF4-FFF2-40B4-BE49-F238E27FC236}">
                <a16:creationId xmlns:a16="http://schemas.microsoft.com/office/drawing/2014/main" id="{F7C2E483-0129-47DF-ABA8-4E263623D30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08369" y="3188117"/>
            <a:ext cx="5274310" cy="2771775"/>
          </a:xfrm>
          <a:prstGeom prst="rect">
            <a:avLst/>
          </a:prstGeom>
          <a:noFill/>
          <a:ln>
            <a:noFill/>
          </a:ln>
        </p:spPr>
      </p:pic>
    </p:spTree>
    <p:extLst>
      <p:ext uri="{BB962C8B-B14F-4D97-AF65-F5344CB8AC3E}">
        <p14:creationId xmlns:p14="http://schemas.microsoft.com/office/powerpoint/2010/main" val="109940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Mysql innodb page cache </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2021/8/15</a:t>
            </a:fld>
            <a:endParaRPr lang="en-US" dirty="0"/>
          </a:p>
        </p:txBody>
      </p:sp>
      <p:pic>
        <p:nvPicPr>
          <p:cNvPr id="5" name="内容占位符 4">
            <a:extLst>
              <a:ext uri="{FF2B5EF4-FFF2-40B4-BE49-F238E27FC236}">
                <a16:creationId xmlns:a16="http://schemas.microsoft.com/office/drawing/2014/main" id="{B01ABD66-4076-4471-9B4D-DFB38CB2AF3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7301" y="1395134"/>
            <a:ext cx="7466893" cy="4493937"/>
          </a:xfrm>
          <a:prstGeom prst="rect">
            <a:avLst/>
          </a:prstGeom>
          <a:noFill/>
          <a:ln>
            <a:noFill/>
          </a:ln>
        </p:spPr>
      </p:pic>
      <p:sp>
        <p:nvSpPr>
          <p:cNvPr id="6" name="内容占位符 2">
            <a:extLst>
              <a:ext uri="{FF2B5EF4-FFF2-40B4-BE49-F238E27FC236}">
                <a16:creationId xmlns:a16="http://schemas.microsoft.com/office/drawing/2014/main" id="{F05B43E7-8DE0-4623-B32A-185C47ED43D0}"/>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a:t>
            </a:r>
          </a:p>
          <a:p>
            <a:pPr lvl="1">
              <a:defRPr/>
            </a:pPr>
            <a:r>
              <a:rPr lang="en-US" altLang="zh-CN" dirty="0">
                <a:solidFill>
                  <a:srgbClr val="000000">
                    <a:lumMod val="75000"/>
                    <a:lumOff val="25000"/>
                  </a:srgbClr>
                </a:solidFill>
              </a:rPr>
              <a:t>Segmented LRU</a:t>
            </a: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solidFill>
                  <a:srgbClr val="000000">
                    <a:lumMod val="75000"/>
                    <a:lumOff val="25000"/>
                  </a:srgbClr>
                </a:solidFill>
              </a:rPr>
              <a:t>Old generation</a:t>
            </a:r>
            <a:endParaRPr kumimoji="0" lang="en-US" altLang="zh-CN" sz="1700" b="0" i="0" u="none" strike="noStrike" kern="1200" cap="none" spc="0" normalizeH="0" baseline="0" noProof="0" dirty="0">
              <a:ln>
                <a:noFill/>
              </a:ln>
              <a:solidFill>
                <a:srgbClr val="000000">
                  <a:lumMod val="75000"/>
                  <a:lumOff val="25000"/>
                </a:srgbClr>
              </a:solidFill>
              <a:effectLst/>
              <a:uLnTx/>
              <a:uFillTx/>
              <a:latin typeface="Microsoft YaHei UI" panose="020B0503020204020204" pitchFamily="34" charset="-122"/>
              <a:ea typeface="Microsoft YaHei UI" panose="020B0503020204020204" pitchFamily="34" charset="-122"/>
              <a:cs typeface="+mn-cs"/>
            </a:endParaRP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solidFill>
                  <a:srgbClr val="000000">
                    <a:lumMod val="75000"/>
                    <a:lumOff val="25000"/>
                  </a:srgbClr>
                </a:solidFill>
              </a:rPr>
              <a:t>Young generation</a:t>
            </a:r>
            <a:endParaRPr lang="en-US" altLang="zh-CN" dirty="0"/>
          </a:p>
          <a:p>
            <a:pPr lvl="1"/>
            <a:r>
              <a:rPr lang="en-US" altLang="zh-CN" dirty="0"/>
              <a:t>Page made young</a:t>
            </a:r>
            <a:endParaRPr lang="zh-CN" altLang="en-US" dirty="0"/>
          </a:p>
          <a:p>
            <a:endParaRPr lang="zh-CN" altLang="en-US" dirty="0"/>
          </a:p>
        </p:txBody>
      </p:sp>
    </p:spTree>
    <p:extLst>
      <p:ext uri="{BB962C8B-B14F-4D97-AF65-F5344CB8AC3E}">
        <p14:creationId xmlns:p14="http://schemas.microsoft.com/office/powerpoint/2010/main" val="255540933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50_TF56160789.potx" id="{3F1A5A69-5FBD-4BC0-A5BD-1C78ACF4E2B8}" vid="{F8855046-FD5E-4BF4-A180-69AC9E1877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{5BD5A581-D188-4D55-8A3A-603A51254CDE}tf56160789_win32</Template>
  <TotalTime>405</TotalTime>
  <Words>671</Words>
  <Application>Microsoft Office PowerPoint</Application>
  <PresentationFormat>宽屏</PresentationFormat>
  <Paragraphs>162</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Microsoft YaHei UI</vt:lpstr>
      <vt:lpstr>新宋体</vt:lpstr>
      <vt:lpstr>Calibri</vt:lpstr>
      <vt:lpstr>Franklin Gothic Book</vt:lpstr>
      <vt:lpstr>Wingdings</vt:lpstr>
      <vt:lpstr>1_RetrospectVTI</vt:lpstr>
      <vt:lpstr>Do you like CAFFEINE</vt:lpstr>
      <vt:lpstr>BACKGROUND</vt:lpstr>
      <vt:lpstr>Guava cache performance</vt:lpstr>
      <vt:lpstr>Guava cache</vt:lpstr>
      <vt:lpstr>COMMON CACHE </vt:lpstr>
      <vt:lpstr>LRU</vt:lpstr>
      <vt:lpstr>LFU</vt:lpstr>
      <vt:lpstr>Redis LRU</vt:lpstr>
      <vt:lpstr>Mysql innodb page cache </vt:lpstr>
      <vt:lpstr>Linux page cache</vt:lpstr>
      <vt:lpstr>HOW TO COME UP WITH CAFFEINE</vt:lpstr>
      <vt:lpstr>Reduce LFU memory consumption</vt:lpstr>
      <vt:lpstr>Make LFU cache expired</vt:lpstr>
      <vt:lpstr>Handle spart burst</vt:lpstr>
      <vt:lpstr>Reduce space</vt:lpstr>
      <vt:lpstr>Window TinyLFU schema</vt:lpstr>
      <vt:lpstr>CAFFEINE IMPLEMETAION</vt:lpstr>
      <vt:lpstr>Schema</vt:lpstr>
      <vt:lpstr>PerformCleanupTask</vt:lpstr>
      <vt:lpstr>Eviction</vt:lpstr>
      <vt:lpstr>Usage</vt:lpstr>
      <vt:lpstr>Performance</vt:lpstr>
      <vt:lpstr>FURTHER THOUGHTS</vt:lpstr>
      <vt:lpstr>Cache warm up</vt:lpstr>
      <vt:lpstr>Multiple-level cache</vt:lpstr>
      <vt:lpstr>REFERENCE  [1] https://github.com/ben-manes/caffeine.git [2] Gil Einziger, Roy Friedman, Ben Manes. TinyLFU: A Highly Efficient Cache Admission Policy. ACM Transactions on storage, 2015  [3] Gil Einziger, Ohad Eytan, Roy Friedman, Ben Manes. Adaptive Software Cache Management. Proceedings of the 19th International Middleware Conference, 2018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you like CAFFEINE</dc:title>
  <dc:creator>scn7th@outlook.com</dc:creator>
  <cp:lastModifiedBy>scn7th@outlook.com</cp:lastModifiedBy>
  <cp:revision>25</cp:revision>
  <dcterms:created xsi:type="dcterms:W3CDTF">2021-08-15T03:57:12Z</dcterms:created>
  <dcterms:modified xsi:type="dcterms:W3CDTF">2021-08-15T10:43:59Z</dcterms:modified>
</cp:coreProperties>
</file>