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8"/>
  </p:notesMasterIdLst>
  <p:handoutMasterIdLst>
    <p:handoutMasterId r:id="rId29"/>
  </p:handoutMasterIdLst>
  <p:sldIdLst>
    <p:sldId id="257" r:id="rId2"/>
    <p:sldId id="266" r:id="rId3"/>
    <p:sldId id="259" r:id="rId4"/>
    <p:sldId id="260" r:id="rId5"/>
    <p:sldId id="268" r:id="rId6"/>
    <p:sldId id="261" r:id="rId7"/>
    <p:sldId id="262" r:id="rId8"/>
    <p:sldId id="263" r:id="rId9"/>
    <p:sldId id="264" r:id="rId10"/>
    <p:sldId id="265" r:id="rId11"/>
    <p:sldId id="269" r:id="rId12"/>
    <p:sldId id="270" r:id="rId13"/>
    <p:sldId id="271" r:id="rId14"/>
    <p:sldId id="272" r:id="rId15"/>
    <p:sldId id="274" r:id="rId16"/>
    <p:sldId id="273" r:id="rId17"/>
    <p:sldId id="275" r:id="rId18"/>
    <p:sldId id="276" r:id="rId19"/>
    <p:sldId id="277" r:id="rId20"/>
    <p:sldId id="279" r:id="rId21"/>
    <p:sldId id="283" r:id="rId22"/>
    <p:sldId id="278" r:id="rId23"/>
    <p:sldId id="280" r:id="rId24"/>
    <p:sldId id="281" r:id="rId25"/>
    <p:sldId id="282" r:id="rId26"/>
    <p:sldId id="258" r:id="rId2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2021/10/12</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2021/10/12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2021/10/12</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2021/10/12</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2021/10/12</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2021/10/12</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2021/10/12</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2021/10/12</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2021/10/12</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2021/10/12</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2021/10/12</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2021/10/12</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2021/10/12</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2021/10/12</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Do you like CAFFEINE</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KING OF MODERN CACHE</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副标题 2">
            <a:extLst>
              <a:ext uri="{FF2B5EF4-FFF2-40B4-BE49-F238E27FC236}">
                <a16:creationId xmlns:a16="http://schemas.microsoft.com/office/drawing/2014/main" id="{400E0843-4D05-4A64-971B-228EAACAA295}"/>
              </a:ext>
            </a:extLst>
          </p:cNvPr>
          <p:cNvSpPr txBox="1">
            <a:spLocks/>
          </p:cNvSpPr>
          <p:nvPr/>
        </p:nvSpPr>
        <p:spPr>
          <a:xfrm>
            <a:off x="5289753" y="5668162"/>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icrosoft YaHei UI" panose="020B0503020204020204" pitchFamily="34" charset="-122"/>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endParaRPr lang="zh-cn"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Linux page cache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pic>
        <p:nvPicPr>
          <p:cNvPr id="13" name="内容占位符 12">
            <a:extLst>
              <a:ext uri="{FF2B5EF4-FFF2-40B4-BE49-F238E27FC236}">
                <a16:creationId xmlns:a16="http://schemas.microsoft.com/office/drawing/2014/main" id="{3B4A8B61-5DA6-4A06-AB78-13108D4C6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628" y="1930430"/>
            <a:ext cx="8106591" cy="4116431"/>
          </a:xfrm>
        </p:spPr>
      </p:pic>
      <p:sp>
        <p:nvSpPr>
          <p:cNvPr id="14" name="内容占位符 2">
            <a:extLst>
              <a:ext uri="{FF2B5EF4-FFF2-40B4-BE49-F238E27FC236}">
                <a16:creationId xmlns:a16="http://schemas.microsoft.com/office/drawing/2014/main" id="{DBF3EC93-AC75-4E2F-84E9-574A3B2AE1B0}"/>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Segmented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Active list</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Inactive list</a:t>
            </a:r>
            <a:endParaRPr lang="en-US" altLang="zh-CN" dirty="0"/>
          </a:p>
          <a:p>
            <a:pPr lvl="1"/>
            <a:r>
              <a:rPr lang="en-US" altLang="zh-CN" dirty="0"/>
              <a:t>Make active</a:t>
            </a:r>
          </a:p>
          <a:p>
            <a:pPr lvl="1"/>
            <a:r>
              <a:rPr lang="en-US" altLang="zh-CN" dirty="0"/>
              <a:t>Make inactive</a:t>
            </a:r>
            <a:endParaRPr lang="zh-CN" altLang="en-US" dirty="0"/>
          </a:p>
          <a:p>
            <a:endParaRPr lang="zh-CN" altLang="en-US" dirty="0"/>
          </a:p>
        </p:txBody>
      </p:sp>
    </p:spTree>
    <p:extLst>
      <p:ext uri="{BB962C8B-B14F-4D97-AF65-F5344CB8AC3E}">
        <p14:creationId xmlns:p14="http://schemas.microsoft.com/office/powerpoint/2010/main" val="191377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HOW TO COME UP WITH CAFFEINE</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t>Combine Lru with lfu</a:t>
            </a:r>
            <a:endParaRPr lang="zh-cn" dirty="0"/>
          </a:p>
        </p:txBody>
      </p:sp>
    </p:spTree>
    <p:extLst>
      <p:ext uri="{BB962C8B-B14F-4D97-AF65-F5344CB8AC3E}">
        <p14:creationId xmlns:p14="http://schemas.microsoft.com/office/powerpoint/2010/main" val="96918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Reduce LFU memory consumption</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err="1">
                <a:solidFill>
                  <a:srgbClr val="000000">
                    <a:lumMod val="75000"/>
                    <a:lumOff val="25000"/>
                  </a:srgbClr>
                </a:solidFill>
              </a:rPr>
              <a:t>Bloomfilter</a:t>
            </a: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Count-min sketch</a:t>
            </a:r>
            <a:endParaRPr lang="zh-CN" altLang="en-US" dirty="0"/>
          </a:p>
          <a:p>
            <a:endParaRPr lang="zh-CN" altLang="en-US" dirty="0"/>
          </a:p>
        </p:txBody>
      </p:sp>
      <p:pic>
        <p:nvPicPr>
          <p:cNvPr id="17" name="图片 16">
            <a:extLst>
              <a:ext uri="{FF2B5EF4-FFF2-40B4-BE49-F238E27FC236}">
                <a16:creationId xmlns:a16="http://schemas.microsoft.com/office/drawing/2014/main" id="{3277F5A7-3C77-49D4-9BF0-7FA783E820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3427" y="2108200"/>
            <a:ext cx="5859471" cy="2900027"/>
          </a:xfrm>
          <a:prstGeom prst="rect">
            <a:avLst/>
          </a:prstGeom>
          <a:noFill/>
          <a:ln>
            <a:noFill/>
          </a:ln>
        </p:spPr>
      </p:pic>
    </p:spTree>
    <p:extLst>
      <p:ext uri="{BB962C8B-B14F-4D97-AF65-F5344CB8AC3E}">
        <p14:creationId xmlns:p14="http://schemas.microsoft.com/office/powerpoint/2010/main" val="112335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Make LFU cache expired</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Reset</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Every time we add an item to the approximation sketch, we increment a counter. Once this counter reaches the sample size (W), we divide it and all other counters in the approximation sketch by 2</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pPr marL="201168" lvl="1" indent="0">
              <a:buFont typeface="Calibri" pitchFamily="34" charset="0"/>
              <a:buNone/>
            </a:pPr>
            <a:r>
              <a:rPr lang="en-US" altLang="zh-CN" dirty="0"/>
              <a:t>Proof</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Mathematical induction</a:t>
            </a:r>
            <a:endParaRPr lang="zh-CN" altLang="en-US" dirty="0"/>
          </a:p>
          <a:p>
            <a:endParaRPr lang="zh-CN" altLang="en-US" dirty="0"/>
          </a:p>
        </p:txBody>
      </p:sp>
    </p:spTree>
    <p:extLst>
      <p:ext uri="{BB962C8B-B14F-4D97-AF65-F5344CB8AC3E}">
        <p14:creationId xmlns:p14="http://schemas.microsoft.com/office/powerpoint/2010/main" val="87459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Handle spart burst</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Window cache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224316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Reduce space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Implementation </a:t>
            </a:r>
          </a:p>
          <a:p>
            <a:pPr lvl="1">
              <a:defRPr/>
            </a:pPr>
            <a:r>
              <a:rPr lang="en-US" altLang="zh-CN" b="1" dirty="0">
                <a:solidFill>
                  <a:srgbClr val="000000">
                    <a:lumMod val="75000"/>
                    <a:lumOff val="25000"/>
                  </a:srgbClr>
                </a:solidFill>
              </a:rPr>
              <a:t>Small counter</a:t>
            </a:r>
            <a:r>
              <a:rPr lang="en-US" altLang="zh-CN" dirty="0">
                <a:solidFill>
                  <a:srgbClr val="000000">
                    <a:lumMod val="75000"/>
                    <a:lumOff val="25000"/>
                  </a:srgbClr>
                </a:solidFill>
              </a:rPr>
              <a:t>: If a sketch takes W as reset sample size, it is required to allow counters to count until W. The sketch size is C. So if the node is moved to the main cache, the counter should be larger than W/C. We don’t need to count until W. </a:t>
            </a:r>
          </a:p>
          <a:p>
            <a:pPr lvl="1">
              <a:defRPr/>
            </a:pPr>
            <a:r>
              <a:rPr lang="en-US" altLang="zh-CN" b="1" dirty="0">
                <a:solidFill>
                  <a:srgbClr val="000000">
                    <a:lumMod val="75000"/>
                    <a:lumOff val="25000"/>
                  </a:srgbClr>
                </a:solidFill>
              </a:rPr>
              <a:t>Doorkeeper</a:t>
            </a:r>
            <a:r>
              <a:rPr lang="en-US" altLang="zh-CN" dirty="0">
                <a:solidFill>
                  <a:srgbClr val="000000">
                    <a:lumMod val="75000"/>
                    <a:lumOff val="25000"/>
                  </a:srgbClr>
                </a:solidFill>
              </a:rPr>
              <a:t>: The Doorkeeper is a regular Bloom filter placed in front of the approximate counting scheme. Upon item arrival, we first check if the item is contained in the Doorkeeper. If it is not contained in the Doorkeeper (as is expected with first timers and tail items), the item is inserted to the Doorkeeper and otherwise, it is inserted to the main structure.</a:t>
            </a: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71239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Window TinyLFU schema</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LRU with count-min sketch</a:t>
            </a: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5" name="图片 4">
            <a:extLst>
              <a:ext uri="{FF2B5EF4-FFF2-40B4-BE49-F238E27FC236}">
                <a16:creationId xmlns:a16="http://schemas.microsoft.com/office/drawing/2014/main" id="{17CA401E-79AB-4BFB-B8A8-8F2B6EF8AE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0800" y="3005192"/>
            <a:ext cx="7141705" cy="1919145"/>
          </a:xfrm>
          <a:prstGeom prst="rect">
            <a:avLst/>
          </a:prstGeom>
          <a:noFill/>
          <a:ln>
            <a:noFill/>
          </a:ln>
        </p:spPr>
      </p:pic>
    </p:spTree>
    <p:extLst>
      <p:ext uri="{BB962C8B-B14F-4D97-AF65-F5344CB8AC3E}">
        <p14:creationId xmlns:p14="http://schemas.microsoft.com/office/powerpoint/2010/main" val="176710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CAFFEINE IMPLEMETAION</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p>
        </p:txBody>
      </p:sp>
    </p:spTree>
    <p:extLst>
      <p:ext uri="{BB962C8B-B14F-4D97-AF65-F5344CB8AC3E}">
        <p14:creationId xmlns:p14="http://schemas.microsoft.com/office/powerpoint/2010/main" val="237562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Schema</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Component </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d</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ata</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AccessOrderDeque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Eden Dequeue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Probation Dequeue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Protected Dequeue</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countMinSketch</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PerformCleanupTask</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5" name="图片 4">
            <a:extLst>
              <a:ext uri="{FF2B5EF4-FFF2-40B4-BE49-F238E27FC236}">
                <a16:creationId xmlns:a16="http://schemas.microsoft.com/office/drawing/2014/main" id="{5D27E163-BA23-4B65-A4F6-664992750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377" y="1967424"/>
            <a:ext cx="7721840" cy="4378848"/>
          </a:xfrm>
          <a:prstGeom prst="rect">
            <a:avLst/>
          </a:prstGeom>
        </p:spPr>
      </p:pic>
    </p:spTree>
    <p:extLst>
      <p:ext uri="{BB962C8B-B14F-4D97-AF65-F5344CB8AC3E}">
        <p14:creationId xmlns:p14="http://schemas.microsoft.com/office/powerpoint/2010/main" val="86869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PerformCleanupTask</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Algorithm </a:t>
            </a:r>
          </a:p>
          <a:p>
            <a:pPr lvl="1">
              <a:defRPr/>
            </a:pPr>
            <a:r>
              <a:rPr lang="en-US" altLang="zh-CN" dirty="0">
                <a:solidFill>
                  <a:srgbClr val="000000">
                    <a:lumMod val="75000"/>
                    <a:lumOff val="25000"/>
                  </a:srgbClr>
                </a:solidFill>
              </a:rPr>
              <a:t>WAL or innodb insert buffer</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drainReadBuffer</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drainWriteBuffer</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drainKeyReferences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drainValueReferences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expireEntries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evictEntries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390204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BACKGROUND</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solidFill>
                <a:srgbClr val="FFFFFF"/>
              </a:solidFill>
            </a:endParaRPr>
          </a:p>
        </p:txBody>
      </p:sp>
    </p:spTree>
    <p:extLst>
      <p:ext uri="{BB962C8B-B14F-4D97-AF65-F5344CB8AC3E}">
        <p14:creationId xmlns:p14="http://schemas.microsoft.com/office/powerpoint/2010/main" val="1282973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Eviction</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2"/>
            <a:ext cx="5118962" cy="340336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head of probation is the oldest node and the tail is the newest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So we will decide which on shall be evicted based on </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tinyLFU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If the frequency of the tail node is larger than that of the head node, the head one will be evicted.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Otherwise if the frequency of the tail node </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 5</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then the tail one will be evicted.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If the frequency of the tail </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node </a:t>
            </a:r>
            <a:r>
              <a:rPr lang="en-US" altLang="zh-CN" sz="1800" kern="100">
                <a:latin typeface="Calibri" panose="020F0502020204030204" pitchFamily="34" charset="0"/>
                <a:ea typeface="宋体" panose="02010600030101010101" pitchFamily="2" charset="-122"/>
                <a:cs typeface="Times New Roman" panose="02020603050405020304" pitchFamily="18" charset="0"/>
              </a:rPr>
              <a:t>&gt;=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the tail and the head node will be randomly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eviced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7" name="图片 6">
            <a:extLst>
              <a:ext uri="{FF2B5EF4-FFF2-40B4-BE49-F238E27FC236}">
                <a16:creationId xmlns:a16="http://schemas.microsoft.com/office/drawing/2014/main" id="{14ED6D7A-57D6-44DB-ACF0-8BA3059D6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512" y="1982220"/>
            <a:ext cx="4637168" cy="4219758"/>
          </a:xfrm>
          <a:prstGeom prst="rect">
            <a:avLst/>
          </a:prstGeom>
        </p:spPr>
      </p:pic>
    </p:spTree>
    <p:extLst>
      <p:ext uri="{BB962C8B-B14F-4D97-AF65-F5344CB8AC3E}">
        <p14:creationId xmlns:p14="http://schemas.microsoft.com/office/powerpoint/2010/main" val="140488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639F7-0DAE-40B6-BFB4-08E3ED73400D}"/>
              </a:ext>
            </a:extLst>
          </p:cNvPr>
          <p:cNvSpPr>
            <a:spLocks noGrp="1"/>
          </p:cNvSpPr>
          <p:nvPr>
            <p:ph type="title"/>
          </p:nvPr>
        </p:nvSpPr>
        <p:spPr/>
        <p:txBody>
          <a:bodyPr/>
          <a:lstStyle/>
          <a:p>
            <a:r>
              <a:rPr lang="en-US" altLang="zh-CN" dirty="0"/>
              <a:t>Usage</a:t>
            </a:r>
            <a:endParaRPr lang="zh-CN" altLang="en-US" dirty="0"/>
          </a:p>
        </p:txBody>
      </p:sp>
      <p:sp>
        <p:nvSpPr>
          <p:cNvPr id="3" name="内容占位符 2">
            <a:extLst>
              <a:ext uri="{FF2B5EF4-FFF2-40B4-BE49-F238E27FC236}">
                <a16:creationId xmlns:a16="http://schemas.microsoft.com/office/drawing/2014/main" id="{D7437F1A-01AF-46B5-BA9E-EE94E228C9F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E04DCAB0-DBBF-4481-A91B-72DE2010ACFC}"/>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Tree>
    <p:extLst>
      <p:ext uri="{BB962C8B-B14F-4D97-AF65-F5344CB8AC3E}">
        <p14:creationId xmlns:p14="http://schemas.microsoft.com/office/powerpoint/2010/main" val="311061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Performance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Tree>
    <p:extLst>
      <p:ext uri="{BB962C8B-B14F-4D97-AF65-F5344CB8AC3E}">
        <p14:creationId xmlns:p14="http://schemas.microsoft.com/office/powerpoint/2010/main" val="81696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FURTHER THOUGHTS</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p>
        </p:txBody>
      </p:sp>
    </p:spTree>
    <p:extLst>
      <p:ext uri="{BB962C8B-B14F-4D97-AF65-F5344CB8AC3E}">
        <p14:creationId xmlns:p14="http://schemas.microsoft.com/office/powerpoint/2010/main" val="31298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Cache warm up</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3885781" cy="363825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Warm-up task will sample cache in protected list to sync them into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global cache</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When the service with local cache starts, the warm-up cache in </a:t>
            </a:r>
            <a:r>
              <a:rPr lang="en-US" altLang="zh-CN" sz="1800" dirty="0" err="1">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latin typeface="Calibri" panose="020F0502020204030204" pitchFamily="34" charset="0"/>
                <a:ea typeface="宋体" panose="02010600030101010101" pitchFamily="2" charset="-122"/>
                <a:cs typeface="Times New Roman" panose="02020603050405020304" pitchFamily="18" charset="0"/>
              </a:rPr>
              <a:t> will be loaded first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7" name="图片 6">
            <a:extLst>
              <a:ext uri="{FF2B5EF4-FFF2-40B4-BE49-F238E27FC236}">
                <a16:creationId xmlns:a16="http://schemas.microsoft.com/office/drawing/2014/main" id="{5F2211E3-B62A-4E2F-BA0C-5B8126A377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3971" y="1737359"/>
            <a:ext cx="6666667" cy="3941987"/>
          </a:xfrm>
          <a:prstGeom prst="rect">
            <a:avLst/>
          </a:prstGeom>
          <a:noFill/>
          <a:ln>
            <a:noFill/>
          </a:ln>
        </p:spPr>
      </p:pic>
    </p:spTree>
    <p:extLst>
      <p:ext uri="{BB962C8B-B14F-4D97-AF65-F5344CB8AC3E}">
        <p14:creationId xmlns:p14="http://schemas.microsoft.com/office/powerpoint/2010/main" val="231612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Multiple-level cache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3885781" cy="363825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We’ll sync all the local cache in every node to the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global cache</a:t>
            </a:r>
          </a:p>
          <a:p>
            <a:pPr lvl="1">
              <a:defRPr/>
            </a:pP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The request will first come to local cache. If it’s not hit, the request will go to the </a:t>
            </a:r>
            <a:r>
              <a:rPr lang="en-US" altLang="zh-CN" sz="1800" dirty="0" err="1">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 global cache. If the </a:t>
            </a:r>
            <a:r>
              <a:rPr lang="en-US" altLang="zh-CN" sz="1800" dirty="0" err="1">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 cache is also missed, the request will then go to the remote API or database</a:t>
            </a: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8" name="图片 7">
            <a:extLst>
              <a:ext uri="{FF2B5EF4-FFF2-40B4-BE49-F238E27FC236}">
                <a16:creationId xmlns:a16="http://schemas.microsoft.com/office/drawing/2014/main" id="{E75038E3-1314-4FDC-976C-9FD3EC78C3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07559" y="1784058"/>
            <a:ext cx="6111659" cy="4662780"/>
          </a:xfrm>
          <a:prstGeom prst="rect">
            <a:avLst/>
          </a:prstGeom>
          <a:noFill/>
          <a:ln>
            <a:noFill/>
          </a:ln>
        </p:spPr>
      </p:pic>
    </p:spTree>
    <p:extLst>
      <p:ext uri="{BB962C8B-B14F-4D97-AF65-F5344CB8AC3E}">
        <p14:creationId xmlns:p14="http://schemas.microsoft.com/office/powerpoint/2010/main" val="304034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rgbClr val="FFFFFF"/>
                </a:solidFill>
              </a:rPr>
              <a:t>REFERENCE</a:t>
            </a:r>
            <a:br>
              <a:rPr lang="en-US" altLang="zh-CN" sz="4800" i="1" dirty="0">
                <a:solidFill>
                  <a:srgbClr val="FFFFFF"/>
                </a:solidFill>
              </a:rPr>
            </a:br>
            <a:br>
              <a:rPr lang="en-US" altLang="zh-CN" sz="4800" i="1" dirty="0">
                <a:solidFill>
                  <a:srgbClr val="FFFFFF"/>
                </a:solidFill>
              </a:rPr>
            </a:br>
            <a:r>
              <a:rPr lang="en-US" altLang="zh-CN" sz="2400" dirty="0">
                <a:solidFill>
                  <a:srgbClr val="FFFFFF"/>
                </a:solidFill>
              </a:rPr>
              <a:t>[1] https://github.com/ben-manes/caffeine.git</a:t>
            </a:r>
            <a:br>
              <a:rPr lang="en-US" altLang="zh-CN" sz="2400" i="1" dirty="0">
                <a:solidFill>
                  <a:srgbClr val="FFFFFF"/>
                </a:solidFill>
              </a:rPr>
            </a:br>
            <a:r>
              <a:rPr lang="en-US" altLang="zh-CN" sz="2400" dirty="0">
                <a:solidFill>
                  <a:srgbClr val="FFFFFF"/>
                </a:solidFill>
              </a:rPr>
              <a:t>[2] </a:t>
            </a:r>
            <a:r>
              <a:rPr lang="de-DE" altLang="zh-CN" sz="2400" dirty="0">
                <a:solidFill>
                  <a:srgbClr val="FFFFFF"/>
                </a:solidFill>
              </a:rPr>
              <a:t>Gil Einziger, Roy Friedman, Ben Manes</a:t>
            </a:r>
            <a:r>
              <a:rPr lang="en-US" altLang="zh-CN" sz="2400" dirty="0">
                <a:solidFill>
                  <a:srgbClr val="FFFFFF"/>
                </a:solidFill>
              </a:rPr>
              <a:t>. TinyLFU: A Highly Efficient Cache Admission Policy. ACM Transactions on storage, 2015</a:t>
            </a:r>
            <a:r>
              <a:rPr lang="de-DE" altLang="zh-CN" sz="2400" dirty="0">
                <a:solidFill>
                  <a:srgbClr val="FFFFFF"/>
                </a:solidFill>
              </a:rPr>
              <a:t> </a:t>
            </a:r>
            <a:br>
              <a:rPr lang="de-DE" altLang="zh-CN" sz="2400" dirty="0">
                <a:solidFill>
                  <a:srgbClr val="FFFFFF"/>
                </a:solidFill>
              </a:rPr>
            </a:br>
            <a:r>
              <a:rPr lang="en-US" altLang="zh-CN" sz="2400" dirty="0">
                <a:solidFill>
                  <a:srgbClr val="FFFFFF"/>
                </a:solidFill>
              </a:rPr>
              <a:t>[3] Gil </a:t>
            </a:r>
            <a:r>
              <a:rPr lang="en-US" altLang="zh-CN" sz="2400" dirty="0" err="1">
                <a:solidFill>
                  <a:srgbClr val="FFFFFF"/>
                </a:solidFill>
              </a:rPr>
              <a:t>Einziger</a:t>
            </a:r>
            <a:r>
              <a:rPr lang="en-US" altLang="zh-CN" sz="2400" dirty="0">
                <a:solidFill>
                  <a:srgbClr val="FFFFFF"/>
                </a:solidFill>
              </a:rPr>
              <a:t>, </a:t>
            </a:r>
            <a:r>
              <a:rPr lang="en-US" altLang="zh-CN" sz="2400" dirty="0" err="1">
                <a:solidFill>
                  <a:srgbClr val="FFFFFF"/>
                </a:solidFill>
              </a:rPr>
              <a:t>Ohad</a:t>
            </a:r>
            <a:r>
              <a:rPr lang="en-US" altLang="zh-CN" sz="2400" dirty="0">
                <a:solidFill>
                  <a:srgbClr val="FFFFFF"/>
                </a:solidFill>
              </a:rPr>
              <a:t> </a:t>
            </a:r>
            <a:r>
              <a:rPr lang="en-US" altLang="zh-CN" sz="2400" dirty="0" err="1">
                <a:solidFill>
                  <a:srgbClr val="FFFFFF"/>
                </a:solidFill>
              </a:rPr>
              <a:t>Eytan</a:t>
            </a:r>
            <a:r>
              <a:rPr lang="en-US" altLang="zh-CN" sz="2400" dirty="0">
                <a:solidFill>
                  <a:srgbClr val="FFFFFF"/>
                </a:solidFill>
              </a:rPr>
              <a:t>, Roy Friedman, Ben Manes. Adaptive Software Cache Management. Proceedings of the 19th International Middleware Conference, 2018</a:t>
            </a:r>
            <a:endParaRPr lang="zh-cn" sz="24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solidFill>
                  <a:srgbClr val="FFFFFF"/>
                </a:solidFill>
              </a:rPr>
              <a:t>Thanks!</a:t>
            </a:r>
            <a:endParaRPr lang="zh-cn"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98040-9D6B-4389-A453-86D2E9AABDB4}"/>
              </a:ext>
            </a:extLst>
          </p:cNvPr>
          <p:cNvSpPr>
            <a:spLocks noGrp="1"/>
          </p:cNvSpPr>
          <p:nvPr>
            <p:ph type="title"/>
          </p:nvPr>
        </p:nvSpPr>
        <p:spPr/>
        <p:txBody>
          <a:bodyPr/>
          <a:lstStyle/>
          <a:p>
            <a:r>
              <a:rPr lang="en-US" altLang="zh-CN" dirty="0"/>
              <a:t>Guava cache performance</a:t>
            </a:r>
            <a:endParaRPr lang="zh-CN" altLang="en-US" dirty="0"/>
          </a:p>
        </p:txBody>
      </p:sp>
      <p:sp>
        <p:nvSpPr>
          <p:cNvPr id="3" name="内容占位符 2">
            <a:extLst>
              <a:ext uri="{FF2B5EF4-FFF2-40B4-BE49-F238E27FC236}">
                <a16:creationId xmlns:a16="http://schemas.microsoft.com/office/drawing/2014/main" id="{BB0180F0-465E-4A05-832B-4E248FF9B414}"/>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A0E40A91-C095-445D-9CC7-581BDB2DAA7D}"/>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Tree>
    <p:extLst>
      <p:ext uri="{BB962C8B-B14F-4D97-AF65-F5344CB8AC3E}">
        <p14:creationId xmlns:p14="http://schemas.microsoft.com/office/powerpoint/2010/main" val="379994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E84DE-FC79-4D10-89D9-EECDDADB8337}"/>
              </a:ext>
            </a:extLst>
          </p:cNvPr>
          <p:cNvSpPr>
            <a:spLocks noGrp="1"/>
          </p:cNvSpPr>
          <p:nvPr>
            <p:ph type="title"/>
          </p:nvPr>
        </p:nvSpPr>
        <p:spPr/>
        <p:txBody>
          <a:bodyPr/>
          <a:lstStyle/>
          <a:p>
            <a:r>
              <a:rPr lang="en-US" altLang="zh-CN" dirty="0"/>
              <a:t>Guava cache</a:t>
            </a:r>
            <a:endParaRPr lang="zh-CN" altLang="en-US" dirty="0"/>
          </a:p>
        </p:txBody>
      </p:sp>
      <p:sp>
        <p:nvSpPr>
          <p:cNvPr id="4" name="日期占位符 3">
            <a:extLst>
              <a:ext uri="{FF2B5EF4-FFF2-40B4-BE49-F238E27FC236}">
                <a16:creationId xmlns:a16="http://schemas.microsoft.com/office/drawing/2014/main" id="{D022428B-12C8-4CEC-88DE-1217E7587A4D}"/>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7531DC6E-AEBD-4DEB-ACD1-48E9293C63D6}"/>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AccessQueue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WriteQueue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RecencyQueue</a:t>
            </a:r>
            <a:endParaRPr kumimoji="0" lang="zh-CN" altLang="en-US"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endParaRPr>
          </a:p>
          <a:p>
            <a:pPr marL="201168" lvl="1" indent="0">
              <a:buFont typeface="Calibri" pitchFamily="34" charset="0"/>
              <a:buNone/>
            </a:pPr>
            <a:endParaRPr lang="en-US" altLang="zh-CN" dirty="0"/>
          </a:p>
          <a:p>
            <a:pPr lvl="1"/>
            <a:endParaRPr lang="zh-CN" altLang="en-US" dirty="0"/>
          </a:p>
          <a:p>
            <a:endParaRPr lang="zh-CN" altLang="en-US" dirty="0"/>
          </a:p>
        </p:txBody>
      </p:sp>
      <p:pic>
        <p:nvPicPr>
          <p:cNvPr id="9" name="内容占位符 8">
            <a:extLst>
              <a:ext uri="{FF2B5EF4-FFF2-40B4-BE49-F238E27FC236}">
                <a16:creationId xmlns:a16="http://schemas.microsoft.com/office/drawing/2014/main" id="{F8306189-9598-49D3-A977-5480A1B52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7658" y="1831363"/>
            <a:ext cx="8159481" cy="3760788"/>
          </a:xfrm>
        </p:spPr>
      </p:pic>
    </p:spTree>
    <p:extLst>
      <p:ext uri="{BB962C8B-B14F-4D97-AF65-F5344CB8AC3E}">
        <p14:creationId xmlns:p14="http://schemas.microsoft.com/office/powerpoint/2010/main" val="388100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COMMON CACHE </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t>ALGORITHM AND IMPLEMENTAION</a:t>
            </a:r>
            <a:endParaRPr lang="zh-cn" dirty="0"/>
          </a:p>
        </p:txBody>
      </p:sp>
    </p:spTree>
    <p:extLst>
      <p:ext uri="{BB962C8B-B14F-4D97-AF65-F5344CB8AC3E}">
        <p14:creationId xmlns:p14="http://schemas.microsoft.com/office/powerpoint/2010/main" val="25775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LRU</a:t>
            </a:r>
            <a:endParaRPr lang="zh-CN" altLang="en-US" dirty="0"/>
          </a:p>
        </p:txBody>
      </p:sp>
      <p:sp>
        <p:nvSpPr>
          <p:cNvPr id="3" name="内容占位符 2">
            <a:extLst>
              <a:ext uri="{FF2B5EF4-FFF2-40B4-BE49-F238E27FC236}">
                <a16:creationId xmlns:a16="http://schemas.microsoft.com/office/drawing/2014/main" id="{5376C55C-BE8A-41B9-9AFF-D71D04E5EE3C}"/>
              </a:ext>
            </a:extLst>
          </p:cNvPr>
          <p:cNvSpPr>
            <a:spLocks noGrp="1"/>
          </p:cNvSpPr>
          <p:nvPr>
            <p:ph idx="1"/>
          </p:nvPr>
        </p:nvSpPr>
        <p:spPr/>
        <p:txBody>
          <a:bodyPr/>
          <a:lstStyle/>
          <a:p>
            <a:r>
              <a:rPr lang="en-US" altLang="zh-CN" dirty="0"/>
              <a:t>Advantage:</a:t>
            </a:r>
          </a:p>
          <a:p>
            <a:pPr lvl="1"/>
            <a:r>
              <a:rPr lang="en-US" altLang="zh-CN" dirty="0"/>
              <a:t>Simple</a:t>
            </a:r>
            <a:endParaRPr lang="zh-CN" altLang="en-US" dirty="0"/>
          </a:p>
          <a:p>
            <a:pPr lvl="1"/>
            <a:r>
              <a:rPr lang="en-US" altLang="zh-CN" dirty="0"/>
              <a:t>Small memory consumption</a:t>
            </a:r>
          </a:p>
          <a:p>
            <a:pPr lvl="1"/>
            <a:r>
              <a:rPr lang="en-US" altLang="zh-CN" dirty="0"/>
              <a:t>Good at handling sparse burst</a:t>
            </a:r>
          </a:p>
          <a:p>
            <a:pPr marL="201168" lvl="1" indent="0">
              <a:buNone/>
            </a:pPr>
            <a:endParaRPr lang="en-US" altLang="zh-CN" dirty="0"/>
          </a:p>
          <a:p>
            <a:pPr marL="201168" lvl="1" indent="0">
              <a:buNone/>
            </a:pPr>
            <a:r>
              <a:rPr lang="en-US" altLang="zh-CN" dirty="0"/>
              <a:t>Disadvantage:</a:t>
            </a:r>
          </a:p>
          <a:p>
            <a:pPr lvl="1"/>
            <a:r>
              <a:rPr lang="en-US" altLang="zh-CN" dirty="0"/>
              <a:t>Lack of statistics and can evict popular data</a:t>
            </a:r>
            <a:endParaRPr lang="zh-CN" altLang="en-US" dirty="0"/>
          </a:p>
          <a:p>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Tree>
    <p:extLst>
      <p:ext uri="{BB962C8B-B14F-4D97-AF65-F5344CB8AC3E}">
        <p14:creationId xmlns:p14="http://schemas.microsoft.com/office/powerpoint/2010/main" val="122995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LFU</a:t>
            </a:r>
            <a:endParaRPr lang="zh-CN" altLang="en-US" dirty="0"/>
          </a:p>
        </p:txBody>
      </p:sp>
      <p:sp>
        <p:nvSpPr>
          <p:cNvPr id="3" name="内容占位符 2">
            <a:extLst>
              <a:ext uri="{FF2B5EF4-FFF2-40B4-BE49-F238E27FC236}">
                <a16:creationId xmlns:a16="http://schemas.microsoft.com/office/drawing/2014/main" id="{5376C55C-BE8A-41B9-9AFF-D71D04E5EE3C}"/>
              </a:ext>
            </a:extLst>
          </p:cNvPr>
          <p:cNvSpPr>
            <a:spLocks noGrp="1"/>
          </p:cNvSpPr>
          <p:nvPr>
            <p:ph idx="1"/>
          </p:nvPr>
        </p:nvSpPr>
        <p:spPr/>
        <p:txBody>
          <a:bodyPr/>
          <a:lstStyle/>
          <a:p>
            <a:r>
              <a:rPr lang="en-US" altLang="zh-CN" dirty="0"/>
              <a:t>Advantage:</a:t>
            </a:r>
          </a:p>
          <a:p>
            <a:pPr lvl="1"/>
            <a:r>
              <a:rPr lang="en-US" altLang="zh-CN" dirty="0"/>
              <a:t>Keep popular data with frequency statistics</a:t>
            </a:r>
          </a:p>
          <a:p>
            <a:pPr marL="201168" lvl="1" indent="0">
              <a:buNone/>
            </a:pPr>
            <a:endParaRPr lang="en-US" altLang="zh-CN" dirty="0"/>
          </a:p>
          <a:p>
            <a:pPr marL="201168" lvl="1" indent="0">
              <a:buNone/>
            </a:pPr>
            <a:r>
              <a:rPr lang="en-US" altLang="zh-CN" dirty="0"/>
              <a:t>Disadvantage:</a:t>
            </a:r>
          </a:p>
          <a:p>
            <a:pPr lvl="1"/>
            <a:r>
              <a:rPr lang="en-US" altLang="zh-CN" dirty="0"/>
              <a:t>Large memory consumption</a:t>
            </a:r>
          </a:p>
          <a:p>
            <a:pPr lvl="1"/>
            <a:r>
              <a:rPr lang="en-US" altLang="zh-CN" dirty="0"/>
              <a:t>Hard to evict expired high-frequency cache node</a:t>
            </a:r>
          </a:p>
          <a:p>
            <a:pPr lvl="1"/>
            <a:r>
              <a:rPr lang="en-US" altLang="zh-CN" dirty="0"/>
              <a:t>Hard to handle sparse burst as low-frequency data will not be cached</a:t>
            </a:r>
            <a:endParaRPr lang="zh-CN" altLang="en-US" dirty="0"/>
          </a:p>
          <a:p>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Tree>
    <p:extLst>
      <p:ext uri="{BB962C8B-B14F-4D97-AF65-F5344CB8AC3E}">
        <p14:creationId xmlns:p14="http://schemas.microsoft.com/office/powerpoint/2010/main" val="395603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Redis LRU</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pic>
        <p:nvPicPr>
          <p:cNvPr id="5" name="内容占位符 4">
            <a:extLst>
              <a:ext uri="{FF2B5EF4-FFF2-40B4-BE49-F238E27FC236}">
                <a16:creationId xmlns:a16="http://schemas.microsoft.com/office/drawing/2014/main" id="{41203BA5-079B-4C19-AD1D-4546837FA88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211" y="1737360"/>
            <a:ext cx="5243187" cy="4640642"/>
          </a:xfrm>
          <a:prstGeom prst="rect">
            <a:avLst/>
          </a:prstGeom>
          <a:noFill/>
          <a:ln>
            <a:noFill/>
          </a:ln>
        </p:spPr>
      </p:pic>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Approx.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Sampling</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LRU</a:t>
            </a:r>
            <a:endParaRPr lang="en-US" altLang="zh-CN" dirty="0"/>
          </a:p>
          <a:p>
            <a:pPr lvl="1"/>
            <a:endParaRPr lang="zh-CN" altLang="en-US" dirty="0"/>
          </a:p>
          <a:p>
            <a:endParaRPr lang="zh-CN" altLang="en-US" dirty="0"/>
          </a:p>
        </p:txBody>
      </p:sp>
      <p:pic>
        <p:nvPicPr>
          <p:cNvPr id="7" name="图片 6">
            <a:extLst>
              <a:ext uri="{FF2B5EF4-FFF2-40B4-BE49-F238E27FC236}">
                <a16:creationId xmlns:a16="http://schemas.microsoft.com/office/drawing/2014/main" id="{F7C2E483-0129-47DF-ABA8-4E263623D3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8369" y="3188117"/>
            <a:ext cx="5274310" cy="2771775"/>
          </a:xfrm>
          <a:prstGeom prst="rect">
            <a:avLst/>
          </a:prstGeom>
          <a:noFill/>
          <a:ln>
            <a:noFill/>
          </a:ln>
        </p:spPr>
      </p:pic>
    </p:spTree>
    <p:extLst>
      <p:ext uri="{BB962C8B-B14F-4D97-AF65-F5344CB8AC3E}">
        <p14:creationId xmlns:p14="http://schemas.microsoft.com/office/powerpoint/2010/main" val="10994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Mysql innodb page cache </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2021/10/12</a:t>
            </a:fld>
            <a:endParaRPr lang="en-US" dirty="0"/>
          </a:p>
        </p:txBody>
      </p:sp>
      <p:sp>
        <p:nvSpPr>
          <p:cNvPr id="6" name="内容占位符 2">
            <a:extLst>
              <a:ext uri="{FF2B5EF4-FFF2-40B4-BE49-F238E27FC236}">
                <a16:creationId xmlns:a16="http://schemas.microsoft.com/office/drawing/2014/main" id="{F05B43E7-8DE0-4623-B32A-185C47ED43D0}"/>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Segmented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Old generation</a:t>
            </a: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endParaRP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Young generation</a:t>
            </a:r>
            <a:endParaRPr lang="en-US" altLang="zh-CN" dirty="0"/>
          </a:p>
          <a:p>
            <a:pPr lvl="1"/>
            <a:r>
              <a:rPr lang="en-US" altLang="zh-CN" dirty="0"/>
              <a:t>Page made young</a:t>
            </a:r>
            <a:endParaRPr lang="zh-CN" altLang="en-US" dirty="0"/>
          </a:p>
          <a:p>
            <a:endParaRPr lang="zh-CN" altLang="en-US" dirty="0"/>
          </a:p>
        </p:txBody>
      </p:sp>
      <p:pic>
        <p:nvPicPr>
          <p:cNvPr id="9" name="内容占位符 8">
            <a:extLst>
              <a:ext uri="{FF2B5EF4-FFF2-40B4-BE49-F238E27FC236}">
                <a16:creationId xmlns:a16="http://schemas.microsoft.com/office/drawing/2014/main" id="{0404FE15-3798-4E24-BDD6-D57E7D2FE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3124" y="1437079"/>
            <a:ext cx="6852556" cy="4239065"/>
          </a:xfrm>
        </p:spPr>
      </p:pic>
    </p:spTree>
    <p:extLst>
      <p:ext uri="{BB962C8B-B14F-4D97-AF65-F5344CB8AC3E}">
        <p14:creationId xmlns:p14="http://schemas.microsoft.com/office/powerpoint/2010/main" val="25554093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{5BD5A581-D188-4D55-8A3A-603A51254CDE}tf56160789_win32</Template>
  <TotalTime>405</TotalTime>
  <Words>671</Words>
  <Application>Microsoft Office PowerPoint</Application>
  <PresentationFormat>宽屏</PresentationFormat>
  <Paragraphs>162</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Microsoft YaHei UI</vt:lpstr>
      <vt:lpstr>新宋体</vt:lpstr>
      <vt:lpstr>Calibri</vt:lpstr>
      <vt:lpstr>Franklin Gothic Book</vt:lpstr>
      <vt:lpstr>Wingdings</vt:lpstr>
      <vt:lpstr>1_RetrospectVTI</vt:lpstr>
      <vt:lpstr>Do you like CAFFEINE</vt:lpstr>
      <vt:lpstr>BACKGROUND</vt:lpstr>
      <vt:lpstr>Guava cache performance</vt:lpstr>
      <vt:lpstr>Guava cache</vt:lpstr>
      <vt:lpstr>COMMON CACHE </vt:lpstr>
      <vt:lpstr>LRU</vt:lpstr>
      <vt:lpstr>LFU</vt:lpstr>
      <vt:lpstr>Redis LRU</vt:lpstr>
      <vt:lpstr>Mysql innodb page cache </vt:lpstr>
      <vt:lpstr>Linux page cache</vt:lpstr>
      <vt:lpstr>HOW TO COME UP WITH CAFFEINE</vt:lpstr>
      <vt:lpstr>Reduce LFU memory consumption</vt:lpstr>
      <vt:lpstr>Make LFU cache expired</vt:lpstr>
      <vt:lpstr>Handle spart burst</vt:lpstr>
      <vt:lpstr>Reduce space</vt:lpstr>
      <vt:lpstr>Window TinyLFU schema</vt:lpstr>
      <vt:lpstr>CAFFEINE IMPLEMETAION</vt:lpstr>
      <vt:lpstr>Schema</vt:lpstr>
      <vt:lpstr>PerformCleanupTask</vt:lpstr>
      <vt:lpstr>Eviction</vt:lpstr>
      <vt:lpstr>Usage</vt:lpstr>
      <vt:lpstr>Performance</vt:lpstr>
      <vt:lpstr>FURTHER THOUGHTS</vt:lpstr>
      <vt:lpstr>Cache warm up</vt:lpstr>
      <vt:lpstr>Multiple-level cache</vt:lpstr>
      <vt:lpstr>REFERENCE  [1] https://github.com/ben-manes/caffeine.git [2] Gil Einziger, Roy Friedman, Ben Manes. TinyLFU: A Highly Efficient Cache Admission Policy. ACM Transactions on storage, 2015  [3] Gil Einziger, Ohad Eytan, Roy Friedman, Ben Manes. Adaptive Software Cache Management. Proceedings of the 19th International Middleware Conference,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like CAFFEINE</dc:title>
  <dc:creator>scn7th@outlook.com</dc:creator>
  <cp:lastModifiedBy>scn7th@outlook.com</cp:lastModifiedBy>
  <cp:revision>27</cp:revision>
  <dcterms:created xsi:type="dcterms:W3CDTF">2021-08-15T03:57:12Z</dcterms:created>
  <dcterms:modified xsi:type="dcterms:W3CDTF">2021-10-12T02:13:36Z</dcterms:modified>
</cp:coreProperties>
</file>