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296" r:id="rId6"/>
    <p:sldId id="306" r:id="rId7"/>
    <p:sldId id="259" r:id="rId8"/>
    <p:sldId id="307" r:id="rId9"/>
    <p:sldId id="309" r:id="rId10"/>
    <p:sldId id="308" r:id="rId11"/>
    <p:sldId id="315" r:id="rId12"/>
    <p:sldId id="314" r:id="rId13"/>
    <p:sldId id="310" r:id="rId14"/>
    <p:sldId id="29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zefa Ayub" userId="ab6fc68ff6ab2aea" providerId="LiveId" clId="{FBEB8B2A-779F-429F-B5FC-81F339BB0896}"/>
    <pc:docChg chg="custSel addSld delSld modSld sldOrd">
      <pc:chgData name="Huzefa Ayub" userId="ab6fc68ff6ab2aea" providerId="LiveId" clId="{FBEB8B2A-779F-429F-B5FC-81F339BB0896}" dt="2022-12-15T20:11:10.928" v="1271" actId="20577"/>
      <pc:docMkLst>
        <pc:docMk/>
      </pc:docMkLst>
      <pc:sldChg chg="modSp mod">
        <pc:chgData name="Huzefa Ayub" userId="ab6fc68ff6ab2aea" providerId="LiveId" clId="{FBEB8B2A-779F-429F-B5FC-81F339BB0896}" dt="2022-12-15T20:09:59.994" v="1080" actId="1076"/>
        <pc:sldMkLst>
          <pc:docMk/>
          <pc:sldMk cId="3446797337" sldId="259"/>
        </pc:sldMkLst>
        <pc:spChg chg="mod">
          <ac:chgData name="Huzefa Ayub" userId="ab6fc68ff6ab2aea" providerId="LiveId" clId="{FBEB8B2A-779F-429F-B5FC-81F339BB0896}" dt="2022-12-15T20:09:59.994" v="1080" actId="1076"/>
          <ac:spMkLst>
            <pc:docMk/>
            <pc:sldMk cId="3446797337" sldId="259"/>
            <ac:spMk id="2" creationId="{8460295B-54B9-4937-90E3-BAB9CE69E30B}"/>
          </ac:spMkLst>
        </pc:spChg>
      </pc:sldChg>
      <pc:sldChg chg="addSp delSp modSp mod ord">
        <pc:chgData name="Huzefa Ayub" userId="ab6fc68ff6ab2aea" providerId="LiveId" clId="{FBEB8B2A-779F-429F-B5FC-81F339BB0896}" dt="2022-12-15T20:08:29.496" v="903" actId="255"/>
        <pc:sldMkLst>
          <pc:docMk/>
          <pc:sldMk cId="2985610029" sldId="294"/>
        </pc:sldMkLst>
        <pc:spChg chg="mod">
          <ac:chgData name="Huzefa Ayub" userId="ab6fc68ff6ab2aea" providerId="LiveId" clId="{FBEB8B2A-779F-429F-B5FC-81F339BB0896}" dt="2022-12-15T20:06:25.796" v="872" actId="20577"/>
          <ac:spMkLst>
            <pc:docMk/>
            <pc:sldMk cId="2985610029" sldId="294"/>
            <ac:spMk id="2" creationId="{19256B7E-1633-44AB-8584-82DF5B726834}"/>
          </ac:spMkLst>
        </pc:spChg>
        <pc:spChg chg="del">
          <ac:chgData name="Huzefa Ayub" userId="ab6fc68ff6ab2aea" providerId="LiveId" clId="{FBEB8B2A-779F-429F-B5FC-81F339BB0896}" dt="2022-12-15T20:06:31.802" v="873" actId="478"/>
          <ac:spMkLst>
            <pc:docMk/>
            <pc:sldMk cId="2985610029" sldId="294"/>
            <ac:spMk id="3" creationId="{EFB90AB4-D228-4548-B072-726498212362}"/>
          </ac:spMkLst>
        </pc:spChg>
        <pc:spChg chg="del">
          <ac:chgData name="Huzefa Ayub" userId="ab6fc68ff6ab2aea" providerId="LiveId" clId="{FBEB8B2A-779F-429F-B5FC-81F339BB0896}" dt="2022-12-15T20:06:31.802" v="873" actId="478"/>
          <ac:spMkLst>
            <pc:docMk/>
            <pc:sldMk cId="2985610029" sldId="294"/>
            <ac:spMk id="4" creationId="{950677C9-3E42-427F-93B8-526692906471}"/>
          </ac:spMkLst>
        </pc:spChg>
        <pc:spChg chg="del">
          <ac:chgData name="Huzefa Ayub" userId="ab6fc68ff6ab2aea" providerId="LiveId" clId="{FBEB8B2A-779F-429F-B5FC-81F339BB0896}" dt="2022-12-15T20:06:41.310" v="875" actId="478"/>
          <ac:spMkLst>
            <pc:docMk/>
            <pc:sldMk cId="2985610029" sldId="294"/>
            <ac:spMk id="5" creationId="{BDB9D020-1E25-453D-83DF-1420ACD3968D}"/>
          </ac:spMkLst>
        </pc:spChg>
        <pc:spChg chg="del">
          <ac:chgData name="Huzefa Ayub" userId="ab6fc68ff6ab2aea" providerId="LiveId" clId="{FBEB8B2A-779F-429F-B5FC-81F339BB0896}" dt="2022-12-15T20:06:31.802" v="873" actId="478"/>
          <ac:spMkLst>
            <pc:docMk/>
            <pc:sldMk cId="2985610029" sldId="294"/>
            <ac:spMk id="6" creationId="{F5018B6D-E395-49AD-92AD-AD69E3AB40C3}"/>
          </ac:spMkLst>
        </pc:spChg>
        <pc:spChg chg="add del mod">
          <ac:chgData name="Huzefa Ayub" userId="ab6fc68ff6ab2aea" providerId="LiveId" clId="{FBEB8B2A-779F-429F-B5FC-81F339BB0896}" dt="2022-12-15T20:06:35.605" v="874" actId="478"/>
          <ac:spMkLst>
            <pc:docMk/>
            <pc:sldMk cId="2985610029" sldId="294"/>
            <ac:spMk id="11" creationId="{C4B8BA12-606C-D34C-C2DB-37E8E54CBFE1}"/>
          </ac:spMkLst>
        </pc:spChg>
        <pc:spChg chg="add del mod">
          <ac:chgData name="Huzefa Ayub" userId="ab6fc68ff6ab2aea" providerId="LiveId" clId="{FBEB8B2A-779F-429F-B5FC-81F339BB0896}" dt="2022-12-15T20:06:35.605" v="874" actId="478"/>
          <ac:spMkLst>
            <pc:docMk/>
            <pc:sldMk cId="2985610029" sldId="294"/>
            <ac:spMk id="13" creationId="{6B8DEF31-D851-BCA1-9F47-BFAA7BB398BC}"/>
          </ac:spMkLst>
        </pc:spChg>
        <pc:spChg chg="add del mod">
          <ac:chgData name="Huzefa Ayub" userId="ab6fc68ff6ab2aea" providerId="LiveId" clId="{FBEB8B2A-779F-429F-B5FC-81F339BB0896}" dt="2022-12-15T20:06:35.605" v="874" actId="478"/>
          <ac:spMkLst>
            <pc:docMk/>
            <pc:sldMk cId="2985610029" sldId="294"/>
            <ac:spMk id="15" creationId="{20A5A8B6-8AE3-87BB-3E6E-5EF9334DA8E6}"/>
          </ac:spMkLst>
        </pc:spChg>
        <pc:spChg chg="add del mod">
          <ac:chgData name="Huzefa Ayub" userId="ab6fc68ff6ab2aea" providerId="LiveId" clId="{FBEB8B2A-779F-429F-B5FC-81F339BB0896}" dt="2022-12-15T20:06:42.713" v="876" actId="478"/>
          <ac:spMkLst>
            <pc:docMk/>
            <pc:sldMk cId="2985610029" sldId="294"/>
            <ac:spMk id="17" creationId="{BF4269A2-7AF8-BA30-0477-5CAEA8EE0278}"/>
          </ac:spMkLst>
        </pc:spChg>
        <pc:spChg chg="add mod">
          <ac:chgData name="Huzefa Ayub" userId="ab6fc68ff6ab2aea" providerId="LiveId" clId="{FBEB8B2A-779F-429F-B5FC-81F339BB0896}" dt="2022-12-15T20:08:29.496" v="903" actId="255"/>
          <ac:spMkLst>
            <pc:docMk/>
            <pc:sldMk cId="2985610029" sldId="294"/>
            <ac:spMk id="18" creationId="{38986D9E-572C-B7EC-1BFC-F8EA0F9CAC15}"/>
          </ac:spMkLst>
        </pc:spChg>
      </pc:sldChg>
      <pc:sldChg chg="modSp mod">
        <pc:chgData name="Huzefa Ayub" userId="ab6fc68ff6ab2aea" providerId="LiveId" clId="{FBEB8B2A-779F-429F-B5FC-81F339BB0896}" dt="2022-12-15T20:11:10.928" v="1271" actId="20577"/>
        <pc:sldMkLst>
          <pc:docMk/>
          <pc:sldMk cId="1859527893" sldId="296"/>
        </pc:sldMkLst>
        <pc:spChg chg="mod">
          <ac:chgData name="Huzefa Ayub" userId="ab6fc68ff6ab2aea" providerId="LiveId" clId="{FBEB8B2A-779F-429F-B5FC-81F339BB0896}" dt="2022-12-15T20:11:10.928" v="1271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addSp delSp modSp mod">
        <pc:chgData name="Huzefa Ayub" userId="ab6fc68ff6ab2aea" providerId="LiveId" clId="{FBEB8B2A-779F-429F-B5FC-81F339BB0896}" dt="2022-12-15T19:52:16.109" v="398" actId="1076"/>
        <pc:sldMkLst>
          <pc:docMk/>
          <pc:sldMk cId="971989334" sldId="308"/>
        </pc:sldMkLst>
        <pc:spChg chg="add del mod">
          <ac:chgData name="Huzefa Ayub" userId="ab6fc68ff6ab2aea" providerId="LiveId" clId="{FBEB8B2A-779F-429F-B5FC-81F339BB0896}" dt="2022-12-15T19:43:48.114" v="66" actId="478"/>
          <ac:spMkLst>
            <pc:docMk/>
            <pc:sldMk cId="971989334" sldId="308"/>
            <ac:spMk id="80" creationId="{44C27925-E2AF-8D6F-8FCD-755BBB94A6EA}"/>
          </ac:spMkLst>
        </pc:spChg>
        <pc:spChg chg="add mod">
          <ac:chgData name="Huzefa Ayub" userId="ab6fc68ff6ab2aea" providerId="LiveId" clId="{FBEB8B2A-779F-429F-B5FC-81F339BB0896}" dt="2022-12-15T19:52:16.109" v="398" actId="1076"/>
          <ac:spMkLst>
            <pc:docMk/>
            <pc:sldMk cId="971989334" sldId="308"/>
            <ac:spMk id="81" creationId="{73A4C0F7-32DE-A22C-F09E-060D26474ABD}"/>
          </ac:spMkLst>
        </pc:spChg>
        <pc:spChg chg="add mod">
          <ac:chgData name="Huzefa Ayub" userId="ab6fc68ff6ab2aea" providerId="LiveId" clId="{FBEB8B2A-779F-429F-B5FC-81F339BB0896}" dt="2022-12-15T19:52:00.081" v="397" actId="20577"/>
          <ac:spMkLst>
            <pc:docMk/>
            <pc:sldMk cId="971989334" sldId="308"/>
            <ac:spMk id="82" creationId="{D9BB007D-45B9-D01B-8459-D4B27BCBFC0D}"/>
          </ac:spMkLst>
        </pc:spChg>
      </pc:sldChg>
      <pc:sldChg chg="modSp mod">
        <pc:chgData name="Huzefa Ayub" userId="ab6fc68ff6ab2aea" providerId="LiveId" clId="{FBEB8B2A-779F-429F-B5FC-81F339BB0896}" dt="2022-12-15T20:06:08.044" v="849" actId="20577"/>
        <pc:sldMkLst>
          <pc:docMk/>
          <pc:sldMk cId="520700503" sldId="310"/>
        </pc:sldMkLst>
        <pc:spChg chg="mod">
          <ac:chgData name="Huzefa Ayub" userId="ab6fc68ff6ab2aea" providerId="LiveId" clId="{FBEB8B2A-779F-429F-B5FC-81F339BB0896}" dt="2022-12-15T20:06:08.044" v="849" actId="20577"/>
          <ac:spMkLst>
            <pc:docMk/>
            <pc:sldMk cId="520700503" sldId="310"/>
            <ac:spMk id="3" creationId="{DC9AC05D-560D-1665-8879-549C0B4EDE5C}"/>
          </ac:spMkLst>
        </pc:spChg>
      </pc:sldChg>
      <pc:sldChg chg="del">
        <pc:chgData name="Huzefa Ayub" userId="ab6fc68ff6ab2aea" providerId="LiveId" clId="{FBEB8B2A-779F-429F-B5FC-81F339BB0896}" dt="2022-12-15T20:02:00.823" v="770" actId="47"/>
        <pc:sldMkLst>
          <pc:docMk/>
          <pc:sldMk cId="941015171" sldId="311"/>
        </pc:sldMkLst>
      </pc:sldChg>
      <pc:sldChg chg="del">
        <pc:chgData name="Huzefa Ayub" userId="ab6fc68ff6ab2aea" providerId="LiveId" clId="{FBEB8B2A-779F-429F-B5FC-81F339BB0896}" dt="2022-12-15T20:02:02.608" v="771" actId="47"/>
        <pc:sldMkLst>
          <pc:docMk/>
          <pc:sldMk cId="871201397" sldId="312"/>
        </pc:sldMkLst>
      </pc:sldChg>
      <pc:sldChg chg="del">
        <pc:chgData name="Huzefa Ayub" userId="ab6fc68ff6ab2aea" providerId="LiveId" clId="{FBEB8B2A-779F-429F-B5FC-81F339BB0896}" dt="2022-12-15T20:02:16.921" v="774" actId="47"/>
        <pc:sldMkLst>
          <pc:docMk/>
          <pc:sldMk cId="2068121164" sldId="313"/>
        </pc:sldMkLst>
      </pc:sldChg>
      <pc:sldChg chg="addSp delSp modSp mod">
        <pc:chgData name="Huzefa Ayub" userId="ab6fc68ff6ab2aea" providerId="LiveId" clId="{FBEB8B2A-779F-429F-B5FC-81F339BB0896}" dt="2022-12-15T20:04:47.461" v="842" actId="20577"/>
        <pc:sldMkLst>
          <pc:docMk/>
          <pc:sldMk cId="1563980609" sldId="314"/>
        </pc:sldMkLst>
        <pc:spChg chg="mod">
          <ac:chgData name="Huzefa Ayub" userId="ab6fc68ff6ab2aea" providerId="LiveId" clId="{FBEB8B2A-779F-429F-B5FC-81F339BB0896}" dt="2022-12-15T20:04:28.846" v="789" actId="1076"/>
          <ac:spMkLst>
            <pc:docMk/>
            <pc:sldMk cId="1563980609" sldId="314"/>
            <ac:spMk id="2" creationId="{82C7E564-4283-8AE2-ADD2-7B3FFCFA26C7}"/>
          </ac:spMkLst>
        </pc:spChg>
        <pc:spChg chg="mod">
          <ac:chgData name="Huzefa Ayub" userId="ab6fc68ff6ab2aea" providerId="LiveId" clId="{FBEB8B2A-779F-429F-B5FC-81F339BB0896}" dt="2022-12-15T20:04:47.461" v="842" actId="20577"/>
          <ac:spMkLst>
            <pc:docMk/>
            <pc:sldMk cId="1563980609" sldId="314"/>
            <ac:spMk id="3" creationId="{C9CFA000-38C2-F344-E543-42483390408A}"/>
          </ac:spMkLst>
        </pc:spChg>
        <pc:spChg chg="add del mod">
          <ac:chgData name="Huzefa Ayub" userId="ab6fc68ff6ab2aea" providerId="LiveId" clId="{FBEB8B2A-779F-429F-B5FC-81F339BB0896}" dt="2022-12-15T20:04:00.856" v="780" actId="478"/>
          <ac:spMkLst>
            <pc:docMk/>
            <pc:sldMk cId="1563980609" sldId="314"/>
            <ac:spMk id="5" creationId="{7D0761CC-4880-F3FA-570F-507B30EDBEFF}"/>
          </ac:spMkLst>
        </pc:spChg>
        <pc:spChg chg="add del mod">
          <ac:chgData name="Huzefa Ayub" userId="ab6fc68ff6ab2aea" providerId="LiveId" clId="{FBEB8B2A-779F-429F-B5FC-81F339BB0896}" dt="2022-12-15T20:04:06.861" v="782" actId="478"/>
          <ac:spMkLst>
            <pc:docMk/>
            <pc:sldMk cId="1563980609" sldId="314"/>
            <ac:spMk id="7" creationId="{9B741202-CE81-84C3-4448-BB435962F58F}"/>
          </ac:spMkLst>
        </pc:spChg>
        <pc:spChg chg="del">
          <ac:chgData name="Huzefa Ayub" userId="ab6fc68ff6ab2aea" providerId="LiveId" clId="{FBEB8B2A-779F-429F-B5FC-81F339BB0896}" dt="2022-12-15T20:04:04.779" v="781" actId="478"/>
          <ac:spMkLst>
            <pc:docMk/>
            <pc:sldMk cId="1563980609" sldId="314"/>
            <ac:spMk id="10" creationId="{FA47ED29-D9DA-9DC6-8B43-80EC2A2E5B50}"/>
          </ac:spMkLst>
        </pc:spChg>
        <pc:spChg chg="del">
          <ac:chgData name="Huzefa Ayub" userId="ab6fc68ff6ab2aea" providerId="LiveId" clId="{FBEB8B2A-779F-429F-B5FC-81F339BB0896}" dt="2022-12-15T20:03:56.414" v="779" actId="478"/>
          <ac:spMkLst>
            <pc:docMk/>
            <pc:sldMk cId="1563980609" sldId="314"/>
            <ac:spMk id="11" creationId="{CB634FAD-36DD-9FB0-7030-266A29178C42}"/>
          </ac:spMkLst>
        </pc:spChg>
      </pc:sldChg>
      <pc:sldChg chg="addSp delSp modSp mod ord">
        <pc:chgData name="Huzefa Ayub" userId="ab6fc68ff6ab2aea" providerId="LiveId" clId="{FBEB8B2A-779F-429F-B5FC-81F339BB0896}" dt="2022-12-15T20:01:40.143" v="768" actId="20577"/>
        <pc:sldMkLst>
          <pc:docMk/>
          <pc:sldMk cId="58893715" sldId="315"/>
        </pc:sldMkLst>
        <pc:spChg chg="mod">
          <ac:chgData name="Huzefa Ayub" userId="ab6fc68ff6ab2aea" providerId="LiveId" clId="{FBEB8B2A-779F-429F-B5FC-81F339BB0896}" dt="2022-12-15T20:01:40.143" v="768" actId="20577"/>
          <ac:spMkLst>
            <pc:docMk/>
            <pc:sldMk cId="58893715" sldId="315"/>
            <ac:spMk id="2" creationId="{81BE6A01-1D8C-E82D-69CE-C1BEA5E0330D}"/>
          </ac:spMkLst>
        </pc:spChg>
        <pc:spChg chg="add del mod">
          <ac:chgData name="Huzefa Ayub" userId="ab6fc68ff6ab2aea" providerId="LiveId" clId="{FBEB8B2A-779F-429F-B5FC-81F339BB0896}" dt="2022-12-15T19:52:45.534" v="406" actId="478"/>
          <ac:spMkLst>
            <pc:docMk/>
            <pc:sldMk cId="58893715" sldId="315"/>
            <ac:spMk id="6" creationId="{E61E7443-46DC-53B3-ADC6-ED0E082404C8}"/>
          </ac:spMkLst>
        </pc:spChg>
        <pc:spChg chg="add mod">
          <ac:chgData name="Huzefa Ayub" userId="ab6fc68ff6ab2aea" providerId="LiveId" clId="{FBEB8B2A-779F-429F-B5FC-81F339BB0896}" dt="2022-12-15T20:01:24.445" v="746" actId="1076"/>
          <ac:spMkLst>
            <pc:docMk/>
            <pc:sldMk cId="58893715" sldId="315"/>
            <ac:spMk id="8" creationId="{B1074B91-AAB1-4C3E-6D19-B5E9830750DD}"/>
          </ac:spMkLst>
        </pc:spChg>
        <pc:graphicFrameChg chg="del">
          <ac:chgData name="Huzefa Ayub" userId="ab6fc68ff6ab2aea" providerId="LiveId" clId="{FBEB8B2A-779F-429F-B5FC-81F339BB0896}" dt="2022-12-15T19:52:43.939" v="405" actId="478"/>
          <ac:graphicFrameMkLst>
            <pc:docMk/>
            <pc:sldMk cId="58893715" sldId="315"/>
            <ac:graphicFrameMk id="7" creationId="{1A75E301-F81B-604F-0C9B-A25BF04F0642}"/>
          </ac:graphicFrameMkLst>
        </pc:graphicFrameChg>
      </pc:sldChg>
      <pc:sldChg chg="modSp mod">
        <pc:chgData name="Huzefa Ayub" userId="ab6fc68ff6ab2aea" providerId="LiveId" clId="{FBEB8B2A-779F-429F-B5FC-81F339BB0896}" dt="2022-12-15T20:09:09.472" v="1008" actId="20577"/>
        <pc:sldMkLst>
          <pc:docMk/>
          <pc:sldMk cId="2790251853" sldId="316"/>
        </pc:sldMkLst>
        <pc:spChg chg="mod">
          <ac:chgData name="Huzefa Ayub" userId="ab6fc68ff6ab2aea" providerId="LiveId" clId="{FBEB8B2A-779F-429F-B5FC-81F339BB0896}" dt="2022-12-15T20:09:09.472" v="1008" actId="20577"/>
          <ac:spMkLst>
            <pc:docMk/>
            <pc:sldMk cId="2790251853" sldId="316"/>
            <ac:spMk id="5" creationId="{AAF5CF3F-E5EF-5769-3F83-24ADB4412BBF}"/>
          </ac:spMkLst>
        </pc:spChg>
      </pc:sldChg>
      <pc:sldChg chg="new del">
        <pc:chgData name="Huzefa Ayub" userId="ab6fc68ff6ab2aea" providerId="LiveId" clId="{FBEB8B2A-779F-429F-B5FC-81F339BB0896}" dt="2022-12-15T20:01:58.243" v="769" actId="47"/>
        <pc:sldMkLst>
          <pc:docMk/>
          <pc:sldMk cId="2456639380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860" y="3219169"/>
            <a:ext cx="5592279" cy="1088136"/>
          </a:xfrm>
        </p:spPr>
        <p:txBody>
          <a:bodyPr/>
          <a:lstStyle/>
          <a:p>
            <a:r>
              <a:rPr lang="en-US" dirty="0"/>
              <a:t>Correlation Coefficient</a:t>
            </a:r>
            <a:br>
              <a:rPr lang="en-US" dirty="0"/>
            </a:br>
            <a:r>
              <a:rPr lang="en-US" dirty="0"/>
              <a:t>of two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257058"/>
            <a:ext cx="2999232" cy="1515017"/>
          </a:xfrm>
        </p:spPr>
        <p:txBody>
          <a:bodyPr>
            <a:normAutofit/>
          </a:bodyPr>
          <a:lstStyle/>
          <a:p>
            <a:r>
              <a:rPr lang="en-US" dirty="0"/>
              <a:t>Huzefa Ayub</a:t>
            </a:r>
          </a:p>
          <a:p>
            <a:r>
              <a:rPr lang="en-US" dirty="0"/>
              <a:t>​BSc Math(H) Sem 5</a:t>
            </a:r>
          </a:p>
          <a:p>
            <a:r>
              <a:rPr lang="en-US" dirty="0"/>
              <a:t>Roll-203034-11-0103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6">
                    <a:lumMod val="25000"/>
                  </a:schemeClr>
                </a:solidFill>
                <a:effectLst/>
                <a:latin typeface="+mn-lt"/>
              </a:rPr>
              <a:t>Correlation coefficients are used to assess the strength of associations between data variables.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accent6">
                    <a:lumMod val="25000"/>
                  </a:schemeClr>
                </a:solidFill>
                <a:effectLst/>
                <a:latin typeface="+mn-lt"/>
              </a:rPr>
              <a:t>The statistical significance of a correlation can be calculated from the correlation coefficient and the number of data points in the sample, assuming a normal population distribution.</a:t>
            </a:r>
            <a:endParaRPr lang="en-US" dirty="0">
              <a:solidFill>
                <a:schemeClr val="accent6">
                  <a:lumMod val="25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6D9E-572C-B7EC-1BFC-F8EA0F9CAC15}"/>
              </a:ext>
            </a:extLst>
          </p:cNvPr>
          <p:cNvSpPr txBox="1"/>
          <p:nvPr/>
        </p:nvSpPr>
        <p:spPr>
          <a:xfrm>
            <a:off x="5476775" y="2194560"/>
            <a:ext cx="5929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https://amath.colorado.edu/faculty/vdukic/4570/week5_handout_2020.pdf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https://www.investopedia.com/terms/c/correlationcoefficient.asp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https://www.statisticshowto.com/probability-and-statistics/statistics-definitions/marginal-distribution/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Huzefa Ayub</a:t>
            </a:r>
          </a:p>
          <a:p>
            <a:r>
              <a:rPr lang="en-US" dirty="0"/>
              <a:t>BSc Math(H), Sem 5</a:t>
            </a:r>
          </a:p>
          <a:p>
            <a:r>
              <a:rPr lang="en-US" dirty="0"/>
              <a:t>Roll- 203034-11-0103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Correlation Coefficient for Discrete Random Variables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Correlation Coefficient for Continuous Random Variables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Application of Correlation Coefficient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Coefficient is a statistical measure of the strength of a linear relationship between two variables. It can range from -1 to 1. A correlation coefficient of -1 describes a negative relation while a correlation coefficient of +1 describes a positive relation. Values at or close to zero indicate no linear relation or weak correlation.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98" y="3968496"/>
            <a:ext cx="11532429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Variables chosen for finding correlation can be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or Continuous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32556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Finding Correlation Coefficient for Discrete Random Variables X and 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6">
                <a:extLst>
                  <a:ext uri="{FF2B5EF4-FFF2-40B4-BE49-F238E27FC236}">
                    <a16:creationId xmlns:a16="http://schemas.microsoft.com/office/drawing/2014/main" id="{DF4D832F-92DA-3D89-A43F-6E00D388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605059"/>
                  </p:ext>
                </p:extLst>
              </p:nvPr>
            </p:nvGraphicFramePr>
            <p:xfrm>
              <a:off x="1184977" y="1460811"/>
              <a:ext cx="39067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697">
                      <a:extLst>
                        <a:ext uri="{9D8B030D-6E8A-4147-A177-3AD203B41FA5}">
                          <a16:colId xmlns:a16="http://schemas.microsoft.com/office/drawing/2014/main" val="3857456062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1579819179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2255756998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10167760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a:rPr lang="en-IN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649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76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89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00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00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6">
                <a:extLst>
                  <a:ext uri="{FF2B5EF4-FFF2-40B4-BE49-F238E27FC236}">
                    <a16:creationId xmlns:a16="http://schemas.microsoft.com/office/drawing/2014/main" id="{DF4D832F-92DA-3D89-A43F-6E00D38845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605059"/>
                  </p:ext>
                </p:extLst>
              </p:nvPr>
            </p:nvGraphicFramePr>
            <p:xfrm>
              <a:off x="1184977" y="1460811"/>
              <a:ext cx="39067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697">
                      <a:extLst>
                        <a:ext uri="{9D8B030D-6E8A-4147-A177-3AD203B41FA5}">
                          <a16:colId xmlns:a16="http://schemas.microsoft.com/office/drawing/2014/main" val="3857456062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1579819179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2255756998"/>
                        </a:ext>
                      </a:extLst>
                    </a:gridCol>
                    <a:gridCol w="976697">
                      <a:extLst>
                        <a:ext uri="{9D8B030D-6E8A-4147-A177-3AD203B41FA5}">
                          <a16:colId xmlns:a16="http://schemas.microsoft.com/office/drawing/2014/main" val="10167760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8197" r="-30124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75" t="-8197" r="-25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49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accent6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769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899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00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408197" r="-3012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0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50F8A-07A8-5BCB-BF65-91B651CF287B}"/>
                  </a:ext>
                </a:extLst>
              </p:cNvPr>
              <p:cNvSpPr txBox="1"/>
              <p:nvPr/>
            </p:nvSpPr>
            <p:spPr>
              <a:xfrm>
                <a:off x="1151663" y="3395485"/>
                <a:ext cx="805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marginal distributions of X and Y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50F8A-07A8-5BCB-BF65-91B651CF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63" y="3395485"/>
                <a:ext cx="8056345" cy="369332"/>
              </a:xfrm>
              <a:prstGeom prst="rect">
                <a:avLst/>
              </a:prstGeom>
              <a:blipFill>
                <a:blip r:embed="rId3"/>
                <a:stretch>
                  <a:fillRect l="-68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D2E639-4DC5-A4F4-207E-0FAE1565920A}"/>
                  </a:ext>
                </a:extLst>
              </p:cNvPr>
              <p:cNvSpPr txBox="1"/>
              <p:nvPr/>
            </p:nvSpPr>
            <p:spPr>
              <a:xfrm>
                <a:off x="5505650" y="1460811"/>
                <a:ext cx="5188017" cy="182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Marginal distributions:</a:t>
                </a:r>
                <a:r>
                  <a:rPr lang="en-IN" dirty="0"/>
                  <a:t>  If X and Y are discrete random variables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value of their distribution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then marginal distribution functions are given by:</a:t>
                </a:r>
              </a:p>
              <a:p>
                <a:endParaRPr lang="en-IN" dirty="0"/>
              </a:p>
              <a:p>
                <a:r>
                  <a:rPr lang="en-IN" dirty="0"/>
                  <a:t>MD of X: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MD of 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D2E639-4DC5-A4F4-207E-0FAE1565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50" y="1460811"/>
                <a:ext cx="5188017" cy="1824154"/>
              </a:xfrm>
              <a:prstGeom prst="rect">
                <a:avLst/>
              </a:prstGeom>
              <a:blipFill>
                <a:blip r:embed="rId4"/>
                <a:stretch>
                  <a:fillRect l="-940" t="-2007" r="-588" b="-33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52858C-79AB-C4DB-43AB-157055057615}"/>
                  </a:ext>
                </a:extLst>
              </p:cNvPr>
              <p:cNvSpPr txBox="1"/>
              <p:nvPr/>
            </p:nvSpPr>
            <p:spPr>
              <a:xfrm>
                <a:off x="1270535" y="3850105"/>
                <a:ext cx="8191099" cy="1744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Now we find the mean expectations of X and 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×0.5+250×0.5=175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×0.25+100×0.25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×0.5=125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52858C-79AB-C4DB-43AB-15705505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35" y="3850105"/>
                <a:ext cx="8191099" cy="1744645"/>
              </a:xfrm>
              <a:prstGeom prst="rect">
                <a:avLst/>
              </a:prstGeom>
              <a:blipFill>
                <a:blip r:embed="rId5"/>
                <a:stretch>
                  <a:fillRect l="-595" t="-2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Calculation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65596-8BBF-2D72-8DAD-915F1814B382}"/>
                  </a:ext>
                </a:extLst>
              </p:cNvPr>
              <p:cNvSpPr txBox="1"/>
              <p:nvPr/>
            </p:nvSpPr>
            <p:spPr>
              <a:xfrm>
                <a:off x="211755" y="2374468"/>
                <a:ext cx="10395283" cy="411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also find the mean expectation of XY: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𝑥𝑦𝑝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×100×0.2+0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0.05+100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0.1+100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0.2+200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=23750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Next we find the variance of X and Y: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=36250−30625=5625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=36250</m:t>
                        </m:r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=22500−15625=6875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=22500</m:t>
                        </m:r>
                      </m:e>
                    </m:nary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We find the covariance of X and Y: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=1875</m:t>
                    </m:r>
                  </m:oMath>
                </a14:m>
                <a:r>
                  <a:rPr lang="en-IN" dirty="0"/>
                  <a:t>,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65596-8BBF-2D72-8DAD-915F1814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5" y="2374468"/>
                <a:ext cx="10395283" cy="4111190"/>
              </a:xfrm>
              <a:prstGeom prst="rect">
                <a:avLst/>
              </a:prstGeom>
              <a:blipFill>
                <a:blip r:embed="rId2"/>
                <a:stretch>
                  <a:fillRect l="-528" t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54EC2B-C4B7-2355-920D-73E38C8E2337}"/>
                  </a:ext>
                </a:extLst>
              </p:cNvPr>
              <p:cNvSpPr txBox="1"/>
              <p:nvPr/>
            </p:nvSpPr>
            <p:spPr>
              <a:xfrm>
                <a:off x="5024387" y="5245768"/>
                <a:ext cx="6429676" cy="101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Finally we find the correlation coefficient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𝑪𝒐𝒗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𝟏𝟖𝟕𝟓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𝟓𝟔𝟐𝟓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𝟔𝟖𝟕𝟓</m:t>
                              </m:r>
                            </m:e>
                          </m:rad>
                        </m:den>
                      </m:f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𝟑𝟎𝟏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54EC2B-C4B7-2355-920D-73E38C8E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87" y="5245768"/>
                <a:ext cx="6429676" cy="1013226"/>
              </a:xfrm>
              <a:prstGeom prst="rect">
                <a:avLst/>
              </a:prstGeom>
              <a:blipFill>
                <a:blip r:embed="rId3"/>
                <a:stretch>
                  <a:fillRect l="-758" t="-3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6" name="Title 76">
            <a:extLst>
              <a:ext uri="{FF2B5EF4-FFF2-40B4-BE49-F238E27FC236}">
                <a16:creationId xmlns:a16="http://schemas.microsoft.com/office/drawing/2014/main" id="{137546A5-09CE-D5C9-1B6A-FF51D2108FFE}"/>
              </a:ext>
            </a:extLst>
          </p:cNvPr>
          <p:cNvSpPr txBox="1">
            <a:spLocks/>
          </p:cNvSpPr>
          <p:nvPr/>
        </p:nvSpPr>
        <p:spPr>
          <a:xfrm>
            <a:off x="381000" y="1365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Finding Correlation Coefficient for Continuous Random Variables X and Y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3A4C0F7-32DE-A22C-F09E-060D26474ABD}"/>
                  </a:ext>
                </a:extLst>
              </p:cNvPr>
              <p:cNvSpPr txBox="1"/>
              <p:nvPr/>
            </p:nvSpPr>
            <p:spPr>
              <a:xfrm>
                <a:off x="6096000" y="1998727"/>
                <a:ext cx="5188017" cy="2030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Marginal distributions:</a:t>
                </a:r>
                <a:r>
                  <a:rPr lang="en-IN" dirty="0"/>
                  <a:t>  If X and Y are discrete random variables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value of their distribution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then marginal distribution functions are given by:</a:t>
                </a:r>
              </a:p>
              <a:p>
                <a:endParaRPr lang="en-IN" dirty="0"/>
              </a:p>
              <a:p>
                <a:r>
                  <a:rPr lang="en-IN" dirty="0"/>
                  <a:t>MD of X: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MD of 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3A4C0F7-32DE-A22C-F09E-060D2647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27"/>
                <a:ext cx="5188017" cy="2030684"/>
              </a:xfrm>
              <a:prstGeom prst="rect">
                <a:avLst/>
              </a:prstGeom>
              <a:blipFill>
                <a:blip r:embed="rId2"/>
                <a:stretch>
                  <a:fillRect l="-940" t="-1802" b="-38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BB007D-45B9-D01B-8459-D4B27BCBFC0D}"/>
                  </a:ext>
                </a:extLst>
              </p:cNvPr>
              <p:cNvSpPr txBox="1"/>
              <p:nvPr/>
            </p:nvSpPr>
            <p:spPr>
              <a:xfrm>
                <a:off x="1068404" y="1559293"/>
                <a:ext cx="9942897" cy="355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take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N" dirty="0"/>
                  <a:t> and first find the marginal distribution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IN" dirty="0"/>
                  <a:t>, </a:t>
                </a:r>
              </a:p>
              <a:p>
                <a:endParaRPr lang="en-IN" dirty="0"/>
              </a:p>
              <a:p>
                <a:r>
                  <a:rPr lang="en-IN" dirty="0"/>
                  <a:t>Next we find the expectation X, Y and XY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𝑥𝑦𝑓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𝑑𝑦𝑑𝑥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dirty="0"/>
                  <a:t>,</a:t>
                </a: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BB007D-45B9-D01B-8459-D4B27BCB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04" y="1559293"/>
                <a:ext cx="9942897" cy="3554948"/>
              </a:xfrm>
              <a:prstGeom prst="rect">
                <a:avLst/>
              </a:prstGeom>
              <a:blipFill>
                <a:blip r:embed="rId3"/>
                <a:stretch>
                  <a:fillRect l="-490" t="-1029" b="-20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Calculations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074B91-AAB1-4C3E-6D19-B5E9830750DD}"/>
                  </a:ext>
                </a:extLst>
              </p:cNvPr>
              <p:cNvSpPr txBox="1"/>
              <p:nvPr/>
            </p:nvSpPr>
            <p:spPr>
              <a:xfrm>
                <a:off x="240792" y="2318590"/>
                <a:ext cx="11570208" cy="4220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Next we move on to finding variances of X and Y: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Covariance of X,Y is given by: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</m:oMath>
                </a14:m>
                <a:r>
                  <a:rPr lang="en-IN" dirty="0"/>
                  <a:t>,</a:t>
                </a:r>
              </a:p>
              <a:p>
                <a:endParaRPr lang="en-IN" dirty="0"/>
              </a:p>
              <a:p>
                <a:r>
                  <a:rPr lang="en-IN" b="1" dirty="0"/>
                  <a:t>Correlation coefficient is given by: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𝑪𝒐𝒗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𝟏𝟒𝟒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num>
                              <m:den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𝟏𝟒𝟒</m:t>
                                </m:r>
                              </m:den>
                            </m:f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type m:val="skw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𝟏𝟏</m:t>
                                </m:r>
                              </m:num>
                              <m:den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𝟏𝟒𝟒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𝟎𝟗</m:t>
                    </m:r>
                  </m:oMath>
                </a14:m>
                <a:r>
                  <a:rPr lang="en-IN" dirty="0"/>
                  <a:t>,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074B91-AAB1-4C3E-6D19-B5E983075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" y="2318590"/>
                <a:ext cx="11570208" cy="4220322"/>
              </a:xfrm>
              <a:prstGeom prst="rect">
                <a:avLst/>
              </a:prstGeom>
              <a:blipFill>
                <a:blip r:embed="rId2"/>
                <a:stretch>
                  <a:fillRect l="-474" t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61" y="2318245"/>
            <a:ext cx="11078678" cy="172436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Correlation coefficients are used in science and in finance to assess the degree of association between two variables, factors, or data sets.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of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{57B45002-98CF-4A6B-80BD-8DE0F32AAC0F}tf56410444_win32</Template>
  <TotalTime>142</TotalTime>
  <Words>745</Words>
  <Application>Microsoft Office PowerPoint</Application>
  <PresentationFormat>Widescreen</PresentationFormat>
  <Paragraphs>119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Cambria Math</vt:lpstr>
      <vt:lpstr>Gill Sans Light</vt:lpstr>
      <vt:lpstr>Gill Sans Nova</vt:lpstr>
      <vt:lpstr>Gill Sans Nova Light</vt:lpstr>
      <vt:lpstr>Office Theme</vt:lpstr>
      <vt:lpstr>Correlation Coefficient of two variable</vt:lpstr>
      <vt:lpstr>Agenda</vt:lpstr>
      <vt:lpstr>Introduction</vt:lpstr>
      <vt:lpstr>Random Variables chosen for finding correlation can be</vt:lpstr>
      <vt:lpstr>Finding Correlation Coefficient for Discrete Random Variables X and Y</vt:lpstr>
      <vt:lpstr>Calculation </vt:lpstr>
      <vt:lpstr>PowerPoint Presentation</vt:lpstr>
      <vt:lpstr>Calculations </vt:lpstr>
      <vt:lpstr>Correlation coefficients are used in science and in finance to assess the degree of association between two variables, factors, or data sets.</vt:lpstr>
      <vt:lpstr>Summary 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Coefficient of two variable</dc:title>
  <dc:creator>Huzefa Ayub</dc:creator>
  <cp:lastModifiedBy>Huzefa Ayub</cp:lastModifiedBy>
  <cp:revision>1</cp:revision>
  <dcterms:created xsi:type="dcterms:W3CDTF">2022-12-15T17:49:23Z</dcterms:created>
  <dcterms:modified xsi:type="dcterms:W3CDTF">2022-12-15T20:11:32Z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