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5"/>
  </p:notesMasterIdLst>
  <p:handoutMasterIdLst>
    <p:handoutMasterId r:id="rId36"/>
  </p:handoutMasterIdLst>
  <p:sldIdLst>
    <p:sldId id="266" r:id="rId5"/>
    <p:sldId id="257" r:id="rId6"/>
    <p:sldId id="256" r:id="rId7"/>
    <p:sldId id="258" r:id="rId8"/>
    <p:sldId id="259" r:id="rId9"/>
    <p:sldId id="273" r:id="rId10"/>
    <p:sldId id="260" r:id="rId11"/>
    <p:sldId id="274" r:id="rId12"/>
    <p:sldId id="270" r:id="rId13"/>
    <p:sldId id="262" r:id="rId14"/>
    <p:sldId id="275" r:id="rId15"/>
    <p:sldId id="271" r:id="rId16"/>
    <p:sldId id="277" r:id="rId17"/>
    <p:sldId id="276" r:id="rId18"/>
    <p:sldId id="278" r:id="rId19"/>
    <p:sldId id="279" r:id="rId20"/>
    <p:sldId id="280" r:id="rId21"/>
    <p:sldId id="281" r:id="rId22"/>
    <p:sldId id="283" r:id="rId23"/>
    <p:sldId id="284" r:id="rId24"/>
    <p:sldId id="285" r:id="rId25"/>
    <p:sldId id="286" r:id="rId26"/>
    <p:sldId id="287" r:id="rId27"/>
    <p:sldId id="288" r:id="rId28"/>
    <p:sldId id="289" r:id="rId29"/>
    <p:sldId id="290" r:id="rId30"/>
    <p:sldId id="291" r:id="rId31"/>
    <p:sldId id="292" r:id="rId32"/>
    <p:sldId id="293" r:id="rId33"/>
    <p:sldId id="269" r:id="rId3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74" autoAdjust="0"/>
  </p:normalViewPr>
  <p:slideViewPr>
    <p:cSldViewPr snapToGrid="0" showGuides="1">
      <p:cViewPr>
        <p:scale>
          <a:sx n="55" d="100"/>
          <a:sy n="55" d="100"/>
        </p:scale>
        <p:origin x="1096" y="284"/>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zefa Ayub" userId="ab6fc68ff6ab2aea" providerId="LiveId" clId="{F6B571E2-746C-4609-ADA1-D267D9C46F0C}"/>
    <pc:docChg chg="custSel modSld">
      <pc:chgData name="Huzefa Ayub" userId="ab6fc68ff6ab2aea" providerId="LiveId" clId="{F6B571E2-746C-4609-ADA1-D267D9C46F0C}" dt="2024-07-30T11:31:09.199" v="57"/>
      <pc:docMkLst>
        <pc:docMk/>
      </pc:docMkLst>
      <pc:sldChg chg="addSp delSp modSp modTransition modAnim">
        <pc:chgData name="Huzefa Ayub" userId="ab6fc68ff6ab2aea" providerId="LiveId" clId="{F6B571E2-746C-4609-ADA1-D267D9C46F0C}" dt="2024-07-30T11:31:09.199" v="57"/>
        <pc:sldMkLst>
          <pc:docMk/>
          <pc:sldMk cId="2287211883" sldId="256"/>
        </pc:sldMkLst>
        <pc:picChg chg="add del mod">
          <ac:chgData name="Huzefa Ayub" userId="ab6fc68ff6ab2aea" providerId="LiveId" clId="{F6B571E2-746C-4609-ADA1-D267D9C46F0C}" dt="2024-07-30T10:43:18.281" v="4"/>
          <ac:picMkLst>
            <pc:docMk/>
            <pc:sldMk cId="2287211883" sldId="256"/>
            <ac:picMk id="15" creationId="{B8DC9D0E-0F2B-FAA9-D43C-BC8B1C094CCC}"/>
          </ac:picMkLst>
        </pc:picChg>
        <pc:picChg chg="add del mod">
          <ac:chgData name="Huzefa Ayub" userId="ab6fc68ff6ab2aea" providerId="LiveId" clId="{F6B571E2-746C-4609-ADA1-D267D9C46F0C}" dt="2024-07-30T11:31:09.199" v="57"/>
          <ac:picMkLst>
            <pc:docMk/>
            <pc:sldMk cId="2287211883" sldId="256"/>
            <ac:picMk id="16" creationId="{560D9790-099D-3721-1294-A4F14BC1E351}"/>
          </ac:picMkLst>
        </pc:picChg>
      </pc:sldChg>
      <pc:sldChg chg="addSp delSp modSp modTransition modAnim">
        <pc:chgData name="Huzefa Ayub" userId="ab6fc68ff6ab2aea" providerId="LiveId" clId="{F6B571E2-746C-4609-ADA1-D267D9C46F0C}" dt="2024-07-30T11:31:09.199" v="57"/>
        <pc:sldMkLst>
          <pc:docMk/>
          <pc:sldMk cId="3066898593" sldId="257"/>
        </pc:sldMkLst>
        <pc:picChg chg="add del mod">
          <ac:chgData name="Huzefa Ayub" userId="ab6fc68ff6ab2aea" providerId="LiveId" clId="{F6B571E2-746C-4609-ADA1-D267D9C46F0C}" dt="2024-07-30T10:43:18.281" v="4"/>
          <ac:picMkLst>
            <pc:docMk/>
            <pc:sldMk cId="3066898593" sldId="257"/>
            <ac:picMk id="10" creationId="{F5A74CE3-7DCE-81FA-4F2E-B95D3BD659B5}"/>
          </ac:picMkLst>
        </pc:picChg>
        <pc:picChg chg="add del mod">
          <ac:chgData name="Huzefa Ayub" userId="ab6fc68ff6ab2aea" providerId="LiveId" clId="{F6B571E2-746C-4609-ADA1-D267D9C46F0C}" dt="2024-07-30T11:31:09.199" v="57"/>
          <ac:picMkLst>
            <pc:docMk/>
            <pc:sldMk cId="3066898593" sldId="257"/>
            <ac:picMk id="11" creationId="{D32DB00E-A011-B1C4-C980-F2CA1119597C}"/>
          </ac:picMkLst>
        </pc:picChg>
      </pc:sldChg>
      <pc:sldChg chg="addSp delSp modSp modTransition modAnim">
        <pc:chgData name="Huzefa Ayub" userId="ab6fc68ff6ab2aea" providerId="LiveId" clId="{F6B571E2-746C-4609-ADA1-D267D9C46F0C}" dt="2024-07-30T11:31:09.199" v="57"/>
        <pc:sldMkLst>
          <pc:docMk/>
          <pc:sldMk cId="2023535584" sldId="258"/>
        </pc:sldMkLst>
        <pc:picChg chg="add del mod">
          <ac:chgData name="Huzefa Ayub" userId="ab6fc68ff6ab2aea" providerId="LiveId" clId="{F6B571E2-746C-4609-ADA1-D267D9C46F0C}" dt="2024-07-30T10:43:18.281" v="4"/>
          <ac:picMkLst>
            <pc:docMk/>
            <pc:sldMk cId="2023535584" sldId="258"/>
            <ac:picMk id="9" creationId="{E5C1AFDD-A769-DAC5-05B4-8A5053A04963}"/>
          </ac:picMkLst>
        </pc:picChg>
        <pc:picChg chg="add del mod">
          <ac:chgData name="Huzefa Ayub" userId="ab6fc68ff6ab2aea" providerId="LiveId" clId="{F6B571E2-746C-4609-ADA1-D267D9C46F0C}" dt="2024-07-30T11:31:09.199" v="57"/>
          <ac:picMkLst>
            <pc:docMk/>
            <pc:sldMk cId="2023535584" sldId="258"/>
            <ac:picMk id="10" creationId="{7CDA4E15-16ED-5F40-68BA-665B1BC9FFCF}"/>
          </ac:picMkLst>
        </pc:picChg>
      </pc:sldChg>
      <pc:sldChg chg="addSp delSp modSp modTransition modAnim">
        <pc:chgData name="Huzefa Ayub" userId="ab6fc68ff6ab2aea" providerId="LiveId" clId="{F6B571E2-746C-4609-ADA1-D267D9C46F0C}" dt="2024-07-30T11:31:09.199" v="57"/>
        <pc:sldMkLst>
          <pc:docMk/>
          <pc:sldMk cId="3953500455" sldId="259"/>
        </pc:sldMkLst>
        <pc:picChg chg="add del mod">
          <ac:chgData name="Huzefa Ayub" userId="ab6fc68ff6ab2aea" providerId="LiveId" clId="{F6B571E2-746C-4609-ADA1-D267D9C46F0C}" dt="2024-07-30T10:43:18.281" v="4"/>
          <ac:picMkLst>
            <pc:docMk/>
            <pc:sldMk cId="3953500455" sldId="259"/>
            <ac:picMk id="15" creationId="{4747DAB1-BDD6-84E9-D464-D68BF51B2660}"/>
          </ac:picMkLst>
        </pc:picChg>
        <pc:picChg chg="add del mod">
          <ac:chgData name="Huzefa Ayub" userId="ab6fc68ff6ab2aea" providerId="LiveId" clId="{F6B571E2-746C-4609-ADA1-D267D9C46F0C}" dt="2024-07-30T11:31:09.199" v="57"/>
          <ac:picMkLst>
            <pc:docMk/>
            <pc:sldMk cId="3953500455" sldId="259"/>
            <ac:picMk id="16" creationId="{10D86161-CD44-50B0-B51B-C782FE8204E6}"/>
          </ac:picMkLst>
        </pc:picChg>
      </pc:sldChg>
      <pc:sldChg chg="addSp delSp modSp modTransition modAnim">
        <pc:chgData name="Huzefa Ayub" userId="ab6fc68ff6ab2aea" providerId="LiveId" clId="{F6B571E2-746C-4609-ADA1-D267D9C46F0C}" dt="2024-07-30T11:31:09.199" v="57"/>
        <pc:sldMkLst>
          <pc:docMk/>
          <pc:sldMk cId="1266157980" sldId="260"/>
        </pc:sldMkLst>
        <pc:picChg chg="add del mod">
          <ac:chgData name="Huzefa Ayub" userId="ab6fc68ff6ab2aea" providerId="LiveId" clId="{F6B571E2-746C-4609-ADA1-D267D9C46F0C}" dt="2024-07-30T11:14:24.407" v="19"/>
          <ac:picMkLst>
            <pc:docMk/>
            <pc:sldMk cId="1266157980" sldId="260"/>
            <ac:picMk id="54" creationId="{7F68E145-55B1-41CB-E51C-7A9141319DE2}"/>
          </ac:picMkLst>
        </pc:picChg>
        <pc:picChg chg="add del mod">
          <ac:chgData name="Huzefa Ayub" userId="ab6fc68ff6ab2aea" providerId="LiveId" clId="{F6B571E2-746C-4609-ADA1-D267D9C46F0C}" dt="2024-07-30T11:31:09.199" v="57"/>
          <ac:picMkLst>
            <pc:docMk/>
            <pc:sldMk cId="1266157980" sldId="260"/>
            <ac:picMk id="55" creationId="{6B92E21F-B373-C36A-0E9C-8DF6CC55092F}"/>
          </ac:picMkLst>
        </pc:picChg>
      </pc:sldChg>
      <pc:sldChg chg="addSp delSp modSp modTransition modAnim">
        <pc:chgData name="Huzefa Ayub" userId="ab6fc68ff6ab2aea" providerId="LiveId" clId="{F6B571E2-746C-4609-ADA1-D267D9C46F0C}" dt="2024-07-30T11:31:09.199" v="57"/>
        <pc:sldMkLst>
          <pc:docMk/>
          <pc:sldMk cId="1935360244" sldId="262"/>
        </pc:sldMkLst>
        <pc:picChg chg="add del mod">
          <ac:chgData name="Huzefa Ayub" userId="ab6fc68ff6ab2aea" providerId="LiveId" clId="{F6B571E2-746C-4609-ADA1-D267D9C46F0C}" dt="2024-07-30T11:31:09.199" v="57"/>
          <ac:picMkLst>
            <pc:docMk/>
            <pc:sldMk cId="1935360244" sldId="262"/>
            <ac:picMk id="8" creationId="{6376866B-D111-1241-9887-5E9CD3495878}"/>
          </ac:picMkLst>
        </pc:picChg>
      </pc:sldChg>
      <pc:sldChg chg="addSp delSp modSp modTransition modAnim">
        <pc:chgData name="Huzefa Ayub" userId="ab6fc68ff6ab2aea" providerId="LiveId" clId="{F6B571E2-746C-4609-ADA1-D267D9C46F0C}" dt="2024-07-30T11:31:09.199" v="57"/>
        <pc:sldMkLst>
          <pc:docMk/>
          <pc:sldMk cId="1650012627" sldId="266"/>
        </pc:sldMkLst>
        <pc:picChg chg="add del mod">
          <ac:chgData name="Huzefa Ayub" userId="ab6fc68ff6ab2aea" providerId="LiveId" clId="{F6B571E2-746C-4609-ADA1-D267D9C46F0C}" dt="2024-07-30T10:39:35.455" v="1"/>
          <ac:picMkLst>
            <pc:docMk/>
            <pc:sldMk cId="1650012627" sldId="266"/>
            <ac:picMk id="5" creationId="{88A78AC0-E9F0-2C2C-E6D5-E08AE57B1359}"/>
          </ac:picMkLst>
        </pc:picChg>
        <pc:picChg chg="add del mod">
          <ac:chgData name="Huzefa Ayub" userId="ab6fc68ff6ab2aea" providerId="LiveId" clId="{F6B571E2-746C-4609-ADA1-D267D9C46F0C}" dt="2024-07-30T10:43:18.281" v="4"/>
          <ac:picMkLst>
            <pc:docMk/>
            <pc:sldMk cId="1650012627" sldId="266"/>
            <ac:picMk id="7" creationId="{141F09EB-7572-24F3-A1E4-2FDD10E56291}"/>
          </ac:picMkLst>
        </pc:picChg>
        <pc:picChg chg="add del mod">
          <ac:chgData name="Huzefa Ayub" userId="ab6fc68ff6ab2aea" providerId="LiveId" clId="{F6B571E2-746C-4609-ADA1-D267D9C46F0C}" dt="2024-07-30T10:59:38.543" v="6"/>
          <ac:picMkLst>
            <pc:docMk/>
            <pc:sldMk cId="1650012627" sldId="266"/>
            <ac:picMk id="8" creationId="{A2882DC7-9C0D-3A4F-B289-2BC5A3EAA621}"/>
          </ac:picMkLst>
        </pc:picChg>
        <pc:picChg chg="add del mod">
          <ac:chgData name="Huzefa Ayub" userId="ab6fc68ff6ab2aea" providerId="LiveId" clId="{F6B571E2-746C-4609-ADA1-D267D9C46F0C}" dt="2024-07-30T11:00:44.778" v="8"/>
          <ac:picMkLst>
            <pc:docMk/>
            <pc:sldMk cId="1650012627" sldId="266"/>
            <ac:picMk id="9" creationId="{11206714-3723-D5D6-7EC0-9CC41ABE0413}"/>
          </ac:picMkLst>
        </pc:picChg>
        <pc:picChg chg="add del mod">
          <ac:chgData name="Huzefa Ayub" userId="ab6fc68ff6ab2aea" providerId="LiveId" clId="{F6B571E2-746C-4609-ADA1-D267D9C46F0C}" dt="2024-07-30T11:01:57.461" v="10"/>
          <ac:picMkLst>
            <pc:docMk/>
            <pc:sldMk cId="1650012627" sldId="266"/>
            <ac:picMk id="10" creationId="{41339A7F-3C99-1015-6150-6F71E7D5D695}"/>
          </ac:picMkLst>
        </pc:picChg>
        <pc:picChg chg="add del mod">
          <ac:chgData name="Huzefa Ayub" userId="ab6fc68ff6ab2aea" providerId="LiveId" clId="{F6B571E2-746C-4609-ADA1-D267D9C46F0C}" dt="2024-07-30T11:31:09.199" v="57"/>
          <ac:picMkLst>
            <pc:docMk/>
            <pc:sldMk cId="1650012627" sldId="266"/>
            <ac:picMk id="11" creationId="{58D654A7-A54C-813F-064E-5016921AD7CD}"/>
          </ac:picMkLst>
        </pc:picChg>
      </pc:sldChg>
      <pc:sldChg chg="modTransition">
        <pc:chgData name="Huzefa Ayub" userId="ab6fc68ff6ab2aea" providerId="LiveId" clId="{F6B571E2-746C-4609-ADA1-D267D9C46F0C}" dt="2024-07-30T10:59:38.543" v="6"/>
        <pc:sldMkLst>
          <pc:docMk/>
          <pc:sldMk cId="1316663592" sldId="269"/>
        </pc:sldMkLst>
      </pc:sldChg>
      <pc:sldChg chg="addSp delSp modSp modTransition modAnim">
        <pc:chgData name="Huzefa Ayub" userId="ab6fc68ff6ab2aea" providerId="LiveId" clId="{F6B571E2-746C-4609-ADA1-D267D9C46F0C}" dt="2024-07-30T11:31:09.199" v="57"/>
        <pc:sldMkLst>
          <pc:docMk/>
          <pc:sldMk cId="2113840733" sldId="270"/>
        </pc:sldMkLst>
        <pc:picChg chg="add del mod">
          <ac:chgData name="Huzefa Ayub" userId="ab6fc68ff6ab2aea" providerId="LiveId" clId="{F6B571E2-746C-4609-ADA1-D267D9C46F0C}" dt="2024-07-30T11:31:09.199" v="57"/>
          <ac:picMkLst>
            <pc:docMk/>
            <pc:sldMk cId="2113840733" sldId="270"/>
            <ac:picMk id="11" creationId="{F78C9EA2-6D2D-037F-2BEE-B83BE37647DA}"/>
          </ac:picMkLst>
        </pc:picChg>
      </pc:sldChg>
      <pc:sldChg chg="addSp delSp modSp modTransition modAnim">
        <pc:chgData name="Huzefa Ayub" userId="ab6fc68ff6ab2aea" providerId="LiveId" clId="{F6B571E2-746C-4609-ADA1-D267D9C46F0C}" dt="2024-07-30T11:31:09.199" v="57"/>
        <pc:sldMkLst>
          <pc:docMk/>
          <pc:sldMk cId="1855796050" sldId="271"/>
        </pc:sldMkLst>
        <pc:picChg chg="add del mod">
          <ac:chgData name="Huzefa Ayub" userId="ab6fc68ff6ab2aea" providerId="LiveId" clId="{F6B571E2-746C-4609-ADA1-D267D9C46F0C}" dt="2024-07-30T11:31:09.199" v="57"/>
          <ac:picMkLst>
            <pc:docMk/>
            <pc:sldMk cId="1855796050" sldId="271"/>
            <ac:picMk id="10" creationId="{E8945594-66DD-A521-7638-F645EA821F2C}"/>
          </ac:picMkLst>
        </pc:picChg>
      </pc:sldChg>
      <pc:sldChg chg="addSp delSp modSp modTransition modAnim">
        <pc:chgData name="Huzefa Ayub" userId="ab6fc68ff6ab2aea" providerId="LiveId" clId="{F6B571E2-746C-4609-ADA1-D267D9C46F0C}" dt="2024-07-30T11:28:54.056" v="56"/>
        <pc:sldMkLst>
          <pc:docMk/>
          <pc:sldMk cId="3007152572" sldId="273"/>
        </pc:sldMkLst>
        <pc:picChg chg="add del mod">
          <ac:chgData name="Huzefa Ayub" userId="ab6fc68ff6ab2aea" providerId="LiveId" clId="{F6B571E2-746C-4609-ADA1-D267D9C46F0C}" dt="2024-07-30T10:43:18.281" v="4"/>
          <ac:picMkLst>
            <pc:docMk/>
            <pc:sldMk cId="3007152572" sldId="273"/>
            <ac:picMk id="11" creationId="{627FA9C9-4F72-5171-D738-C0245380C2E8}"/>
          </ac:picMkLst>
        </pc:picChg>
        <pc:picChg chg="add del mod">
          <ac:chgData name="Huzefa Ayub" userId="ab6fc68ff6ab2aea" providerId="LiveId" clId="{F6B571E2-746C-4609-ADA1-D267D9C46F0C}" dt="2024-07-30T11:11:12.003" v="14"/>
          <ac:picMkLst>
            <pc:docMk/>
            <pc:sldMk cId="3007152572" sldId="273"/>
            <ac:picMk id="12" creationId="{8B5CF513-A40D-F90F-F91D-9AED7D6B07E8}"/>
          </ac:picMkLst>
        </pc:picChg>
        <pc:picChg chg="add del mod">
          <ac:chgData name="Huzefa Ayub" userId="ab6fc68ff6ab2aea" providerId="LiveId" clId="{F6B571E2-746C-4609-ADA1-D267D9C46F0C}" dt="2024-07-30T11:12:04.235" v="17"/>
          <ac:picMkLst>
            <pc:docMk/>
            <pc:sldMk cId="3007152572" sldId="273"/>
            <ac:picMk id="13" creationId="{3BD00C31-EE60-5246-5FFA-A0CC88199119}"/>
          </ac:picMkLst>
        </pc:picChg>
        <pc:picChg chg="add del mod">
          <ac:chgData name="Huzefa Ayub" userId="ab6fc68ff6ab2aea" providerId="LiveId" clId="{F6B571E2-746C-4609-ADA1-D267D9C46F0C}" dt="2024-07-30T11:28:54.056" v="56"/>
          <ac:picMkLst>
            <pc:docMk/>
            <pc:sldMk cId="3007152572" sldId="273"/>
            <ac:picMk id="14" creationId="{A4C2451C-A5C6-8F28-F9B6-DEABA83A59EE}"/>
          </ac:picMkLst>
        </pc:picChg>
      </pc:sldChg>
      <pc:sldChg chg="addSp delSp modSp modTransition modAnim">
        <pc:chgData name="Huzefa Ayub" userId="ab6fc68ff6ab2aea" providerId="LiveId" clId="{F6B571E2-746C-4609-ADA1-D267D9C46F0C}" dt="2024-07-30T11:31:09.199" v="57"/>
        <pc:sldMkLst>
          <pc:docMk/>
          <pc:sldMk cId="268060652" sldId="274"/>
        </pc:sldMkLst>
        <pc:picChg chg="add del mod">
          <ac:chgData name="Huzefa Ayub" userId="ab6fc68ff6ab2aea" providerId="LiveId" clId="{F6B571E2-746C-4609-ADA1-D267D9C46F0C}" dt="2024-07-30T11:31:09.199" v="57"/>
          <ac:picMkLst>
            <pc:docMk/>
            <pc:sldMk cId="268060652" sldId="274"/>
            <ac:picMk id="8" creationId="{6B0F847C-DC9B-D6C0-11F8-6E8A3C7BC5AE}"/>
          </ac:picMkLst>
        </pc:picChg>
      </pc:sldChg>
      <pc:sldChg chg="addSp delSp modSp modTransition modAnim">
        <pc:chgData name="Huzefa Ayub" userId="ab6fc68ff6ab2aea" providerId="LiveId" clId="{F6B571E2-746C-4609-ADA1-D267D9C46F0C}" dt="2024-07-30T11:31:09.199" v="57"/>
        <pc:sldMkLst>
          <pc:docMk/>
          <pc:sldMk cId="2676293115" sldId="275"/>
        </pc:sldMkLst>
        <pc:picChg chg="add del mod">
          <ac:chgData name="Huzefa Ayub" userId="ab6fc68ff6ab2aea" providerId="LiveId" clId="{F6B571E2-746C-4609-ADA1-D267D9C46F0C}" dt="2024-07-30T11:31:09.199" v="57"/>
          <ac:picMkLst>
            <pc:docMk/>
            <pc:sldMk cId="2676293115" sldId="275"/>
            <ac:picMk id="10" creationId="{77C00C29-4C50-906F-1FDB-5CC79A28A5AC}"/>
          </ac:picMkLst>
        </pc:picChg>
      </pc:sldChg>
      <pc:sldChg chg="addSp delSp modSp modTransition modAnim">
        <pc:chgData name="Huzefa Ayub" userId="ab6fc68ff6ab2aea" providerId="LiveId" clId="{F6B571E2-746C-4609-ADA1-D267D9C46F0C}" dt="2024-07-30T11:31:09.199" v="57"/>
        <pc:sldMkLst>
          <pc:docMk/>
          <pc:sldMk cId="1043216542" sldId="276"/>
        </pc:sldMkLst>
        <pc:picChg chg="add del mod">
          <ac:chgData name="Huzefa Ayub" userId="ab6fc68ff6ab2aea" providerId="LiveId" clId="{F6B571E2-746C-4609-ADA1-D267D9C46F0C}" dt="2024-07-30T11:31:09.199" v="57"/>
          <ac:picMkLst>
            <pc:docMk/>
            <pc:sldMk cId="1043216542" sldId="276"/>
            <ac:picMk id="8" creationId="{0F76419F-4D89-B692-E464-735CDD0E7234}"/>
          </ac:picMkLst>
        </pc:picChg>
      </pc:sldChg>
      <pc:sldChg chg="addSp delSp modSp modTransition modAnim">
        <pc:chgData name="Huzefa Ayub" userId="ab6fc68ff6ab2aea" providerId="LiveId" clId="{F6B571E2-746C-4609-ADA1-D267D9C46F0C}" dt="2024-07-30T11:31:09.199" v="57"/>
        <pc:sldMkLst>
          <pc:docMk/>
          <pc:sldMk cId="2015583140" sldId="277"/>
        </pc:sldMkLst>
        <pc:picChg chg="add del mod">
          <ac:chgData name="Huzefa Ayub" userId="ab6fc68ff6ab2aea" providerId="LiveId" clId="{F6B571E2-746C-4609-ADA1-D267D9C46F0C}" dt="2024-07-30T11:31:09.199" v="57"/>
          <ac:picMkLst>
            <pc:docMk/>
            <pc:sldMk cId="2015583140" sldId="277"/>
            <ac:picMk id="7" creationId="{4E0DA96F-8EFF-6E1F-BD51-EE799A72EACD}"/>
          </ac:picMkLst>
        </pc:picChg>
      </pc:sldChg>
      <pc:sldChg chg="addSp delSp modSp modTransition modAnim">
        <pc:chgData name="Huzefa Ayub" userId="ab6fc68ff6ab2aea" providerId="LiveId" clId="{F6B571E2-746C-4609-ADA1-D267D9C46F0C}" dt="2024-07-30T11:31:09.199" v="57"/>
        <pc:sldMkLst>
          <pc:docMk/>
          <pc:sldMk cId="4112388724" sldId="278"/>
        </pc:sldMkLst>
        <pc:picChg chg="add del mod">
          <ac:chgData name="Huzefa Ayub" userId="ab6fc68ff6ab2aea" providerId="LiveId" clId="{F6B571E2-746C-4609-ADA1-D267D9C46F0C}" dt="2024-07-30T11:31:09.199" v="57"/>
          <ac:picMkLst>
            <pc:docMk/>
            <pc:sldMk cId="4112388724" sldId="278"/>
            <ac:picMk id="4" creationId="{4CC87F85-6D14-9166-75AE-2F54BE80A331}"/>
          </ac:picMkLst>
        </pc:picChg>
      </pc:sldChg>
      <pc:sldChg chg="addSp delSp modSp mod modTransition modAnim">
        <pc:chgData name="Huzefa Ayub" userId="ab6fc68ff6ab2aea" providerId="LiveId" clId="{F6B571E2-746C-4609-ADA1-D267D9C46F0C}" dt="2024-07-30T11:31:09.199" v="57"/>
        <pc:sldMkLst>
          <pc:docMk/>
          <pc:sldMk cId="3195723839" sldId="279"/>
        </pc:sldMkLst>
        <pc:spChg chg="mod">
          <ac:chgData name="Huzefa Ayub" userId="ab6fc68ff6ab2aea" providerId="LiveId" clId="{F6B571E2-746C-4609-ADA1-D267D9C46F0C}" dt="2024-07-30T11:25:12.963" v="53" actId="20577"/>
          <ac:spMkLst>
            <pc:docMk/>
            <pc:sldMk cId="3195723839" sldId="279"/>
            <ac:spMk id="5" creationId="{E8546E56-D449-4019-86AD-4F0D3A1474E8}"/>
          </ac:spMkLst>
        </pc:spChg>
        <pc:picChg chg="add del mod">
          <ac:chgData name="Huzefa Ayub" userId="ab6fc68ff6ab2aea" providerId="LiveId" clId="{F6B571E2-746C-4609-ADA1-D267D9C46F0C}" dt="2024-07-30T11:23:19.664" v="22"/>
          <ac:picMkLst>
            <pc:docMk/>
            <pc:sldMk cId="3195723839" sldId="279"/>
            <ac:picMk id="6" creationId="{306DC95A-52AF-9C22-7A51-4B2D71618009}"/>
          </ac:picMkLst>
        </pc:picChg>
        <pc:picChg chg="add del mod">
          <ac:chgData name="Huzefa Ayub" userId="ab6fc68ff6ab2aea" providerId="LiveId" clId="{F6B571E2-746C-4609-ADA1-D267D9C46F0C}" dt="2024-07-30T11:24:47.789" v="24"/>
          <ac:picMkLst>
            <pc:docMk/>
            <pc:sldMk cId="3195723839" sldId="279"/>
            <ac:picMk id="7" creationId="{D92E71F6-1E5A-1260-51D5-815BC37D4EFF}"/>
          </ac:picMkLst>
        </pc:picChg>
        <pc:picChg chg="add del mod">
          <ac:chgData name="Huzefa Ayub" userId="ab6fc68ff6ab2aea" providerId="LiveId" clId="{F6B571E2-746C-4609-ADA1-D267D9C46F0C}" dt="2024-07-30T11:31:09.199" v="57"/>
          <ac:picMkLst>
            <pc:docMk/>
            <pc:sldMk cId="3195723839" sldId="279"/>
            <ac:picMk id="8" creationId="{6914E0DC-4439-1AB5-A8A4-1AD3163594D3}"/>
          </ac:picMkLst>
        </pc:picChg>
      </pc:sldChg>
      <pc:sldChg chg="addSp delSp modSp modTransition modAnim">
        <pc:chgData name="Huzefa Ayub" userId="ab6fc68ff6ab2aea" providerId="LiveId" clId="{F6B571E2-746C-4609-ADA1-D267D9C46F0C}" dt="2024-07-30T11:31:09.199" v="57"/>
        <pc:sldMkLst>
          <pc:docMk/>
          <pc:sldMk cId="4086855653" sldId="280"/>
        </pc:sldMkLst>
        <pc:picChg chg="add del mod">
          <ac:chgData name="Huzefa Ayub" userId="ab6fc68ff6ab2aea" providerId="LiveId" clId="{F6B571E2-746C-4609-ADA1-D267D9C46F0C}" dt="2024-07-30T11:31:09.199" v="57"/>
          <ac:picMkLst>
            <pc:docMk/>
            <pc:sldMk cId="4086855653" sldId="280"/>
            <ac:picMk id="8" creationId="{CC157B3E-F6EB-D4DC-988D-13A6A50C6D1B}"/>
          </ac:picMkLst>
        </pc:picChg>
      </pc:sldChg>
      <pc:sldChg chg="addSp delSp modSp mod modTransition modAnim">
        <pc:chgData name="Huzefa Ayub" userId="ab6fc68ff6ab2aea" providerId="LiveId" clId="{F6B571E2-746C-4609-ADA1-D267D9C46F0C}" dt="2024-07-30T11:31:09.199" v="57"/>
        <pc:sldMkLst>
          <pc:docMk/>
          <pc:sldMk cId="2500429227" sldId="281"/>
        </pc:sldMkLst>
        <pc:spChg chg="del">
          <ac:chgData name="Huzefa Ayub" userId="ab6fc68ff6ab2aea" providerId="LiveId" clId="{F6B571E2-746C-4609-ADA1-D267D9C46F0C}" dt="2024-07-30T11:07:20.383" v="11" actId="478"/>
          <ac:spMkLst>
            <pc:docMk/>
            <pc:sldMk cId="2500429227" sldId="281"/>
            <ac:spMk id="5" creationId="{6637E252-D95B-8318-6209-6E02D7A224A3}"/>
          </ac:spMkLst>
        </pc:spChg>
        <pc:spChg chg="del">
          <ac:chgData name="Huzefa Ayub" userId="ab6fc68ff6ab2aea" providerId="LiveId" clId="{F6B571E2-746C-4609-ADA1-D267D9C46F0C}" dt="2024-07-30T11:07:23.331" v="12" actId="478"/>
          <ac:spMkLst>
            <pc:docMk/>
            <pc:sldMk cId="2500429227" sldId="281"/>
            <ac:spMk id="6" creationId="{983F41B9-CDD2-4DAB-9FE1-AA9A8E082060}"/>
          </ac:spMkLst>
        </pc:spChg>
        <pc:picChg chg="add del mod">
          <ac:chgData name="Huzefa Ayub" userId="ab6fc68ff6ab2aea" providerId="LiveId" clId="{F6B571E2-746C-4609-ADA1-D267D9C46F0C}" dt="2024-07-30T11:31:09.199" v="57"/>
          <ac:picMkLst>
            <pc:docMk/>
            <pc:sldMk cId="2500429227" sldId="281"/>
            <ac:picMk id="4" creationId="{58BF9650-C01B-0641-942F-E119B9CA5053}"/>
          </ac:picMkLst>
        </pc:picChg>
      </pc:sldChg>
      <pc:sldChg chg="addSp delSp modSp modTransition modAnim">
        <pc:chgData name="Huzefa Ayub" userId="ab6fc68ff6ab2aea" providerId="LiveId" clId="{F6B571E2-746C-4609-ADA1-D267D9C46F0C}" dt="2024-07-30T11:27:25.665" v="55"/>
        <pc:sldMkLst>
          <pc:docMk/>
          <pc:sldMk cId="3533771407" sldId="283"/>
        </pc:sldMkLst>
        <pc:picChg chg="add del mod">
          <ac:chgData name="Huzefa Ayub" userId="ab6fc68ff6ab2aea" providerId="LiveId" clId="{F6B571E2-746C-4609-ADA1-D267D9C46F0C}" dt="2024-07-30T11:27:25.665" v="55"/>
          <ac:picMkLst>
            <pc:docMk/>
            <pc:sldMk cId="3533771407" sldId="283"/>
            <ac:picMk id="3" creationId="{8B49E26D-7320-D385-E95B-F82172CF29DF}"/>
          </ac:picMkLst>
        </pc:picChg>
      </pc:sldChg>
      <pc:sldChg chg="modTransition">
        <pc:chgData name="Huzefa Ayub" userId="ab6fc68ff6ab2aea" providerId="LiveId" clId="{F6B571E2-746C-4609-ADA1-D267D9C46F0C}" dt="2024-07-30T10:59:38.543" v="6"/>
        <pc:sldMkLst>
          <pc:docMk/>
          <pc:sldMk cId="2428034511" sldId="284"/>
        </pc:sldMkLst>
      </pc:sldChg>
      <pc:sldChg chg="modTransition">
        <pc:chgData name="Huzefa Ayub" userId="ab6fc68ff6ab2aea" providerId="LiveId" clId="{F6B571E2-746C-4609-ADA1-D267D9C46F0C}" dt="2024-07-30T10:59:38.543" v="6"/>
        <pc:sldMkLst>
          <pc:docMk/>
          <pc:sldMk cId="1954165642" sldId="285"/>
        </pc:sldMkLst>
      </pc:sldChg>
      <pc:sldChg chg="modTransition">
        <pc:chgData name="Huzefa Ayub" userId="ab6fc68ff6ab2aea" providerId="LiveId" clId="{F6B571E2-746C-4609-ADA1-D267D9C46F0C}" dt="2024-07-30T10:59:38.543" v="6"/>
        <pc:sldMkLst>
          <pc:docMk/>
          <pc:sldMk cId="2747106534" sldId="286"/>
        </pc:sldMkLst>
      </pc:sldChg>
      <pc:sldChg chg="modTransition">
        <pc:chgData name="Huzefa Ayub" userId="ab6fc68ff6ab2aea" providerId="LiveId" clId="{F6B571E2-746C-4609-ADA1-D267D9C46F0C}" dt="2024-07-30T10:59:38.543" v="6"/>
        <pc:sldMkLst>
          <pc:docMk/>
          <pc:sldMk cId="792943542" sldId="287"/>
        </pc:sldMkLst>
      </pc:sldChg>
      <pc:sldChg chg="modTransition">
        <pc:chgData name="Huzefa Ayub" userId="ab6fc68ff6ab2aea" providerId="LiveId" clId="{F6B571E2-746C-4609-ADA1-D267D9C46F0C}" dt="2024-07-30T10:59:38.543" v="6"/>
        <pc:sldMkLst>
          <pc:docMk/>
          <pc:sldMk cId="3430825092" sldId="288"/>
        </pc:sldMkLst>
      </pc:sldChg>
      <pc:sldChg chg="modTransition">
        <pc:chgData name="Huzefa Ayub" userId="ab6fc68ff6ab2aea" providerId="LiveId" clId="{F6B571E2-746C-4609-ADA1-D267D9C46F0C}" dt="2024-07-30T10:59:38.543" v="6"/>
        <pc:sldMkLst>
          <pc:docMk/>
          <pc:sldMk cId="3881247566" sldId="289"/>
        </pc:sldMkLst>
      </pc:sldChg>
      <pc:sldChg chg="modTransition">
        <pc:chgData name="Huzefa Ayub" userId="ab6fc68ff6ab2aea" providerId="LiveId" clId="{F6B571E2-746C-4609-ADA1-D267D9C46F0C}" dt="2024-07-30T10:59:38.543" v="6"/>
        <pc:sldMkLst>
          <pc:docMk/>
          <pc:sldMk cId="3268837281" sldId="290"/>
        </pc:sldMkLst>
      </pc:sldChg>
      <pc:sldChg chg="modTransition">
        <pc:chgData name="Huzefa Ayub" userId="ab6fc68ff6ab2aea" providerId="LiveId" clId="{F6B571E2-746C-4609-ADA1-D267D9C46F0C}" dt="2024-07-30T10:59:38.543" v="6"/>
        <pc:sldMkLst>
          <pc:docMk/>
          <pc:sldMk cId="1291307083" sldId="291"/>
        </pc:sldMkLst>
      </pc:sldChg>
      <pc:sldChg chg="modTransition">
        <pc:chgData name="Huzefa Ayub" userId="ab6fc68ff6ab2aea" providerId="LiveId" clId="{F6B571E2-746C-4609-ADA1-D267D9C46F0C}" dt="2024-07-30T10:59:38.543" v="6"/>
        <pc:sldMkLst>
          <pc:docMk/>
          <pc:sldMk cId="1194740843" sldId="292"/>
        </pc:sldMkLst>
      </pc:sldChg>
      <pc:sldChg chg="modTransition">
        <pc:chgData name="Huzefa Ayub" userId="ab6fc68ff6ab2aea" providerId="LiveId" clId="{F6B571E2-746C-4609-ADA1-D267D9C46F0C}" dt="2024-07-30T10:59:38.543" v="6"/>
        <pc:sldMkLst>
          <pc:docMk/>
          <pc:sldMk cId="4292828233" sldId="29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30.07.2024</a:t>
            </a:fld>
            <a:endParaRPr lang="ru-RU"/>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30.07.2024</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Content Placeholder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US"/>
              <a:t>Click to edit Master title style</a:t>
            </a:r>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a:extLst>
              <a:ext uri="{FF2B5EF4-FFF2-40B4-BE49-F238E27FC236}">
                <a16:creationId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4" name="Oval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Click to edit Master text styles</a:t>
            </a:r>
          </a:p>
        </p:txBody>
      </p:sp>
      <p:sp>
        <p:nvSpPr>
          <p:cNvPr id="17" name="Text Placeholder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 name="Graphic 22">
            <a:extLst>
              <a:ext uri="{FF2B5EF4-FFF2-40B4-BE49-F238E27FC236}">
                <a16:creationId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31" name="Text Placeholder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Click to edit Master text styles</a:t>
            </a:r>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grpSp>
        <p:nvGrpSpPr>
          <p:cNvPr id="41" name="Graphic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18" name="Table Placeholder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grpSp>
        <p:nvGrpSpPr>
          <p:cNvPr id="45" name="Graphic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46" name="Freeform: Shape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pic>
        <p:nvPicPr>
          <p:cNvPr id="22" name="Graphic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media</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commons.wikimedia.org/wiki/File:Solid_purple.svg"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commons.wikimedia.org/wiki/File:Solid_purple.svg" TargetMode="External"/><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1/relationships/webextension" Target="../webextensions/webextension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commons.wikimedia.org/wiki/File:Solid_purple.svg" TargetMode="External"/><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https://commons.wikimedia.org/wiki/File:Solid_purple.svg" TargetMode="External"/><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1/relationships/webextension" Target="../webextensions/webextension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commons.wikimedia.org/wiki/File:Solid_purple.svg" TargetMode="External"/><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commons.wikimedia.org/wiki/File:Solid_purple.svg" TargetMode="External"/><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hyperlink" Target="https://commons.wikimedia.org/wiki/File:Solid_purple.svg" TargetMode="External"/><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1/relationships/webextension" Target="../webextensions/webextension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hyperlink" Target="https://commons.wikimedia.org/wiki/File:Solid_purple.svg" TargetMode="External"/><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commons.wikimedia.org/wiki/File:Solid_purple.svg" TargetMode="External"/><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hyperlink" Target="https://commons.wikimedia.org/wiki/File:Solid_purple.svg" TargetMode="External"/><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1/relationships/webextension" Target="../webextensions/webextension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C9CC-E38A-467A-8F1C-459375F5EDFF}"/>
              </a:ext>
            </a:extLst>
          </p:cNvPr>
          <p:cNvSpPr>
            <a:spLocks noGrp="1"/>
          </p:cNvSpPr>
          <p:nvPr>
            <p:ph type="title"/>
          </p:nvPr>
        </p:nvSpPr>
        <p:spPr/>
        <p:txBody>
          <a:bodyPr/>
          <a:lstStyle/>
          <a:p>
            <a:r>
              <a:rPr lang="en-US" dirty="0"/>
              <a:t>Data Science Internship</a:t>
            </a:r>
            <a:endParaRPr lang="ru-RU" dirty="0"/>
          </a:p>
        </p:txBody>
      </p:sp>
      <p:sp>
        <p:nvSpPr>
          <p:cNvPr id="6" name="Text Placeholder 5">
            <a:extLst>
              <a:ext uri="{FF2B5EF4-FFF2-40B4-BE49-F238E27FC236}">
                <a16:creationId xmlns:a16="http://schemas.microsoft.com/office/drawing/2014/main" id="{CDD6760C-D868-43F4-99FB-1B78C91F8FE1}"/>
              </a:ext>
            </a:extLst>
          </p:cNvPr>
          <p:cNvSpPr>
            <a:spLocks noGrp="1"/>
          </p:cNvSpPr>
          <p:nvPr>
            <p:ph type="body" sz="quarter" idx="13"/>
          </p:nvPr>
        </p:nvSpPr>
        <p:spPr/>
        <p:txBody>
          <a:bodyPr/>
          <a:lstStyle/>
          <a:p>
            <a:r>
              <a:rPr lang="en-US" dirty="0"/>
              <a:t>Huzefa Ayub</a:t>
            </a:r>
          </a:p>
          <a:p>
            <a:endParaRPr lang="en-US" dirty="0"/>
          </a:p>
          <a:p>
            <a:endParaRPr lang="ru-RU" dirty="0"/>
          </a:p>
        </p:txBody>
      </p:sp>
      <p:sp>
        <p:nvSpPr>
          <p:cNvPr id="3" name="Text Placeholder 2">
            <a:extLst>
              <a:ext uri="{FF2B5EF4-FFF2-40B4-BE49-F238E27FC236}">
                <a16:creationId xmlns:a16="http://schemas.microsoft.com/office/drawing/2014/main" id="{5ECCBAE3-CEA3-4EE0-83F6-41CFC54D2B4A}"/>
              </a:ext>
            </a:extLst>
          </p:cNvPr>
          <p:cNvSpPr>
            <a:spLocks noGrp="1"/>
          </p:cNvSpPr>
          <p:nvPr>
            <p:ph type="body" sz="quarter" idx="20"/>
          </p:nvPr>
        </p:nvSpPr>
        <p:spPr/>
        <p:txBody>
          <a:bodyPr/>
          <a:lstStyle/>
          <a:p>
            <a:r>
              <a:rPr lang="en-US" dirty="0"/>
              <a:t>July</a:t>
            </a:r>
            <a:br>
              <a:rPr lang="en-US" dirty="0"/>
            </a:br>
            <a:r>
              <a:rPr lang="en-US" dirty="0"/>
              <a:t>2024</a:t>
            </a:r>
            <a:endParaRPr lang="ru-RU" dirty="0"/>
          </a:p>
        </p:txBody>
      </p:sp>
      <p:pic>
        <p:nvPicPr>
          <p:cNvPr id="12" name="Picture Placeholder 11">
            <a:extLst>
              <a:ext uri="{FF2B5EF4-FFF2-40B4-BE49-F238E27FC236}">
                <a16:creationId xmlns:a16="http://schemas.microsoft.com/office/drawing/2014/main" id="{A93ACF4C-E9B0-426E-B719-A441974AD9CE}"/>
              </a:ext>
            </a:extLst>
          </p:cNvPr>
          <p:cNvPicPr>
            <a:picLocks noGrp="1" noChangeAspect="1"/>
          </p:cNvPicPr>
          <p:nvPr>
            <p:ph type="pic" sz="quarter" idx="21"/>
          </p:nvPr>
        </p:nvPicPr>
        <p:blipFill>
          <a:blip r:embed="rId2">
            <a:extLst>
              <a:ext uri="{837473B0-CC2E-450A-ABE3-18F120FF3D39}">
                <a1611:picAttrSrcUrl xmlns:a1611="http://schemas.microsoft.com/office/drawing/2016/11/main" r:id="rId3"/>
              </a:ext>
            </a:extLst>
          </a:blip>
          <a:srcRect t="10785" b="10785"/>
          <a:stretch/>
        </p:blipFill>
        <p:spPr>
          <a:xfrm>
            <a:off x="4606076" y="0"/>
            <a:ext cx="7585924" cy="5949573"/>
          </a:xfrm>
        </p:spPr>
      </p:pic>
    </p:spTree>
    <p:extLst>
      <p:ext uri="{BB962C8B-B14F-4D97-AF65-F5344CB8AC3E}">
        <p14:creationId xmlns:p14="http://schemas.microsoft.com/office/powerpoint/2010/main" val="1650012627"/>
      </p:ext>
    </p:extLst>
  </p:cSld>
  <p:clrMapOvr>
    <a:masterClrMapping/>
  </p:clrMapOvr>
  <mc:AlternateContent xmlns:mc="http://schemas.openxmlformats.org/markup-compatibility/2006">
    <mc:Choice xmlns:p14="http://schemas.microsoft.com/office/powerpoint/2010/main" Requires="p14">
      <p:transition spd="slow" p14:dur="2000" advTm="11127"/>
    </mc:Choice>
    <mc:Fallback>
      <p:transition spd="slow" advTm="1112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Colorful cliff city near ocean shore">
            <a:extLst>
              <a:ext uri="{FF2B5EF4-FFF2-40B4-BE49-F238E27FC236}">
                <a16:creationId xmlns:a16="http://schemas.microsoft.com/office/drawing/2014/main" id="{74ED1216-A221-4C9B-B39B-71A3E4D9E409}"/>
              </a:ext>
            </a:extLst>
          </p:cNvPr>
          <p:cNvPicPr>
            <a:picLocks noGrp="1" noChangeAspect="1"/>
          </p:cNvPicPr>
          <p:nvPr>
            <p:ph type="pic" sz="quarter" idx="17"/>
          </p:nvPr>
        </p:nvPicPr>
        <p:blipFill rotWithShape="1">
          <a:blip r:embed="rId2"/>
          <a:srcRect t="13230" b="13230"/>
          <a:stretch/>
        </p:blipFill>
        <p:spPr/>
      </p:pic>
      <p:sp>
        <p:nvSpPr>
          <p:cNvPr id="2" name="Title 1">
            <a:extLst>
              <a:ext uri="{FF2B5EF4-FFF2-40B4-BE49-F238E27FC236}">
                <a16:creationId xmlns:a16="http://schemas.microsoft.com/office/drawing/2014/main" id="{7DDD1C66-8B88-4FDA-AFA7-4549E31005F8}"/>
              </a:ext>
            </a:extLst>
          </p:cNvPr>
          <p:cNvSpPr>
            <a:spLocks noGrp="1"/>
          </p:cNvSpPr>
          <p:nvPr>
            <p:ph type="title"/>
          </p:nvPr>
        </p:nvSpPr>
        <p:spPr/>
        <p:txBody>
          <a:bodyPr/>
          <a:lstStyle/>
          <a:p>
            <a:r>
              <a:rPr lang="en-US" dirty="0"/>
              <a:t>Project 2: Financial Analysis</a:t>
            </a:r>
            <a:endParaRPr lang="ru-RU" dirty="0"/>
          </a:p>
        </p:txBody>
      </p:sp>
      <p:sp>
        <p:nvSpPr>
          <p:cNvPr id="4" name="Slide Number Placeholder 3">
            <a:extLst>
              <a:ext uri="{FF2B5EF4-FFF2-40B4-BE49-F238E27FC236}">
                <a16:creationId xmlns:a16="http://schemas.microsoft.com/office/drawing/2014/main" id="{CDDE29B3-D5FF-478A-848A-934E75A49FD3}"/>
              </a:ext>
            </a:extLst>
          </p:cNvPr>
          <p:cNvSpPr>
            <a:spLocks noGrp="1"/>
          </p:cNvSpPr>
          <p:nvPr>
            <p:ph type="sldNum" sz="quarter" idx="12"/>
          </p:nvPr>
        </p:nvSpPr>
        <p:spPr/>
        <p:txBody>
          <a:bodyPr/>
          <a:lstStyle/>
          <a:p>
            <a:fld id="{D495E168-DA5E-4888-8D8A-92B118324C14}" type="slidenum">
              <a:rPr lang="ru-RU" smtClean="0"/>
              <a:pPr/>
              <a:t>10</a:t>
            </a:fld>
            <a:endParaRPr lang="ru-RU" dirty="0"/>
          </a:p>
        </p:txBody>
      </p:sp>
    </p:spTree>
    <p:extLst>
      <p:ext uri="{BB962C8B-B14F-4D97-AF65-F5344CB8AC3E}">
        <p14:creationId xmlns:p14="http://schemas.microsoft.com/office/powerpoint/2010/main" val="1935360244"/>
      </p:ext>
    </p:extLst>
  </p:cSld>
  <p:clrMapOvr>
    <a:masterClrMapping/>
  </p:clrMapOvr>
  <mc:AlternateContent xmlns:mc="http://schemas.openxmlformats.org/markup-compatibility/2006">
    <mc:Choice xmlns:p14="http://schemas.microsoft.com/office/powerpoint/2010/main" Requires="p14">
      <p:transition spd="slow" p14:dur="2000" advTm="5807"/>
    </mc:Choice>
    <mc:Fallback>
      <p:transition spd="slow" advTm="580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60E4B91E-CC99-49A7-B26A-644201DA68F5}"/>
              </a:ext>
            </a:extLst>
          </p:cNvPr>
          <p:cNvPicPr>
            <a:picLocks noGrp="1" noChangeAspect="1"/>
          </p:cNvPicPr>
          <p:nvPr>
            <p:ph type="pic" sz="quarter" idx="15"/>
          </p:nvPr>
        </p:nvPicPr>
        <p:blipFill>
          <a:blip r:embed="rId2">
            <a:extLst>
              <a:ext uri="{837473B0-CC2E-450A-ABE3-18F120FF3D39}">
                <a1611:picAttrSrcUrl xmlns:a1611="http://schemas.microsoft.com/office/drawing/2016/11/main" r:id="rId3"/>
              </a:ext>
            </a:extLst>
          </a:blip>
          <a:srcRect l="15571" r="15571"/>
          <a:stretch/>
        </p:blipFill>
        <p:spPr>
          <a:xfrm>
            <a:off x="1396781" y="0"/>
            <a:ext cx="3894833" cy="5656330"/>
          </a:xfrm>
        </p:spPr>
      </p:pic>
      <p:sp>
        <p:nvSpPr>
          <p:cNvPr id="2" name="Title 1">
            <a:extLst>
              <a:ext uri="{FF2B5EF4-FFF2-40B4-BE49-F238E27FC236}">
                <a16:creationId xmlns:a16="http://schemas.microsoft.com/office/drawing/2014/main" id="{1E38EE8B-1608-4FFC-96B5-595AB97B845A}"/>
              </a:ext>
            </a:extLst>
          </p:cNvPr>
          <p:cNvSpPr>
            <a:spLocks noGrp="1"/>
          </p:cNvSpPr>
          <p:nvPr>
            <p:ph type="title"/>
          </p:nvPr>
        </p:nvSpPr>
        <p:spPr/>
        <p:txBody>
          <a:bodyPr>
            <a:normAutofit/>
          </a:bodyPr>
          <a:lstStyle/>
          <a:p>
            <a:r>
              <a:rPr lang="en-US" dirty="0"/>
              <a:t>Objective</a:t>
            </a:r>
            <a:endParaRPr lang="ru-RU" dirty="0"/>
          </a:p>
        </p:txBody>
      </p:sp>
      <p:sp>
        <p:nvSpPr>
          <p:cNvPr id="3" name="Text Placeholder 2">
            <a:extLst>
              <a:ext uri="{FF2B5EF4-FFF2-40B4-BE49-F238E27FC236}">
                <a16:creationId xmlns:a16="http://schemas.microsoft.com/office/drawing/2014/main" id="{C11093FF-1360-4523-8547-5192EDA8BBF9}"/>
              </a:ext>
            </a:extLst>
          </p:cNvPr>
          <p:cNvSpPr>
            <a:spLocks noGrp="1"/>
          </p:cNvSpPr>
          <p:nvPr>
            <p:ph type="body" sz="quarter" idx="13"/>
          </p:nvPr>
        </p:nvSpPr>
        <p:spPr/>
        <p:txBody>
          <a:bodyPr>
            <a:noAutofit/>
          </a:bodyPr>
          <a:lstStyle/>
          <a:p>
            <a:pPr>
              <a:lnSpc>
                <a:spcPct val="150000"/>
              </a:lnSpc>
            </a:pPr>
            <a:r>
              <a:rPr lang="en-US" sz="1600" b="0" dirty="0">
                <a:solidFill>
                  <a:schemeClr val="tx1">
                    <a:lumMod val="65000"/>
                    <a:lumOff val="35000"/>
                  </a:schemeClr>
                </a:solidFill>
                <a:latin typeface="Times New Roman" panose="02020603050405020304" pitchFamily="18" charset="0"/>
                <a:cs typeface="Times New Roman" panose="02020603050405020304" pitchFamily="18" charset="0"/>
              </a:rPr>
              <a:t>The primary objective of this financial analysis project is to evaluate the financial health, performance, and growth potential of 500 Indian company by analyzing key financial metrics and ratios. This assessment will help stakeholders make informed decisions regarding investments, strategic planning, and operational improvements.</a:t>
            </a:r>
          </a:p>
        </p:txBody>
      </p:sp>
      <p:sp>
        <p:nvSpPr>
          <p:cNvPr id="7" name="Slide Number Placeholder 6">
            <a:extLst>
              <a:ext uri="{FF2B5EF4-FFF2-40B4-BE49-F238E27FC236}">
                <a16:creationId xmlns:a16="http://schemas.microsoft.com/office/drawing/2014/main" id="{2E6A3C64-206A-47DC-8E31-F719E356D26D}"/>
              </a:ext>
            </a:extLst>
          </p:cNvPr>
          <p:cNvSpPr>
            <a:spLocks noGrp="1"/>
          </p:cNvSpPr>
          <p:nvPr>
            <p:ph type="sldNum" sz="quarter" idx="12"/>
          </p:nvPr>
        </p:nvSpPr>
        <p:spPr/>
        <p:txBody>
          <a:bodyPr/>
          <a:lstStyle/>
          <a:p>
            <a:fld id="{D495E168-DA5E-4888-8D8A-92B118324C14}" type="slidenum">
              <a:rPr lang="ru-RU" smtClean="0"/>
              <a:pPr/>
              <a:t>11</a:t>
            </a:fld>
            <a:endParaRPr lang="ru-RU" dirty="0"/>
          </a:p>
        </p:txBody>
      </p:sp>
    </p:spTree>
    <p:extLst>
      <p:ext uri="{BB962C8B-B14F-4D97-AF65-F5344CB8AC3E}">
        <p14:creationId xmlns:p14="http://schemas.microsoft.com/office/powerpoint/2010/main" val="2676293115"/>
      </p:ext>
    </p:extLst>
  </p:cSld>
  <p:clrMapOvr>
    <a:masterClrMapping/>
  </p:clrMapOvr>
  <mc:AlternateContent xmlns:mc="http://schemas.openxmlformats.org/markup-compatibility/2006">
    <mc:Choice xmlns:p14="http://schemas.microsoft.com/office/powerpoint/2010/main" Requires="p14">
      <p:transition spd="slow" p14:dur="2000" advTm="17164"/>
    </mc:Choice>
    <mc:Fallback>
      <p:transition spd="slow" advTm="1716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483267-D13E-45C6-895A-743DA26910A7}"/>
              </a:ext>
            </a:extLst>
          </p:cNvPr>
          <p:cNvSpPr>
            <a:spLocks noGrp="1"/>
          </p:cNvSpPr>
          <p:nvPr>
            <p:ph type="title"/>
          </p:nvPr>
        </p:nvSpPr>
        <p:spPr>
          <a:xfrm>
            <a:off x="-599722" y="1607874"/>
            <a:ext cx="7366027" cy="853993"/>
          </a:xfrm>
        </p:spPr>
        <p:txBody>
          <a:bodyPr>
            <a:normAutofit/>
          </a:bodyPr>
          <a:lstStyle/>
          <a:p>
            <a:r>
              <a:rPr lang="en-US" dirty="0"/>
              <a:t>Key Performance Indicators: KPI</a:t>
            </a:r>
            <a:endParaRPr lang="ru-RU" dirty="0"/>
          </a:p>
        </p:txBody>
      </p:sp>
      <p:sp>
        <p:nvSpPr>
          <p:cNvPr id="4" name="Slide Number Placeholder 3">
            <a:extLst>
              <a:ext uri="{FF2B5EF4-FFF2-40B4-BE49-F238E27FC236}">
                <a16:creationId xmlns:a16="http://schemas.microsoft.com/office/drawing/2014/main" id="{CAEDD93A-2AFF-4DF7-87EA-7C7F419AC314}"/>
              </a:ext>
            </a:extLst>
          </p:cNvPr>
          <p:cNvSpPr>
            <a:spLocks noGrp="1"/>
          </p:cNvSpPr>
          <p:nvPr>
            <p:ph type="sldNum" sz="quarter" idx="12"/>
          </p:nvPr>
        </p:nvSpPr>
        <p:spPr/>
        <p:txBody>
          <a:bodyPr/>
          <a:lstStyle/>
          <a:p>
            <a:fld id="{D495E168-DA5E-4888-8D8A-92B118324C14}" type="slidenum">
              <a:rPr lang="ru-RU" smtClean="0"/>
              <a:t>12</a:t>
            </a:fld>
            <a:endParaRPr lang="ru-RU" dirty="0"/>
          </a:p>
        </p:txBody>
      </p:sp>
      <p:sp>
        <p:nvSpPr>
          <p:cNvPr id="8" name="TextBox 7">
            <a:extLst>
              <a:ext uri="{FF2B5EF4-FFF2-40B4-BE49-F238E27FC236}">
                <a16:creationId xmlns:a16="http://schemas.microsoft.com/office/drawing/2014/main" id="{A0DEC9B1-8F16-3A60-B56E-99B3A73F1CCF}"/>
              </a:ext>
            </a:extLst>
          </p:cNvPr>
          <p:cNvSpPr txBox="1"/>
          <p:nvPr/>
        </p:nvSpPr>
        <p:spPr>
          <a:xfrm>
            <a:off x="1174282" y="1953928"/>
            <a:ext cx="2026118" cy="3510684"/>
          </a:xfrm>
          <a:prstGeom prst="rect">
            <a:avLst/>
          </a:prstGeom>
          <a:solidFill>
            <a:schemeClr val="bg1"/>
          </a:solidFill>
        </p:spPr>
        <p:txBody>
          <a:bodyPr wrap="square" rtlCol="0">
            <a:spAutoFit/>
          </a:bodyPr>
          <a:lstStyle/>
          <a:p>
            <a:endParaRPr lang="en-IN" dirty="0"/>
          </a:p>
        </p:txBody>
      </p:sp>
      <p:sp>
        <p:nvSpPr>
          <p:cNvPr id="7" name="TextBox 6">
            <a:extLst>
              <a:ext uri="{FF2B5EF4-FFF2-40B4-BE49-F238E27FC236}">
                <a16:creationId xmlns:a16="http://schemas.microsoft.com/office/drawing/2014/main" id="{B5F7A9DC-67FC-705E-A0BE-2E290549CD09}"/>
              </a:ext>
            </a:extLst>
          </p:cNvPr>
          <p:cNvSpPr txBox="1"/>
          <p:nvPr/>
        </p:nvSpPr>
        <p:spPr>
          <a:xfrm>
            <a:off x="1195939" y="2461867"/>
            <a:ext cx="9047746" cy="3002745"/>
          </a:xfrm>
          <a:prstGeom prst="rect">
            <a:avLst/>
          </a:prstGeom>
          <a:noFill/>
        </p:spPr>
        <p:txBody>
          <a:bodyPr wrap="square">
            <a:spAutoFit/>
          </a:bodyPr>
          <a:lstStyle/>
          <a:p>
            <a:pPr>
              <a:lnSpc>
                <a:spcPct val="150000"/>
              </a:lnSpc>
              <a:buFont typeface="+mj-lt"/>
              <a:buAutoNum type="arabicPeriod"/>
            </a:pPr>
            <a:r>
              <a:rPr lang="en-US" sz="1600" b="1" dirty="0">
                <a:solidFill>
                  <a:schemeClr val="tx1">
                    <a:lumMod val="65000"/>
                    <a:lumOff val="35000"/>
                  </a:schemeClr>
                </a:solidFill>
                <a:latin typeface="Times New Roman" panose="02020603050405020304" pitchFamily="18" charset="0"/>
                <a:cs typeface="Times New Roman" panose="02020603050405020304" pitchFamily="18" charset="0"/>
              </a:rPr>
              <a:t>Revenue Growth</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Measures the percentage increase in revenue over specific periods.</a:t>
            </a:r>
          </a:p>
          <a:p>
            <a:pPr>
              <a:lnSpc>
                <a:spcPct val="150000"/>
              </a:lnSpc>
              <a:buFont typeface="+mj-lt"/>
              <a:buAutoNum type="arabicPeriod"/>
            </a:pPr>
            <a:r>
              <a:rPr lang="en-US" sz="1600" b="1" dirty="0">
                <a:solidFill>
                  <a:schemeClr val="tx1">
                    <a:lumMod val="65000"/>
                    <a:lumOff val="35000"/>
                  </a:schemeClr>
                </a:solidFill>
                <a:latin typeface="Times New Roman" panose="02020603050405020304" pitchFamily="18" charset="0"/>
                <a:cs typeface="Times New Roman" panose="02020603050405020304" pitchFamily="18" charset="0"/>
              </a:rPr>
              <a:t>Net Income Growth</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Assesses the percentage change in net income over time.</a:t>
            </a:r>
          </a:p>
          <a:p>
            <a:pPr>
              <a:lnSpc>
                <a:spcPct val="150000"/>
              </a:lnSpc>
              <a:buFont typeface="+mj-lt"/>
              <a:buAutoNum type="arabicPeriod"/>
            </a:pPr>
            <a:r>
              <a:rPr lang="en-US" sz="1600" b="1" dirty="0">
                <a:solidFill>
                  <a:schemeClr val="tx1">
                    <a:lumMod val="65000"/>
                    <a:lumOff val="35000"/>
                  </a:schemeClr>
                </a:solidFill>
                <a:latin typeface="Times New Roman" panose="02020603050405020304" pitchFamily="18" charset="0"/>
                <a:cs typeface="Times New Roman" panose="02020603050405020304" pitchFamily="18" charset="0"/>
              </a:rPr>
              <a:t>Gross Profit Margin</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Indicates the percentage of revenue that exceeds the cost of goods sold.</a:t>
            </a:r>
          </a:p>
          <a:p>
            <a:pPr>
              <a:lnSpc>
                <a:spcPct val="150000"/>
              </a:lnSpc>
              <a:buFont typeface="+mj-lt"/>
              <a:buAutoNum type="arabicPeriod"/>
            </a:pPr>
            <a:r>
              <a:rPr lang="en-US" sz="1600" b="1" dirty="0">
                <a:solidFill>
                  <a:schemeClr val="tx1">
                    <a:lumMod val="65000"/>
                    <a:lumOff val="35000"/>
                  </a:schemeClr>
                </a:solidFill>
                <a:latin typeface="Times New Roman" panose="02020603050405020304" pitchFamily="18" charset="0"/>
                <a:cs typeface="Times New Roman" panose="02020603050405020304" pitchFamily="18" charset="0"/>
              </a:rPr>
              <a:t>Operating Margin</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Reflects the percentage of revenue left after covering operating expenses.</a:t>
            </a:r>
          </a:p>
          <a:p>
            <a:pPr>
              <a:lnSpc>
                <a:spcPct val="150000"/>
              </a:lnSpc>
              <a:buFont typeface="+mj-lt"/>
              <a:buAutoNum type="arabicPeriod"/>
            </a:pPr>
            <a:r>
              <a:rPr lang="en-US" sz="1600" b="1" dirty="0">
                <a:solidFill>
                  <a:schemeClr val="tx1">
                    <a:lumMod val="65000"/>
                    <a:lumOff val="35000"/>
                  </a:schemeClr>
                </a:solidFill>
                <a:latin typeface="Times New Roman" panose="02020603050405020304" pitchFamily="18" charset="0"/>
                <a:cs typeface="Times New Roman" panose="02020603050405020304" pitchFamily="18" charset="0"/>
              </a:rPr>
              <a:t>Net Profit Margin</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Shows the percentage of revenue remaining after all expenses, taxes, and interest.</a:t>
            </a:r>
          </a:p>
          <a:p>
            <a:pPr>
              <a:lnSpc>
                <a:spcPct val="150000"/>
              </a:lnSpc>
              <a:buFont typeface="+mj-lt"/>
              <a:buAutoNum type="arabicPeriod"/>
            </a:pPr>
            <a:r>
              <a:rPr lang="en-US" sz="1600" b="1" dirty="0">
                <a:solidFill>
                  <a:schemeClr val="tx1">
                    <a:lumMod val="65000"/>
                    <a:lumOff val="35000"/>
                  </a:schemeClr>
                </a:solidFill>
                <a:latin typeface="Times New Roman" panose="02020603050405020304" pitchFamily="18" charset="0"/>
                <a:cs typeface="Times New Roman" panose="02020603050405020304" pitchFamily="18" charset="0"/>
              </a:rPr>
              <a:t>P/E Ratio</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Price-to-Earnings ratio, indicating how much investors are willing to pay per dollar of earnings.</a:t>
            </a:r>
          </a:p>
          <a:p>
            <a:pPr>
              <a:lnSpc>
                <a:spcPct val="150000"/>
              </a:lnSpc>
              <a:buFont typeface="+mj-lt"/>
              <a:buAutoNum type="arabicPeriod"/>
            </a:pPr>
            <a:r>
              <a:rPr lang="en-US" sz="1600" b="1" dirty="0">
                <a:solidFill>
                  <a:schemeClr val="tx1">
                    <a:lumMod val="65000"/>
                    <a:lumOff val="35000"/>
                  </a:schemeClr>
                </a:solidFill>
                <a:latin typeface="Times New Roman" panose="02020603050405020304" pitchFamily="18" charset="0"/>
                <a:cs typeface="Times New Roman" panose="02020603050405020304" pitchFamily="18" charset="0"/>
              </a:rPr>
              <a:t>Debt-to-Equity Ratio</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Measures the company's financial leverage and stability.</a:t>
            </a:r>
          </a:p>
        </p:txBody>
      </p:sp>
    </p:spTree>
    <p:extLst>
      <p:ext uri="{BB962C8B-B14F-4D97-AF65-F5344CB8AC3E}">
        <p14:creationId xmlns:p14="http://schemas.microsoft.com/office/powerpoint/2010/main" val="1855796050"/>
      </p:ext>
    </p:extLst>
  </p:cSld>
  <p:clrMapOvr>
    <a:masterClrMapping/>
  </p:clrMapOvr>
  <mc:AlternateContent xmlns:mc="http://schemas.openxmlformats.org/markup-compatibility/2006">
    <mc:Choice xmlns:p14="http://schemas.microsoft.com/office/powerpoint/2010/main" Requires="p14">
      <p:transition spd="slow" p14:dur="2000" advTm="33707"/>
    </mc:Choice>
    <mc:Fallback>
      <p:transition spd="slow" advTm="3370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6C571E7-9A48-5A3A-89D2-ABAD14F84721}"/>
              </a:ext>
            </a:extLst>
          </p:cNvPr>
          <p:cNvSpPr>
            <a:spLocks noGrp="1"/>
          </p:cNvSpPr>
          <p:nvPr>
            <p:ph type="ftr" sz="quarter" idx="11"/>
          </p:nvPr>
        </p:nvSpPr>
        <p:spPr/>
        <p:txBody>
          <a:bodyPr/>
          <a:lstStyle/>
          <a:p>
            <a:r>
              <a:rPr lang="en-US"/>
              <a:t>ADD A FOOTER</a:t>
            </a:r>
            <a:endParaRPr lang="ru-RU" dirty="0"/>
          </a:p>
        </p:txBody>
      </p:sp>
      <p:sp>
        <p:nvSpPr>
          <p:cNvPr id="5" name="Slide Number Placeholder 4">
            <a:extLst>
              <a:ext uri="{FF2B5EF4-FFF2-40B4-BE49-F238E27FC236}">
                <a16:creationId xmlns:a16="http://schemas.microsoft.com/office/drawing/2014/main" id="{2556CE09-F960-B2D0-1431-8721EA783183}"/>
              </a:ext>
            </a:extLst>
          </p:cNvPr>
          <p:cNvSpPr>
            <a:spLocks noGrp="1"/>
          </p:cNvSpPr>
          <p:nvPr>
            <p:ph type="sldNum" sz="quarter" idx="12"/>
          </p:nvPr>
        </p:nvSpPr>
        <p:spPr/>
        <p:txBody>
          <a:bodyPr/>
          <a:lstStyle/>
          <a:p>
            <a:fld id="{D495E168-DA5E-4888-8D8A-92B118324C14}" type="slidenum">
              <a:rPr lang="ru-RU" smtClean="0"/>
              <a:pPr/>
              <a:t>13</a:t>
            </a:fld>
            <a:endParaRPr lang="ru-RU"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descr="Add-in content for Microsoft Power BI.">
                <a:extLst>
                  <a:ext uri="{FF2B5EF4-FFF2-40B4-BE49-F238E27FC236}">
                    <a16:creationId xmlns:a16="http://schemas.microsoft.com/office/drawing/2014/main" id="{A9CB88AA-9C95-4E24-A985-085353149333}"/>
                  </a:ext>
                </a:extLst>
              </p:cNvPr>
              <p:cNvGraphicFramePr>
                <a:graphicFrameLocks noGrp="1"/>
              </p:cNvGraphicFramePr>
              <p:nvPr>
                <p:extLst>
                  <p:ext uri="{D42A27DB-BD31-4B8C-83A1-F6EECF244321}">
                    <p14:modId xmlns:p14="http://schemas.microsoft.com/office/powerpoint/2010/main" val="4085623619"/>
                  </p:ext>
                </p:extLst>
              </p:nvPr>
            </p:nvGraphicFramePr>
            <p:xfrm>
              <a:off x="0" y="1"/>
              <a:ext cx="12192000" cy="685799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6" name="Add-in" descr="Add-in content for Microsoft Power BI.">
                <a:extLst>
                  <a:ext uri="{FF2B5EF4-FFF2-40B4-BE49-F238E27FC236}">
                    <a16:creationId xmlns:a16="http://schemas.microsoft.com/office/drawing/2014/main" id="{A9CB88AA-9C95-4E24-A985-085353149333}"/>
                  </a:ext>
                </a:extLst>
              </p:cNvPr>
              <p:cNvPicPr>
                <a:picLocks noGrp="1" noRot="1" noChangeAspect="1" noMove="1" noResize="1" noEditPoints="1" noAdjustHandles="1" noChangeArrowheads="1" noChangeShapeType="1"/>
              </p:cNvPicPr>
              <p:nvPr/>
            </p:nvPicPr>
            <p:blipFill>
              <a:blip r:embed="rId3"/>
              <a:stretch>
                <a:fillRect/>
              </a:stretch>
            </p:blipFill>
            <p:spPr>
              <a:xfrm>
                <a:off x="0" y="1"/>
                <a:ext cx="12192000" cy="6857999"/>
              </a:xfrm>
              <a:prstGeom prst="rect">
                <a:avLst/>
              </a:prstGeom>
            </p:spPr>
          </p:pic>
        </mc:Fallback>
      </mc:AlternateContent>
    </p:spTree>
    <p:extLst>
      <p:ext uri="{BB962C8B-B14F-4D97-AF65-F5344CB8AC3E}">
        <p14:creationId xmlns:p14="http://schemas.microsoft.com/office/powerpoint/2010/main" val="2015583140"/>
      </p:ext>
    </p:extLst>
  </p:cSld>
  <p:clrMapOvr>
    <a:masterClrMapping/>
  </p:clrMapOvr>
  <mc:AlternateContent xmlns:mc="http://schemas.openxmlformats.org/markup-compatibility/2006">
    <mc:Choice xmlns:p14="http://schemas.microsoft.com/office/powerpoint/2010/main" Requires="p14">
      <p:transition spd="slow" p14:dur="2000" advTm="116937"/>
    </mc:Choice>
    <mc:Fallback>
      <p:transition spd="slow" advTm="116937"/>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6D2A2984-909C-46E6-BA11-B06EBD98F0D9}"/>
              </a:ext>
            </a:extLst>
          </p:cNvPr>
          <p:cNvPicPr>
            <a:picLocks noGrp="1" noChangeAspect="1"/>
          </p:cNvPicPr>
          <p:nvPr>
            <p:ph type="pic" sz="quarter" idx="18"/>
          </p:nvPr>
        </p:nvPicPr>
        <p:blipFill>
          <a:blip r:embed="rId2">
            <a:extLst>
              <a:ext uri="{837473B0-CC2E-450A-ABE3-18F120FF3D39}">
                <a1611:picAttrSrcUrl xmlns:a1611="http://schemas.microsoft.com/office/drawing/2016/11/main" r:id="rId3"/>
              </a:ext>
            </a:extLst>
          </a:blip>
          <a:srcRect t="23227" b="23227"/>
          <a:stretch/>
        </p:blipFill>
        <p:spPr>
          <a:xfrm>
            <a:off x="5770592" y="1446087"/>
            <a:ext cx="6421408" cy="3438427"/>
          </a:xfrm>
        </p:spPr>
      </p:pic>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a:xfrm>
            <a:off x="890933" y="1012110"/>
            <a:ext cx="4503295" cy="782638"/>
          </a:xfrm>
        </p:spPr>
        <p:txBody>
          <a:bodyPr>
            <a:normAutofit/>
          </a:bodyPr>
          <a:lstStyle/>
          <a:p>
            <a:r>
              <a:rPr lang="en-US" dirty="0"/>
              <a:t>Observation</a:t>
            </a:r>
            <a:endParaRPr lang="ru-RU" dirty="0"/>
          </a:p>
        </p:txBody>
      </p:sp>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14</a:t>
            </a:fld>
            <a:endParaRPr lang="ru-RU" dirty="0"/>
          </a:p>
        </p:txBody>
      </p:sp>
      <p:sp>
        <p:nvSpPr>
          <p:cNvPr id="7" name="TextBox 6">
            <a:extLst>
              <a:ext uri="{FF2B5EF4-FFF2-40B4-BE49-F238E27FC236}">
                <a16:creationId xmlns:a16="http://schemas.microsoft.com/office/drawing/2014/main" id="{9CDA7B04-3899-8FE3-C662-CFC0E74B5277}"/>
              </a:ext>
            </a:extLst>
          </p:cNvPr>
          <p:cNvSpPr txBox="1"/>
          <p:nvPr/>
        </p:nvSpPr>
        <p:spPr>
          <a:xfrm>
            <a:off x="5770592" y="2629128"/>
            <a:ext cx="5033766" cy="2782785"/>
          </a:xfrm>
          <a:prstGeom prst="rect">
            <a:avLst/>
          </a:prstGeom>
          <a:solidFill>
            <a:schemeClr val="bg1"/>
          </a:solidFill>
        </p:spPr>
        <p:txBody>
          <a:bodyPr wrap="square" rtlCol="0">
            <a:spAutoFit/>
          </a:bodyPr>
          <a:lstStyle/>
          <a:p>
            <a:endParaRPr lang="en-IN" dirty="0"/>
          </a:p>
        </p:txBody>
      </p:sp>
      <p:sp>
        <p:nvSpPr>
          <p:cNvPr id="25" name="Text Placeholder 24">
            <a:extLst>
              <a:ext uri="{FF2B5EF4-FFF2-40B4-BE49-F238E27FC236}">
                <a16:creationId xmlns:a16="http://schemas.microsoft.com/office/drawing/2014/main" id="{37B0312A-C970-4CA1-A36F-1BB0C930FBEF}"/>
              </a:ext>
            </a:extLst>
          </p:cNvPr>
          <p:cNvSpPr>
            <a:spLocks noGrp="1"/>
          </p:cNvSpPr>
          <p:nvPr>
            <p:ph type="body" sz="quarter" idx="17"/>
          </p:nvPr>
        </p:nvSpPr>
        <p:spPr>
          <a:xfrm>
            <a:off x="291285" y="2629128"/>
            <a:ext cx="10513073" cy="3370253"/>
          </a:xfrm>
        </p:spPr>
        <p:txBody>
          <a:bodyPr>
            <a:noAutofit/>
          </a:bodyPr>
          <a:lstStyle/>
          <a:p>
            <a:r>
              <a:rPr lang="en-US" sz="1600" dirty="0">
                <a:latin typeface="Times New Roman" panose="02020603050405020304" pitchFamily="18" charset="0"/>
                <a:cs typeface="Times New Roman" panose="02020603050405020304" pitchFamily="18" charset="0"/>
              </a:rPr>
              <a:t>Based on the financial analysis, several observations can be made regarding performance:</a:t>
            </a:r>
          </a:p>
          <a:p>
            <a:pPr>
              <a:buFont typeface="+mj-lt"/>
              <a:buAutoNum type="arabicPeriod"/>
            </a:pPr>
            <a:r>
              <a:rPr lang="en-US" sz="1600" b="1" dirty="0">
                <a:latin typeface="Times New Roman" panose="02020603050405020304" pitchFamily="18" charset="0"/>
                <a:cs typeface="Times New Roman" panose="02020603050405020304" pitchFamily="18" charset="0"/>
              </a:rPr>
              <a:t>Revenue and Net Income Trends</a:t>
            </a:r>
            <a:r>
              <a:rPr lang="en-US" sz="16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1600" b="1" dirty="0">
                <a:solidFill>
                  <a:schemeClr val="tx1">
                    <a:lumMod val="65000"/>
                    <a:lumOff val="35000"/>
                  </a:schemeClr>
                </a:solidFill>
                <a:latin typeface="Times New Roman" panose="02020603050405020304" pitchFamily="18" charset="0"/>
                <a:cs typeface="Times New Roman" panose="02020603050405020304" pitchFamily="18" charset="0"/>
              </a:rPr>
              <a:t>Revenue Growth</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Most companies have shown consistent revenue growth over the past few quarters.</a:t>
            </a:r>
          </a:p>
          <a:p>
            <a:pPr marL="742950" lvl="1" indent="-285750">
              <a:buFont typeface="+mj-lt"/>
              <a:buAutoNum type="arabicPeriod"/>
            </a:pPr>
            <a:r>
              <a:rPr lang="en-US" sz="1600" b="1" dirty="0">
                <a:solidFill>
                  <a:schemeClr val="tx1">
                    <a:lumMod val="65000"/>
                    <a:lumOff val="35000"/>
                  </a:schemeClr>
                </a:solidFill>
                <a:latin typeface="Times New Roman" panose="02020603050405020304" pitchFamily="18" charset="0"/>
                <a:cs typeface="Times New Roman" panose="02020603050405020304" pitchFamily="18" charset="0"/>
              </a:rPr>
              <a:t>Net Income</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Net income has been volatile, with significant fluctuations.</a:t>
            </a:r>
          </a:p>
          <a:p>
            <a:pPr>
              <a:buFont typeface="+mj-lt"/>
              <a:buAutoNum type="arabicPeriod"/>
            </a:pPr>
            <a:r>
              <a:rPr lang="en-US" sz="1600" b="1" dirty="0">
                <a:latin typeface="Times New Roman" panose="02020603050405020304" pitchFamily="18" charset="0"/>
                <a:cs typeface="Times New Roman" panose="02020603050405020304" pitchFamily="18" charset="0"/>
              </a:rPr>
              <a:t>Profit Margins</a:t>
            </a:r>
            <a:r>
              <a:rPr lang="en-US" sz="16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1600" b="1" dirty="0">
                <a:solidFill>
                  <a:schemeClr val="tx1">
                    <a:lumMod val="65000"/>
                    <a:lumOff val="35000"/>
                  </a:schemeClr>
                </a:solidFill>
                <a:latin typeface="Times New Roman" panose="02020603050405020304" pitchFamily="18" charset="0"/>
                <a:cs typeface="Times New Roman" panose="02020603050405020304" pitchFamily="18" charset="0"/>
              </a:rPr>
              <a:t>Gross Profit Margin</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The gross profit margin is stable but below industry average, indicating potential inefficiencies in production or cost management.</a:t>
            </a:r>
          </a:p>
          <a:p>
            <a:pPr marL="742950" lvl="1" indent="-285750">
              <a:buFont typeface="+mj-lt"/>
              <a:buAutoNum type="arabicPeriod"/>
            </a:pPr>
            <a:r>
              <a:rPr lang="en-US" sz="1600" b="1" dirty="0">
                <a:solidFill>
                  <a:schemeClr val="tx1">
                    <a:lumMod val="65000"/>
                    <a:lumOff val="35000"/>
                  </a:schemeClr>
                </a:solidFill>
                <a:latin typeface="Times New Roman" panose="02020603050405020304" pitchFamily="18" charset="0"/>
                <a:cs typeface="Times New Roman" panose="02020603050405020304" pitchFamily="18" charset="0"/>
              </a:rPr>
              <a:t>Operating and Net Profit Margins</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Both margins are relatively low, suggesting high operating expenses and other costs.</a:t>
            </a:r>
          </a:p>
          <a:p>
            <a:pPr>
              <a:buFont typeface="+mj-lt"/>
              <a:buAutoNum type="arabicPeriod"/>
            </a:pPr>
            <a:r>
              <a:rPr lang="en-US" sz="1600" b="1" dirty="0">
                <a:latin typeface="Times New Roman" panose="02020603050405020304" pitchFamily="18" charset="0"/>
                <a:cs typeface="Times New Roman" panose="02020603050405020304" pitchFamily="18" charset="0"/>
              </a:rPr>
              <a:t>Liquidity and Solvency</a:t>
            </a:r>
            <a:r>
              <a:rPr lang="en-US" sz="16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1600" b="1" dirty="0">
                <a:solidFill>
                  <a:schemeClr val="tx1">
                    <a:lumMod val="65000"/>
                    <a:lumOff val="35000"/>
                  </a:schemeClr>
                </a:solidFill>
                <a:latin typeface="Times New Roman" panose="02020603050405020304" pitchFamily="18" charset="0"/>
                <a:cs typeface="Times New Roman" panose="02020603050405020304" pitchFamily="18" charset="0"/>
              </a:rPr>
              <a:t>Current and Quick Ratios</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Most companies have sufficient liquidity to cover short-term liabilities, but the quick ratio indicates potential issues with inventory management.</a:t>
            </a:r>
          </a:p>
          <a:p>
            <a:pPr marL="742950" lvl="1" indent="-285750">
              <a:buFont typeface="+mj-lt"/>
              <a:buAutoNum type="arabicPeriod"/>
            </a:pPr>
            <a:r>
              <a:rPr lang="en-US" sz="1600" b="1" dirty="0">
                <a:solidFill>
                  <a:schemeClr val="tx1">
                    <a:lumMod val="65000"/>
                    <a:lumOff val="35000"/>
                  </a:schemeClr>
                </a:solidFill>
                <a:latin typeface="Times New Roman" panose="02020603050405020304" pitchFamily="18" charset="0"/>
                <a:cs typeface="Times New Roman" panose="02020603050405020304" pitchFamily="18" charset="0"/>
              </a:rPr>
              <a:t>Debt-to-Equity Ratio</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Most companies have a high debt-to-equity ratio, indicating significant leverage and potential risk if revenue declines.</a:t>
            </a:r>
          </a:p>
        </p:txBody>
      </p:sp>
    </p:spTree>
    <p:extLst>
      <p:ext uri="{BB962C8B-B14F-4D97-AF65-F5344CB8AC3E}">
        <p14:creationId xmlns:p14="http://schemas.microsoft.com/office/powerpoint/2010/main" val="1043216542"/>
      </p:ext>
    </p:extLst>
  </p:cSld>
  <p:clrMapOvr>
    <a:masterClrMapping/>
  </p:clrMapOvr>
  <mc:AlternateContent xmlns:mc="http://schemas.openxmlformats.org/markup-compatibility/2006">
    <mc:Choice xmlns:p14="http://schemas.microsoft.com/office/powerpoint/2010/main" Requires="p14">
      <p:transition spd="slow" p14:dur="2000" advTm="57413"/>
    </mc:Choice>
    <mc:Fallback>
      <p:transition spd="slow" advTm="57413"/>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EA33251-3977-FBCE-EC87-4D68EEEB3126}"/>
              </a:ext>
            </a:extLst>
          </p:cNvPr>
          <p:cNvSpPr>
            <a:spLocks noGrp="1"/>
          </p:cNvSpPr>
          <p:nvPr>
            <p:ph type="sldNum" sz="quarter" idx="12"/>
          </p:nvPr>
        </p:nvSpPr>
        <p:spPr/>
        <p:txBody>
          <a:bodyPr/>
          <a:lstStyle/>
          <a:p>
            <a:fld id="{D495E168-DA5E-4888-8D8A-92B118324C14}" type="slidenum">
              <a:rPr lang="ru-RU" smtClean="0"/>
              <a:t>15</a:t>
            </a:fld>
            <a:endParaRPr lang="ru-RU" dirty="0"/>
          </a:p>
        </p:txBody>
      </p:sp>
      <p:sp>
        <p:nvSpPr>
          <p:cNvPr id="5" name="Title 4">
            <a:extLst>
              <a:ext uri="{FF2B5EF4-FFF2-40B4-BE49-F238E27FC236}">
                <a16:creationId xmlns:a16="http://schemas.microsoft.com/office/drawing/2014/main" id="{6DE7BFE2-164A-4C1B-480A-3DB535227D9D}"/>
              </a:ext>
            </a:extLst>
          </p:cNvPr>
          <p:cNvSpPr>
            <a:spLocks noGrp="1"/>
          </p:cNvSpPr>
          <p:nvPr>
            <p:ph type="title"/>
          </p:nvPr>
        </p:nvSpPr>
        <p:spPr>
          <a:xfrm>
            <a:off x="852055" y="693776"/>
            <a:ext cx="9050518" cy="945498"/>
          </a:xfrm>
        </p:spPr>
        <p:txBody>
          <a:bodyPr>
            <a:normAutofit/>
          </a:bodyPr>
          <a:lstStyle/>
          <a:p>
            <a:r>
              <a:rPr lang="en-IN" dirty="0"/>
              <a:t>Solutions</a:t>
            </a:r>
          </a:p>
        </p:txBody>
      </p:sp>
      <p:sp>
        <p:nvSpPr>
          <p:cNvPr id="6" name="Text Placeholder 4">
            <a:extLst>
              <a:ext uri="{FF2B5EF4-FFF2-40B4-BE49-F238E27FC236}">
                <a16:creationId xmlns:a16="http://schemas.microsoft.com/office/drawing/2014/main" id="{046C31B2-DBD3-E3FE-756E-9F1F8866A7F1}"/>
              </a:ext>
            </a:extLst>
          </p:cNvPr>
          <p:cNvSpPr txBox="1">
            <a:spLocks/>
          </p:cNvSpPr>
          <p:nvPr/>
        </p:nvSpPr>
        <p:spPr>
          <a:xfrm>
            <a:off x="458696" y="2058414"/>
            <a:ext cx="11733304" cy="23937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Based on the observations, the following solutions and recommendations can be proposed to address the identified issues:</a:t>
            </a:r>
          </a:p>
          <a:p>
            <a:pPr>
              <a:buFont typeface="+mj-lt"/>
              <a:buAutoNum type="arabicPeriod"/>
            </a:pPr>
            <a:r>
              <a:rPr lang="en-US" sz="1600" b="1" dirty="0">
                <a:solidFill>
                  <a:schemeClr val="tx1">
                    <a:lumMod val="65000"/>
                    <a:lumOff val="35000"/>
                  </a:schemeClr>
                </a:solidFill>
                <a:latin typeface="Times New Roman" panose="02020603050405020304" pitchFamily="18" charset="0"/>
                <a:cs typeface="Times New Roman" panose="02020603050405020304" pitchFamily="18" charset="0"/>
              </a:rPr>
              <a:t>Improve Cost Management</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Implement cost reduction strategies to improve gross and operating profit margins.</a:t>
            </a:r>
          </a:p>
          <a:p>
            <a:pPr marL="742950" lvl="1" indent="-285750">
              <a:buFont typeface="+mj-lt"/>
              <a:buAutoNum type="arabicPeriod"/>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Optimize production processes and supply chain management to reduce COGS.</a:t>
            </a:r>
          </a:p>
          <a:p>
            <a:pPr>
              <a:buFont typeface="+mj-lt"/>
              <a:buAutoNum type="arabicPeriod"/>
            </a:pPr>
            <a:r>
              <a:rPr lang="en-US" sz="1600" b="1" dirty="0">
                <a:solidFill>
                  <a:schemeClr val="tx1">
                    <a:lumMod val="65000"/>
                    <a:lumOff val="35000"/>
                  </a:schemeClr>
                </a:solidFill>
                <a:latin typeface="Times New Roman" panose="02020603050405020304" pitchFamily="18" charset="0"/>
                <a:cs typeface="Times New Roman" panose="02020603050405020304" pitchFamily="18" charset="0"/>
              </a:rPr>
              <a:t>Enhance Revenue Streams</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Diversify product offerings or enter new markets to boost revenue growth.</a:t>
            </a:r>
          </a:p>
          <a:p>
            <a:pPr marL="742950" lvl="1" indent="-285750">
              <a:buFont typeface="+mj-lt"/>
              <a:buAutoNum type="arabicPeriod"/>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Focus on high-margin products and services to improve overall profitability.</a:t>
            </a:r>
          </a:p>
          <a:p>
            <a:pPr>
              <a:buFont typeface="+mj-lt"/>
              <a:buAutoNum type="arabicPeriod"/>
            </a:pPr>
            <a:r>
              <a:rPr lang="en-US" sz="1600" b="1" dirty="0">
                <a:solidFill>
                  <a:schemeClr val="tx1">
                    <a:lumMod val="65000"/>
                    <a:lumOff val="35000"/>
                  </a:schemeClr>
                </a:solidFill>
                <a:latin typeface="Times New Roman" panose="02020603050405020304" pitchFamily="18" charset="0"/>
                <a:cs typeface="Times New Roman" panose="02020603050405020304" pitchFamily="18" charset="0"/>
              </a:rPr>
              <a:t>Manage Debt Levels</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Develop a plan to reduce debt levels and improve the debt-to-equity ratio.</a:t>
            </a:r>
          </a:p>
          <a:p>
            <a:pPr marL="742950" lvl="1" indent="-285750">
              <a:buFont typeface="+mj-lt"/>
              <a:buAutoNum type="arabicPeriod"/>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Consider refinancing options to lower interest expenses and extend debt maturities.</a:t>
            </a:r>
          </a:p>
          <a:p>
            <a:pPr>
              <a:buFont typeface="+mj-lt"/>
              <a:buAutoNum type="arabicPeriod"/>
            </a:pPr>
            <a:r>
              <a:rPr lang="en-US" sz="1600" b="1" dirty="0">
                <a:solidFill>
                  <a:schemeClr val="tx1">
                    <a:lumMod val="65000"/>
                    <a:lumOff val="35000"/>
                  </a:schemeClr>
                </a:solidFill>
                <a:latin typeface="Times New Roman" panose="02020603050405020304" pitchFamily="18" charset="0"/>
                <a:cs typeface="Times New Roman" panose="02020603050405020304" pitchFamily="18" charset="0"/>
              </a:rPr>
              <a:t>Improve Efficiency</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Implement process improvements and efficiency measures to enhance asset utilization.</a:t>
            </a:r>
          </a:p>
          <a:p>
            <a:pPr marL="742950" lvl="1" indent="-285750">
              <a:buFont typeface="+mj-lt"/>
              <a:buAutoNum type="arabicPeriod"/>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Invest in technology and automation to streamline operations and reduce costs.</a:t>
            </a:r>
          </a:p>
        </p:txBody>
      </p:sp>
    </p:spTree>
    <p:extLst>
      <p:ext uri="{BB962C8B-B14F-4D97-AF65-F5344CB8AC3E}">
        <p14:creationId xmlns:p14="http://schemas.microsoft.com/office/powerpoint/2010/main" val="4112388724"/>
      </p:ext>
    </p:extLst>
  </p:cSld>
  <p:clrMapOvr>
    <a:masterClrMapping/>
  </p:clrMapOvr>
  <mc:AlternateContent xmlns:mc="http://schemas.openxmlformats.org/markup-compatibility/2006">
    <mc:Choice xmlns:p14="http://schemas.microsoft.com/office/powerpoint/2010/main" Requires="p14">
      <p:transition spd="slow" p14:dur="2000" advTm="43191"/>
    </mc:Choice>
    <mc:Fallback>
      <p:transition spd="slow" advTm="43191"/>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5D49-E249-409D-B751-A559433D91A4}"/>
              </a:ext>
            </a:extLst>
          </p:cNvPr>
          <p:cNvSpPr>
            <a:spLocks noGrp="1"/>
          </p:cNvSpPr>
          <p:nvPr>
            <p:ph type="title"/>
          </p:nvPr>
        </p:nvSpPr>
        <p:spPr/>
        <p:txBody>
          <a:bodyPr/>
          <a:lstStyle/>
          <a:p>
            <a:r>
              <a:rPr lang="en-IN" dirty="0"/>
              <a:t>Conclusion</a:t>
            </a:r>
            <a:endParaRPr lang="ru-RU" dirty="0"/>
          </a:p>
        </p:txBody>
      </p:sp>
      <p:sp>
        <p:nvSpPr>
          <p:cNvPr id="5" name="Text Placeholder 4">
            <a:extLst>
              <a:ext uri="{FF2B5EF4-FFF2-40B4-BE49-F238E27FC236}">
                <a16:creationId xmlns:a16="http://schemas.microsoft.com/office/drawing/2014/main" id="{E8546E56-D449-4019-86AD-4F0D3A1474E8}"/>
              </a:ext>
            </a:extLst>
          </p:cNvPr>
          <p:cNvSpPr>
            <a:spLocks noGrp="1"/>
          </p:cNvSpPr>
          <p:nvPr>
            <p:ph type="body" sz="quarter" idx="16"/>
          </p:nvPr>
        </p:nvSpPr>
        <p:spPr>
          <a:xfrm>
            <a:off x="737828" y="3248154"/>
            <a:ext cx="10955408" cy="2393767"/>
          </a:xfrm>
        </p:spPr>
        <p:txBody>
          <a:bodyPr/>
          <a:lstStyle/>
          <a:p>
            <a:pPr>
              <a:lnSpc>
                <a:spcPct val="150000"/>
              </a:lnSpc>
            </a:pPr>
            <a:r>
              <a:rPr lang="en-US" sz="1600" b="0" dirty="0">
                <a:solidFill>
                  <a:schemeClr val="tx1">
                    <a:lumMod val="65000"/>
                    <a:lumOff val="35000"/>
                  </a:schemeClr>
                </a:solidFill>
                <a:latin typeface="Times New Roman" panose="02020603050405020304" pitchFamily="18" charset="0"/>
                <a:cs typeface="Times New Roman" panose="02020603050405020304" pitchFamily="18" charset="0"/>
              </a:rPr>
              <a:t>The financial analysis reveals that while these companies have shown strong revenue growth, most of them face challenges related to profitability, debt management, and efficiency. By addressing these issues through targeted cost management, revenue enhancement, debt reduction, and efficiency improvements, their financial health and position can be improved.</a:t>
            </a:r>
          </a:p>
          <a:p>
            <a:pPr>
              <a:lnSpc>
                <a:spcPct val="150000"/>
              </a:lnSpc>
            </a:pPr>
            <a:r>
              <a:rPr lang="en-US" sz="1600" b="0" dirty="0">
                <a:solidFill>
                  <a:schemeClr val="tx1">
                    <a:lumMod val="65000"/>
                    <a:lumOff val="35000"/>
                  </a:schemeClr>
                </a:solidFill>
                <a:latin typeface="Times New Roman" panose="02020603050405020304" pitchFamily="18" charset="0"/>
                <a:cs typeface="Times New Roman" panose="02020603050405020304" pitchFamily="18" charset="0"/>
              </a:rPr>
              <a:t>Implementing the recommended solutions will help achieve better financial stability, enhance profitability, and create value for shareholders. Regular monitoring of key performance indicators and ongoing financial analysis will be essential to track progress and make informed decisions.</a:t>
            </a:r>
          </a:p>
        </p:txBody>
      </p:sp>
      <p:sp>
        <p:nvSpPr>
          <p:cNvPr id="4" name="Slide Number Placeholder 3">
            <a:extLst>
              <a:ext uri="{FF2B5EF4-FFF2-40B4-BE49-F238E27FC236}">
                <a16:creationId xmlns:a16="http://schemas.microsoft.com/office/drawing/2014/main" id="{FD6DFB08-8A98-4B84-945E-34868D1EC0C6}"/>
              </a:ext>
            </a:extLst>
          </p:cNvPr>
          <p:cNvSpPr>
            <a:spLocks noGrp="1"/>
          </p:cNvSpPr>
          <p:nvPr>
            <p:ph type="sldNum" sz="quarter" idx="12"/>
          </p:nvPr>
        </p:nvSpPr>
        <p:spPr/>
        <p:txBody>
          <a:bodyPr/>
          <a:lstStyle/>
          <a:p>
            <a:fld id="{D495E168-DA5E-4888-8D8A-92B118324C14}" type="slidenum">
              <a:rPr lang="ru-RU" smtClean="0"/>
              <a:t>16</a:t>
            </a:fld>
            <a:endParaRPr lang="ru-RU" dirty="0"/>
          </a:p>
        </p:txBody>
      </p:sp>
    </p:spTree>
    <p:extLst>
      <p:ext uri="{BB962C8B-B14F-4D97-AF65-F5344CB8AC3E}">
        <p14:creationId xmlns:p14="http://schemas.microsoft.com/office/powerpoint/2010/main" val="3195723839"/>
      </p:ext>
    </p:extLst>
  </p:cSld>
  <p:clrMapOvr>
    <a:masterClrMapping/>
  </p:clrMapOvr>
  <mc:AlternateContent xmlns:mc="http://schemas.openxmlformats.org/markup-compatibility/2006">
    <mc:Choice xmlns:p14="http://schemas.microsoft.com/office/powerpoint/2010/main" Requires="p14">
      <p:transition spd="slow" p14:dur="2000" advTm="36992"/>
    </mc:Choice>
    <mc:Fallback>
      <p:transition spd="slow" advTm="36992"/>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Colorful cliff city near ocean shore">
            <a:extLst>
              <a:ext uri="{FF2B5EF4-FFF2-40B4-BE49-F238E27FC236}">
                <a16:creationId xmlns:a16="http://schemas.microsoft.com/office/drawing/2014/main" id="{74ED1216-A221-4C9B-B39B-71A3E4D9E409}"/>
              </a:ext>
            </a:extLst>
          </p:cNvPr>
          <p:cNvPicPr>
            <a:picLocks noGrp="1" noChangeAspect="1"/>
          </p:cNvPicPr>
          <p:nvPr>
            <p:ph type="pic" sz="quarter" idx="17"/>
          </p:nvPr>
        </p:nvPicPr>
        <p:blipFill rotWithShape="1">
          <a:blip r:embed="rId2"/>
          <a:srcRect t="13230" b="13230"/>
          <a:stretch/>
        </p:blipFill>
        <p:spPr/>
      </p:pic>
      <p:sp>
        <p:nvSpPr>
          <p:cNvPr id="2" name="Title 1">
            <a:extLst>
              <a:ext uri="{FF2B5EF4-FFF2-40B4-BE49-F238E27FC236}">
                <a16:creationId xmlns:a16="http://schemas.microsoft.com/office/drawing/2014/main" id="{7DDD1C66-8B88-4FDA-AFA7-4549E31005F8}"/>
              </a:ext>
            </a:extLst>
          </p:cNvPr>
          <p:cNvSpPr>
            <a:spLocks noGrp="1"/>
          </p:cNvSpPr>
          <p:nvPr>
            <p:ph type="title"/>
          </p:nvPr>
        </p:nvSpPr>
        <p:spPr/>
        <p:txBody>
          <a:bodyPr/>
          <a:lstStyle/>
          <a:p>
            <a:r>
              <a:rPr lang="en-US" dirty="0"/>
              <a:t>Project 3: Employee Attrition Analysis</a:t>
            </a:r>
            <a:endParaRPr lang="ru-RU" dirty="0"/>
          </a:p>
        </p:txBody>
      </p:sp>
      <p:sp>
        <p:nvSpPr>
          <p:cNvPr id="4" name="Slide Number Placeholder 3">
            <a:extLst>
              <a:ext uri="{FF2B5EF4-FFF2-40B4-BE49-F238E27FC236}">
                <a16:creationId xmlns:a16="http://schemas.microsoft.com/office/drawing/2014/main" id="{CDDE29B3-D5FF-478A-848A-934E75A49FD3}"/>
              </a:ext>
            </a:extLst>
          </p:cNvPr>
          <p:cNvSpPr>
            <a:spLocks noGrp="1"/>
          </p:cNvSpPr>
          <p:nvPr>
            <p:ph type="sldNum" sz="quarter" idx="12"/>
          </p:nvPr>
        </p:nvSpPr>
        <p:spPr/>
        <p:txBody>
          <a:bodyPr/>
          <a:lstStyle/>
          <a:p>
            <a:fld id="{D495E168-DA5E-4888-8D8A-92B118324C14}" type="slidenum">
              <a:rPr lang="ru-RU" smtClean="0"/>
              <a:pPr/>
              <a:t>17</a:t>
            </a:fld>
            <a:endParaRPr lang="ru-RU" dirty="0"/>
          </a:p>
        </p:txBody>
      </p:sp>
    </p:spTree>
    <p:extLst>
      <p:ext uri="{BB962C8B-B14F-4D97-AF65-F5344CB8AC3E}">
        <p14:creationId xmlns:p14="http://schemas.microsoft.com/office/powerpoint/2010/main" val="4086855653"/>
      </p:ext>
    </p:extLst>
  </p:cSld>
  <p:clrMapOvr>
    <a:masterClrMapping/>
  </p:clrMapOvr>
  <mc:AlternateContent xmlns:mc="http://schemas.openxmlformats.org/markup-compatibility/2006">
    <mc:Choice xmlns:p14="http://schemas.microsoft.com/office/powerpoint/2010/main" Requires="p14">
      <p:transition spd="slow" p14:dur="2000" advTm="4977"/>
    </mc:Choice>
    <mc:Fallback>
      <p:transition spd="slow" advTm="4977"/>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60E4B91E-CC99-49A7-B26A-644201DA68F5}"/>
              </a:ext>
            </a:extLst>
          </p:cNvPr>
          <p:cNvPicPr>
            <a:picLocks noGrp="1" noChangeAspect="1"/>
          </p:cNvPicPr>
          <p:nvPr>
            <p:ph type="pic" sz="quarter" idx="15"/>
          </p:nvPr>
        </p:nvPicPr>
        <p:blipFill>
          <a:blip r:embed="rId2">
            <a:extLst>
              <a:ext uri="{837473B0-CC2E-450A-ABE3-18F120FF3D39}">
                <a1611:picAttrSrcUrl xmlns:a1611="http://schemas.microsoft.com/office/drawing/2016/11/main" r:id="rId3"/>
              </a:ext>
            </a:extLst>
          </a:blip>
          <a:srcRect l="15571" r="15571"/>
          <a:stretch/>
        </p:blipFill>
        <p:spPr>
          <a:xfrm>
            <a:off x="1396781" y="0"/>
            <a:ext cx="3894833" cy="5656330"/>
          </a:xfrm>
        </p:spPr>
      </p:pic>
      <p:sp>
        <p:nvSpPr>
          <p:cNvPr id="2" name="Title 1">
            <a:extLst>
              <a:ext uri="{FF2B5EF4-FFF2-40B4-BE49-F238E27FC236}">
                <a16:creationId xmlns:a16="http://schemas.microsoft.com/office/drawing/2014/main" id="{1E38EE8B-1608-4FFC-96B5-595AB97B845A}"/>
              </a:ext>
            </a:extLst>
          </p:cNvPr>
          <p:cNvSpPr>
            <a:spLocks noGrp="1"/>
          </p:cNvSpPr>
          <p:nvPr>
            <p:ph type="title"/>
          </p:nvPr>
        </p:nvSpPr>
        <p:spPr/>
        <p:txBody>
          <a:bodyPr>
            <a:normAutofit/>
          </a:bodyPr>
          <a:lstStyle/>
          <a:p>
            <a:r>
              <a:rPr lang="en-US" dirty="0"/>
              <a:t>Objective</a:t>
            </a:r>
            <a:endParaRPr lang="ru-RU" dirty="0"/>
          </a:p>
        </p:txBody>
      </p:sp>
      <p:sp>
        <p:nvSpPr>
          <p:cNvPr id="3" name="Text Placeholder 2">
            <a:extLst>
              <a:ext uri="{FF2B5EF4-FFF2-40B4-BE49-F238E27FC236}">
                <a16:creationId xmlns:a16="http://schemas.microsoft.com/office/drawing/2014/main" id="{C11093FF-1360-4523-8547-5192EDA8BBF9}"/>
              </a:ext>
            </a:extLst>
          </p:cNvPr>
          <p:cNvSpPr>
            <a:spLocks noGrp="1"/>
          </p:cNvSpPr>
          <p:nvPr>
            <p:ph type="body" sz="quarter" idx="13"/>
          </p:nvPr>
        </p:nvSpPr>
        <p:spPr/>
        <p:txBody>
          <a:bodyPr>
            <a:noAutofit/>
          </a:bodyPr>
          <a:lstStyle/>
          <a:p>
            <a:pPr>
              <a:lnSpc>
                <a:spcPct val="150000"/>
              </a:lnSpc>
            </a:pPr>
            <a:r>
              <a:rPr lang="en-US" sz="1600" b="0" dirty="0">
                <a:solidFill>
                  <a:schemeClr val="tx1">
                    <a:lumMod val="65000"/>
                    <a:lumOff val="35000"/>
                  </a:schemeClr>
                </a:solidFill>
                <a:latin typeface="Times New Roman" panose="02020603050405020304" pitchFamily="18" charset="0"/>
                <a:cs typeface="Times New Roman" panose="02020603050405020304" pitchFamily="18" charset="0"/>
              </a:rPr>
              <a:t>The objective of this project is to analyze employee attrition data to understand the reasons behind employee turnover, identify key factors contributing to attrition, and develop a data-driven dashboard to help the company make informed decisions to reduce attrition rates.</a:t>
            </a:r>
          </a:p>
        </p:txBody>
      </p:sp>
      <p:sp>
        <p:nvSpPr>
          <p:cNvPr id="7" name="Slide Number Placeholder 6">
            <a:extLst>
              <a:ext uri="{FF2B5EF4-FFF2-40B4-BE49-F238E27FC236}">
                <a16:creationId xmlns:a16="http://schemas.microsoft.com/office/drawing/2014/main" id="{2E6A3C64-206A-47DC-8E31-F719E356D26D}"/>
              </a:ext>
            </a:extLst>
          </p:cNvPr>
          <p:cNvSpPr>
            <a:spLocks noGrp="1"/>
          </p:cNvSpPr>
          <p:nvPr>
            <p:ph type="sldNum" sz="quarter" idx="12"/>
          </p:nvPr>
        </p:nvSpPr>
        <p:spPr/>
        <p:txBody>
          <a:bodyPr/>
          <a:lstStyle/>
          <a:p>
            <a:fld id="{D495E168-DA5E-4888-8D8A-92B118324C14}" type="slidenum">
              <a:rPr lang="ru-RU" smtClean="0"/>
              <a:pPr/>
              <a:t>18</a:t>
            </a:fld>
            <a:endParaRPr lang="ru-RU" dirty="0"/>
          </a:p>
        </p:txBody>
      </p:sp>
    </p:spTree>
    <p:extLst>
      <p:ext uri="{BB962C8B-B14F-4D97-AF65-F5344CB8AC3E}">
        <p14:creationId xmlns:p14="http://schemas.microsoft.com/office/powerpoint/2010/main" val="2500429227"/>
      </p:ext>
    </p:extLst>
  </p:cSld>
  <p:clrMapOvr>
    <a:masterClrMapping/>
  </p:clrMapOvr>
  <mc:AlternateContent xmlns:mc="http://schemas.openxmlformats.org/markup-compatibility/2006">
    <mc:Choice xmlns:p14="http://schemas.microsoft.com/office/powerpoint/2010/main" Requires="p14">
      <p:transition spd="slow" p14:dur="2000" advTm="15188"/>
    </mc:Choice>
    <mc:Fallback>
      <p:transition spd="slow" advTm="15188"/>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6C571E7-9A48-5A3A-89D2-ABAD14F84721}"/>
              </a:ext>
            </a:extLst>
          </p:cNvPr>
          <p:cNvSpPr>
            <a:spLocks noGrp="1"/>
          </p:cNvSpPr>
          <p:nvPr>
            <p:ph type="ftr" sz="quarter" idx="11"/>
          </p:nvPr>
        </p:nvSpPr>
        <p:spPr/>
        <p:txBody>
          <a:bodyPr/>
          <a:lstStyle/>
          <a:p>
            <a:r>
              <a:rPr lang="en-US"/>
              <a:t>ADD A FOOTER</a:t>
            </a:r>
            <a:endParaRPr lang="ru-RU" dirty="0"/>
          </a:p>
        </p:txBody>
      </p:sp>
      <p:sp>
        <p:nvSpPr>
          <p:cNvPr id="5" name="Slide Number Placeholder 4">
            <a:extLst>
              <a:ext uri="{FF2B5EF4-FFF2-40B4-BE49-F238E27FC236}">
                <a16:creationId xmlns:a16="http://schemas.microsoft.com/office/drawing/2014/main" id="{2556CE09-F960-B2D0-1431-8721EA783183}"/>
              </a:ext>
            </a:extLst>
          </p:cNvPr>
          <p:cNvSpPr>
            <a:spLocks noGrp="1"/>
          </p:cNvSpPr>
          <p:nvPr>
            <p:ph type="sldNum" sz="quarter" idx="12"/>
          </p:nvPr>
        </p:nvSpPr>
        <p:spPr/>
        <p:txBody>
          <a:bodyPr/>
          <a:lstStyle/>
          <a:p>
            <a:fld id="{D495E168-DA5E-4888-8D8A-92B118324C14}" type="slidenum">
              <a:rPr lang="ru-RU" smtClean="0"/>
              <a:pPr/>
              <a:t>19</a:t>
            </a:fld>
            <a:endParaRPr lang="ru-RU"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a:extLst>
                  <a:ext uri="{FF2B5EF4-FFF2-40B4-BE49-F238E27FC236}">
                    <a16:creationId xmlns:a16="http://schemas.microsoft.com/office/drawing/2014/main" id="{68961203-651B-52B2-15BF-CEE11D662FF7}"/>
                  </a:ext>
                </a:extLst>
              </p:cNvPr>
              <p:cNvGraphicFramePr>
                <a:graphicFrameLocks noGrp="1"/>
              </p:cNvGraphicFramePr>
              <p:nvPr>
                <p:extLst>
                  <p:ext uri="{D42A27DB-BD31-4B8C-83A1-F6EECF244321}">
                    <p14:modId xmlns:p14="http://schemas.microsoft.com/office/powerpoint/2010/main" val="1737842052"/>
                  </p:ext>
                </p:extLst>
              </p:nvPr>
            </p:nvGraphicFramePr>
            <p:xfrm>
              <a:off x="0"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descr="Add-in content for Microsoft Power BI.">
                <a:extLst>
                  <a:ext uri="{FF2B5EF4-FFF2-40B4-BE49-F238E27FC236}">
                    <a16:creationId xmlns:a16="http://schemas.microsoft.com/office/drawing/2014/main" id="{68961203-651B-52B2-15BF-CEE11D662FF7}"/>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3533771407"/>
      </p:ext>
    </p:extLst>
  </p:cSld>
  <p:clrMapOvr>
    <a:masterClrMapping/>
  </p:clrMapOvr>
  <mc:AlternateContent xmlns:mc="http://schemas.openxmlformats.org/markup-compatibility/2006">
    <mc:Choice xmlns:p14="http://schemas.microsoft.com/office/powerpoint/2010/main" Requires="p14">
      <p:transition spd="slow" p14:dur="2000" advTm="56910"/>
    </mc:Choice>
    <mc:Fallback>
      <p:transition spd="slow" advTm="5691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60E4B91E-CC99-49A7-B26A-644201DA68F5}"/>
              </a:ext>
            </a:extLst>
          </p:cNvPr>
          <p:cNvPicPr>
            <a:picLocks noGrp="1" noChangeAspect="1"/>
          </p:cNvPicPr>
          <p:nvPr>
            <p:ph type="pic" sz="quarter" idx="15"/>
          </p:nvPr>
        </p:nvPicPr>
        <p:blipFill>
          <a:blip r:embed="rId2">
            <a:extLst>
              <a:ext uri="{837473B0-CC2E-450A-ABE3-18F120FF3D39}">
                <a1611:picAttrSrcUrl xmlns:a1611="http://schemas.microsoft.com/office/drawing/2016/11/main" r:id="rId3"/>
              </a:ext>
            </a:extLst>
          </a:blip>
          <a:srcRect l="15571" r="15571"/>
          <a:stretch/>
        </p:blipFill>
        <p:spPr>
          <a:xfrm>
            <a:off x="1396781" y="0"/>
            <a:ext cx="3894833" cy="5656330"/>
          </a:xfrm>
        </p:spPr>
      </p:pic>
      <p:sp>
        <p:nvSpPr>
          <p:cNvPr id="2" name="Title 1">
            <a:extLst>
              <a:ext uri="{FF2B5EF4-FFF2-40B4-BE49-F238E27FC236}">
                <a16:creationId xmlns:a16="http://schemas.microsoft.com/office/drawing/2014/main" id="{1E38EE8B-1608-4FFC-96B5-595AB97B845A}"/>
              </a:ext>
            </a:extLst>
          </p:cNvPr>
          <p:cNvSpPr>
            <a:spLocks noGrp="1"/>
          </p:cNvSpPr>
          <p:nvPr>
            <p:ph type="title"/>
          </p:nvPr>
        </p:nvSpPr>
        <p:spPr/>
        <p:txBody>
          <a:bodyPr/>
          <a:lstStyle/>
          <a:p>
            <a:r>
              <a:rPr lang="en-US" dirty="0"/>
              <a:t>Index</a:t>
            </a:r>
            <a:endParaRPr lang="ru-RU" dirty="0"/>
          </a:p>
        </p:txBody>
      </p:sp>
      <p:sp>
        <p:nvSpPr>
          <p:cNvPr id="4" name="Text Placeholder 3">
            <a:extLst>
              <a:ext uri="{FF2B5EF4-FFF2-40B4-BE49-F238E27FC236}">
                <a16:creationId xmlns:a16="http://schemas.microsoft.com/office/drawing/2014/main" id="{2B46C56E-82FC-4B02-954F-3AFACF2E8CBA}"/>
              </a:ext>
            </a:extLst>
          </p:cNvPr>
          <p:cNvSpPr>
            <a:spLocks noGrp="1"/>
          </p:cNvSpPr>
          <p:nvPr>
            <p:ph type="body" sz="quarter" idx="14"/>
          </p:nvPr>
        </p:nvSpPr>
        <p:spPr>
          <a:xfrm>
            <a:off x="6910023" y="2295277"/>
            <a:ext cx="4548187" cy="2916952"/>
          </a:xfrm>
        </p:spPr>
        <p:txBody>
          <a:bodyPr>
            <a:normAutofit/>
          </a:bodyPr>
          <a:lstStyle/>
          <a:p>
            <a:pPr>
              <a:lnSpc>
                <a:spcPct val="150000"/>
              </a:lnSpc>
            </a:pPr>
            <a:r>
              <a:rPr lang="en-IN" sz="1600" dirty="0">
                <a:latin typeface="Times New Roman" panose="02020603050405020304" pitchFamily="18" charset="0"/>
                <a:cs typeface="Times New Roman" panose="02020603050405020304" pitchFamily="18" charset="0"/>
              </a:rPr>
              <a:t>Introduction to Data Science</a:t>
            </a:r>
          </a:p>
          <a:p>
            <a:pPr>
              <a:lnSpc>
                <a:spcPct val="150000"/>
              </a:lnSpc>
            </a:pPr>
            <a:r>
              <a:rPr lang="en-IN" sz="1600" dirty="0">
                <a:latin typeface="Times New Roman" panose="02020603050405020304" pitchFamily="18" charset="0"/>
                <a:cs typeface="Times New Roman" panose="02020603050405020304" pitchFamily="18" charset="0"/>
              </a:rPr>
              <a:t>Project 1: Heart Disease Analysis</a:t>
            </a:r>
          </a:p>
          <a:p>
            <a:pPr>
              <a:lnSpc>
                <a:spcPct val="150000"/>
              </a:lnSpc>
            </a:pPr>
            <a:r>
              <a:rPr lang="en-IN" sz="1600" dirty="0">
                <a:latin typeface="Times New Roman" panose="02020603050405020304" pitchFamily="18" charset="0"/>
                <a:cs typeface="Times New Roman" panose="02020603050405020304" pitchFamily="18" charset="0"/>
              </a:rPr>
              <a:t>Project 2: Financial Analysis</a:t>
            </a:r>
          </a:p>
          <a:p>
            <a:pPr>
              <a:lnSpc>
                <a:spcPct val="150000"/>
              </a:lnSpc>
            </a:pPr>
            <a:r>
              <a:rPr lang="en-IN" sz="1600" dirty="0">
                <a:latin typeface="Times New Roman" panose="02020603050405020304" pitchFamily="18" charset="0"/>
                <a:cs typeface="Times New Roman" panose="02020603050405020304" pitchFamily="18" charset="0"/>
              </a:rPr>
              <a:t>Project 3: Employee Attrition Analysis</a:t>
            </a:r>
          </a:p>
          <a:p>
            <a:pPr>
              <a:lnSpc>
                <a:spcPct val="150000"/>
              </a:lnSpc>
            </a:pPr>
            <a:r>
              <a:rPr lang="en-IN" sz="1600" dirty="0">
                <a:latin typeface="Times New Roman" panose="02020603050405020304" pitchFamily="18" charset="0"/>
                <a:cs typeface="Times New Roman" panose="02020603050405020304" pitchFamily="18" charset="0"/>
              </a:rPr>
              <a:t>Project 4: Foreign Direct Investment: FDI Analysis</a:t>
            </a:r>
          </a:p>
        </p:txBody>
      </p:sp>
      <p:sp>
        <p:nvSpPr>
          <p:cNvPr id="7" name="Slide Number Placeholder 6">
            <a:extLst>
              <a:ext uri="{FF2B5EF4-FFF2-40B4-BE49-F238E27FC236}">
                <a16:creationId xmlns:a16="http://schemas.microsoft.com/office/drawing/2014/main" id="{2E6A3C64-206A-47DC-8E31-F719E356D26D}"/>
              </a:ext>
            </a:extLst>
          </p:cNvPr>
          <p:cNvSpPr>
            <a:spLocks noGrp="1"/>
          </p:cNvSpPr>
          <p:nvPr>
            <p:ph type="sldNum" sz="quarter" idx="12"/>
          </p:nvPr>
        </p:nvSpPr>
        <p:spPr/>
        <p:txBody>
          <a:bodyPr/>
          <a:lstStyle/>
          <a:p>
            <a:fld id="{D495E168-DA5E-4888-8D8A-92B118324C14}" type="slidenum">
              <a:rPr lang="ru-RU" smtClean="0"/>
              <a:pPr/>
              <a:t>2</a:t>
            </a:fld>
            <a:endParaRPr lang="ru-RU" dirty="0"/>
          </a:p>
        </p:txBody>
      </p:sp>
    </p:spTree>
    <p:extLst>
      <p:ext uri="{BB962C8B-B14F-4D97-AF65-F5344CB8AC3E}">
        <p14:creationId xmlns:p14="http://schemas.microsoft.com/office/powerpoint/2010/main" val="3066898593"/>
      </p:ext>
    </p:extLst>
  </p:cSld>
  <p:clrMapOvr>
    <a:masterClrMapping/>
  </p:clrMapOvr>
  <mc:AlternateContent xmlns:mc="http://schemas.openxmlformats.org/markup-compatibility/2006">
    <mc:Choice xmlns:p14="http://schemas.microsoft.com/office/powerpoint/2010/main" Requires="p14">
      <p:transition spd="slow" p14:dur="2000" advTm="16190"/>
    </mc:Choice>
    <mc:Fallback>
      <p:transition spd="slow" advTm="1619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6D2A2984-909C-46E6-BA11-B06EBD98F0D9}"/>
              </a:ext>
            </a:extLst>
          </p:cNvPr>
          <p:cNvPicPr>
            <a:picLocks noGrp="1" noChangeAspect="1"/>
          </p:cNvPicPr>
          <p:nvPr>
            <p:ph type="pic" sz="quarter" idx="18"/>
          </p:nvPr>
        </p:nvPicPr>
        <p:blipFill>
          <a:blip r:embed="rId2">
            <a:extLst>
              <a:ext uri="{837473B0-CC2E-450A-ABE3-18F120FF3D39}">
                <a1611:picAttrSrcUrl xmlns:a1611="http://schemas.microsoft.com/office/drawing/2016/11/main" r:id="rId3"/>
              </a:ext>
            </a:extLst>
          </a:blip>
          <a:srcRect t="23227" b="23227"/>
          <a:stretch/>
        </p:blipFill>
        <p:spPr>
          <a:xfrm>
            <a:off x="5770592" y="1446087"/>
            <a:ext cx="6421408" cy="3438427"/>
          </a:xfrm>
        </p:spPr>
      </p:pic>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a:xfrm>
            <a:off x="890933" y="1012110"/>
            <a:ext cx="4503295" cy="782638"/>
          </a:xfrm>
        </p:spPr>
        <p:txBody>
          <a:bodyPr>
            <a:normAutofit fontScale="90000"/>
          </a:bodyPr>
          <a:lstStyle/>
          <a:p>
            <a:r>
              <a:rPr lang="en-US" dirty="0"/>
              <a:t>KPI &amp; Observation</a:t>
            </a:r>
            <a:endParaRPr lang="ru-RU" dirty="0"/>
          </a:p>
        </p:txBody>
      </p:sp>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20</a:t>
            </a:fld>
            <a:endParaRPr lang="ru-RU" dirty="0"/>
          </a:p>
        </p:txBody>
      </p:sp>
      <p:sp>
        <p:nvSpPr>
          <p:cNvPr id="9" name="TextBox 8">
            <a:extLst>
              <a:ext uri="{FF2B5EF4-FFF2-40B4-BE49-F238E27FC236}">
                <a16:creationId xmlns:a16="http://schemas.microsoft.com/office/drawing/2014/main" id="{E0A79191-5B53-5D6F-8010-9FCC5BB4C65E}"/>
              </a:ext>
            </a:extLst>
          </p:cNvPr>
          <p:cNvSpPr txBox="1"/>
          <p:nvPr/>
        </p:nvSpPr>
        <p:spPr>
          <a:xfrm>
            <a:off x="5264727" y="2493818"/>
            <a:ext cx="1496742" cy="1856509"/>
          </a:xfrm>
          <a:prstGeom prst="rect">
            <a:avLst/>
          </a:prstGeom>
          <a:solidFill>
            <a:schemeClr val="bg1"/>
          </a:solidFill>
        </p:spPr>
        <p:txBody>
          <a:bodyPr wrap="square" rtlCol="0">
            <a:spAutoFit/>
          </a:bodyPr>
          <a:lstStyle/>
          <a:p>
            <a:endParaRPr lang="en-IN" dirty="0"/>
          </a:p>
        </p:txBody>
      </p:sp>
      <p:sp>
        <p:nvSpPr>
          <p:cNvPr id="8" name="Rectangle 2">
            <a:extLst>
              <a:ext uri="{FF2B5EF4-FFF2-40B4-BE49-F238E27FC236}">
                <a16:creationId xmlns:a16="http://schemas.microsoft.com/office/drawing/2014/main" id="{FEB66025-EBA8-E87A-FDA0-50A00291C16C}"/>
              </a:ext>
            </a:extLst>
          </p:cNvPr>
          <p:cNvSpPr>
            <a:spLocks noGrp="1" noChangeArrowheads="1"/>
          </p:cNvSpPr>
          <p:nvPr>
            <p:ph type="body" sz="quarter" idx="17"/>
          </p:nvPr>
        </p:nvSpPr>
        <p:spPr bwMode="auto">
          <a:xfrm>
            <a:off x="340061" y="2377927"/>
            <a:ext cx="6421408" cy="4480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Attrition Rate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percentage of employees leaving the company annually is around 15%.</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Average Monthly Income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Employees with lower monthly incomes tend to have higher attrition rates.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Years at Company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Higher attrition rates are observed among employees with shorter tenures.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Job Role and Department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Certain job roles and departments have significantly higher attrition rates compared to others.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Employee Satisfaction Scores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Lower job satisfaction and work-life balance scores are correlated with higher attrition.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Training and Development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Employees who receive less frequent training are more likely to leave the company. </a:t>
            </a:r>
          </a:p>
        </p:txBody>
      </p:sp>
    </p:spTree>
    <p:extLst>
      <p:ext uri="{BB962C8B-B14F-4D97-AF65-F5344CB8AC3E}">
        <p14:creationId xmlns:p14="http://schemas.microsoft.com/office/powerpoint/2010/main" val="2428034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EA33251-3977-FBCE-EC87-4D68EEEB3126}"/>
              </a:ext>
            </a:extLst>
          </p:cNvPr>
          <p:cNvSpPr>
            <a:spLocks noGrp="1"/>
          </p:cNvSpPr>
          <p:nvPr>
            <p:ph type="sldNum" sz="quarter" idx="12"/>
          </p:nvPr>
        </p:nvSpPr>
        <p:spPr/>
        <p:txBody>
          <a:bodyPr/>
          <a:lstStyle/>
          <a:p>
            <a:fld id="{D495E168-DA5E-4888-8D8A-92B118324C14}" type="slidenum">
              <a:rPr lang="ru-RU" smtClean="0"/>
              <a:t>21</a:t>
            </a:fld>
            <a:endParaRPr lang="ru-RU" dirty="0"/>
          </a:p>
        </p:txBody>
      </p:sp>
      <p:sp>
        <p:nvSpPr>
          <p:cNvPr id="5" name="Title 4">
            <a:extLst>
              <a:ext uri="{FF2B5EF4-FFF2-40B4-BE49-F238E27FC236}">
                <a16:creationId xmlns:a16="http://schemas.microsoft.com/office/drawing/2014/main" id="{6DE7BFE2-164A-4C1B-480A-3DB535227D9D}"/>
              </a:ext>
            </a:extLst>
          </p:cNvPr>
          <p:cNvSpPr>
            <a:spLocks noGrp="1"/>
          </p:cNvSpPr>
          <p:nvPr>
            <p:ph type="title"/>
          </p:nvPr>
        </p:nvSpPr>
        <p:spPr/>
        <p:txBody>
          <a:bodyPr>
            <a:normAutofit/>
          </a:bodyPr>
          <a:lstStyle/>
          <a:p>
            <a:r>
              <a:rPr lang="en-IN" dirty="0"/>
              <a:t>Solutions</a:t>
            </a:r>
          </a:p>
        </p:txBody>
      </p:sp>
      <p:sp>
        <p:nvSpPr>
          <p:cNvPr id="6" name="Text Placeholder 4">
            <a:extLst>
              <a:ext uri="{FF2B5EF4-FFF2-40B4-BE49-F238E27FC236}">
                <a16:creationId xmlns:a16="http://schemas.microsoft.com/office/drawing/2014/main" id="{046C31B2-DBD3-E3FE-756E-9F1F8866A7F1}"/>
              </a:ext>
            </a:extLst>
          </p:cNvPr>
          <p:cNvSpPr txBox="1">
            <a:spLocks/>
          </p:cNvSpPr>
          <p:nvPr/>
        </p:nvSpPr>
        <p:spPr>
          <a:xfrm>
            <a:off x="694223" y="1820607"/>
            <a:ext cx="9194495" cy="23937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The solution involves: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lumMod val="65000"/>
                    <a:lumOff val="35000"/>
                  </a:schemeClr>
                </a:solidFill>
                <a:effectLst/>
                <a:latin typeface="Times New Roman" panose="02020603050405020304" pitchFamily="18" charset="0"/>
                <a:cs typeface="Times New Roman" panose="02020603050405020304" pitchFamily="18" charset="0"/>
              </a:rPr>
              <a:t>Enhance Employee Engagement:</a:t>
            </a:r>
            <a:r>
              <a:rPr kumimoji="0" lang="en-US" altLang="en-US" sz="1600" b="0" i="0" u="none" strike="noStrike" cap="none" normalizeH="0" baseline="0" dirty="0">
                <a:ln>
                  <a:noFill/>
                </a:ln>
                <a:solidFill>
                  <a:schemeClr val="tx1">
                    <a:lumMod val="65000"/>
                    <a:lumOff val="35000"/>
                  </a:schemeClr>
                </a:solidFill>
                <a:effectLst/>
                <a:latin typeface="Times New Roman" panose="02020603050405020304" pitchFamily="18" charset="0"/>
                <a:cs typeface="Times New Roman" panose="02020603050405020304" pitchFamily="18" charset="0"/>
              </a:rPr>
              <a:t> Improve job satisfaction through regular feedback, recognition, and professional growth opportunities.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lumMod val="65000"/>
                    <a:lumOff val="35000"/>
                  </a:schemeClr>
                </a:solidFill>
                <a:effectLst/>
                <a:latin typeface="Times New Roman" panose="02020603050405020304" pitchFamily="18" charset="0"/>
                <a:cs typeface="Times New Roman" panose="02020603050405020304" pitchFamily="18" charset="0"/>
              </a:rPr>
              <a:t>Offer Competitive Compensation:</a:t>
            </a:r>
            <a:r>
              <a:rPr kumimoji="0" lang="en-US" altLang="en-US" sz="1600" b="0" i="0" u="none" strike="noStrike" cap="none" normalizeH="0" baseline="0" dirty="0">
                <a:ln>
                  <a:noFill/>
                </a:ln>
                <a:solidFill>
                  <a:schemeClr val="tx1">
                    <a:lumMod val="65000"/>
                    <a:lumOff val="35000"/>
                  </a:schemeClr>
                </a:solidFill>
                <a:effectLst/>
                <a:latin typeface="Times New Roman" panose="02020603050405020304" pitchFamily="18" charset="0"/>
                <a:cs typeface="Times New Roman" panose="02020603050405020304" pitchFamily="18" charset="0"/>
              </a:rPr>
              <a:t> Provide attractive salaries and comprehensive benefits to retain top talent.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lumMod val="65000"/>
                    <a:lumOff val="35000"/>
                  </a:schemeClr>
                </a:solidFill>
                <a:effectLst/>
                <a:latin typeface="Times New Roman" panose="02020603050405020304" pitchFamily="18" charset="0"/>
                <a:cs typeface="Times New Roman" panose="02020603050405020304" pitchFamily="18" charset="0"/>
              </a:rPr>
              <a:t>Foster a Positive Work Environment:</a:t>
            </a:r>
            <a:r>
              <a:rPr kumimoji="0" lang="en-US" altLang="en-US" sz="1600" b="0" i="0" u="none" strike="noStrike" cap="none" normalizeH="0" baseline="0" dirty="0">
                <a:ln>
                  <a:noFill/>
                </a:ln>
                <a:solidFill>
                  <a:schemeClr val="tx1">
                    <a:lumMod val="65000"/>
                    <a:lumOff val="35000"/>
                  </a:schemeClr>
                </a:solidFill>
                <a:effectLst/>
                <a:latin typeface="Times New Roman" panose="02020603050405020304" pitchFamily="18" charset="0"/>
                <a:cs typeface="Times New Roman" panose="02020603050405020304" pitchFamily="18" charset="0"/>
              </a:rPr>
              <a:t> Promote work-life balance, inclusivity, and a respectful workplace culture.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lumMod val="65000"/>
                    <a:lumOff val="35000"/>
                  </a:schemeClr>
                </a:solidFill>
                <a:effectLst/>
                <a:latin typeface="Times New Roman" panose="02020603050405020304" pitchFamily="18" charset="0"/>
                <a:cs typeface="Times New Roman" panose="02020603050405020304" pitchFamily="18" charset="0"/>
              </a:rPr>
              <a:t>Invest in Employee Development:</a:t>
            </a:r>
            <a:r>
              <a:rPr kumimoji="0" lang="en-US" altLang="en-US" sz="1600" b="0" i="0" u="none" strike="noStrike" cap="none" normalizeH="0" baseline="0" dirty="0">
                <a:ln>
                  <a:noFill/>
                </a:ln>
                <a:solidFill>
                  <a:schemeClr val="tx1">
                    <a:lumMod val="65000"/>
                    <a:lumOff val="35000"/>
                  </a:schemeClr>
                </a:solidFill>
                <a:effectLst/>
                <a:latin typeface="Times New Roman" panose="02020603050405020304" pitchFamily="18" charset="0"/>
                <a:cs typeface="Times New Roman" panose="02020603050405020304" pitchFamily="18" charset="0"/>
              </a:rPr>
              <a:t> Offer training, mentorship, and clear career advancement paths.</a:t>
            </a:r>
          </a:p>
          <a:p>
            <a:pPr marL="0" marR="0" lvl="0" indent="0" algn="l" defTabSz="914400" rtl="0" eaLnBrk="0" fontAlgn="base" latinLnBrk="0" hangingPunct="0">
              <a:lnSpc>
                <a:spcPct val="150000"/>
              </a:lnSpc>
              <a:spcBef>
                <a:spcPct val="0"/>
              </a:spcBef>
              <a:spcAft>
                <a:spcPct val="0"/>
              </a:spcAft>
              <a:buClrTx/>
              <a:buSzTx/>
              <a:buFontTx/>
              <a:buChar char="•"/>
              <a:tabLst/>
            </a:pPr>
            <a:r>
              <a:rPr lang="en-US" sz="1600" b="1" dirty="0">
                <a:solidFill>
                  <a:schemeClr val="tx1">
                    <a:lumMod val="65000"/>
                    <a:lumOff val="35000"/>
                  </a:schemeClr>
                </a:solidFill>
                <a:latin typeface="Times New Roman" panose="02020603050405020304" pitchFamily="18" charset="0"/>
                <a:cs typeface="Times New Roman" panose="02020603050405020304" pitchFamily="18" charset="0"/>
              </a:rPr>
              <a:t>Implement Effective Onboarding:</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Ensure new hires receive comprehensive training and support to integrate smoothly into the company.</a:t>
            </a:r>
          </a:p>
          <a:p>
            <a:pPr marL="0" indent="0" eaLnBrk="0" fontAlgn="base" hangingPunct="0">
              <a:lnSpc>
                <a:spcPct val="150000"/>
              </a:lnSpc>
              <a:spcBef>
                <a:spcPct val="0"/>
              </a:spcBef>
              <a:spcAft>
                <a:spcPct val="0"/>
              </a:spcAft>
              <a:buFontTx/>
              <a:buChar char="•"/>
            </a:pPr>
            <a:r>
              <a:rPr kumimoji="0" lang="en-US" altLang="en-US" sz="1600" b="1" i="0" u="none" strike="noStrike" cap="none" normalizeH="0" baseline="0" dirty="0">
                <a:ln>
                  <a:noFill/>
                </a:ln>
                <a:solidFill>
                  <a:schemeClr val="tx1">
                    <a:lumMod val="65000"/>
                    <a:lumOff val="35000"/>
                  </a:schemeClr>
                </a:solidFill>
                <a:effectLst/>
                <a:latin typeface="Times New Roman" panose="02020603050405020304" pitchFamily="18" charset="0"/>
                <a:cs typeface="Times New Roman" panose="02020603050405020304" pitchFamily="18" charset="0"/>
              </a:rPr>
              <a:t>Conduct Stay Interviews:</a:t>
            </a:r>
            <a:r>
              <a:rPr kumimoji="0" lang="en-US" altLang="en-US" sz="1600" b="0" i="0" u="none" strike="noStrike" cap="none" normalizeH="0" baseline="0" dirty="0">
                <a:ln>
                  <a:noFill/>
                </a:ln>
                <a:solidFill>
                  <a:schemeClr val="tx1">
                    <a:lumMod val="65000"/>
                    <a:lumOff val="35000"/>
                  </a:schemeClr>
                </a:solidFill>
                <a:effectLst/>
                <a:latin typeface="Times New Roman" panose="02020603050405020304" pitchFamily="18" charset="0"/>
                <a:cs typeface="Times New Roman" panose="02020603050405020304" pitchFamily="18" charset="0"/>
              </a:rPr>
              <a:t> Regularly check in with employees to understand their needs and address any concerns before they decide to leave.</a:t>
            </a:r>
          </a:p>
          <a:p>
            <a:pPr marL="0" marR="0" lvl="0" indent="0" algn="l" defTabSz="914400" rtl="0" eaLnBrk="0" fontAlgn="base" latinLnBrk="0" hangingPunct="0">
              <a:lnSpc>
                <a:spcPct val="150000"/>
              </a:lnSpc>
              <a:spcBef>
                <a:spcPct val="0"/>
              </a:spcBef>
              <a:spcAft>
                <a:spcPct val="0"/>
              </a:spcAft>
              <a:buClrTx/>
              <a:buSzTx/>
              <a:buFontTx/>
              <a:buChar char="•"/>
              <a:tabLst/>
            </a:pPr>
            <a:endParaRPr lang="en-US" sz="1600" dirty="0">
              <a:solidFill>
                <a:schemeClr val="tx1">
                  <a:lumMod val="65000"/>
                  <a:lumOff val="35000"/>
                </a:schemeClr>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lumMod val="65000"/>
                  <a:lumOff val="3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4165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5D49-E249-409D-B751-A559433D91A4}"/>
              </a:ext>
            </a:extLst>
          </p:cNvPr>
          <p:cNvSpPr>
            <a:spLocks noGrp="1"/>
          </p:cNvSpPr>
          <p:nvPr>
            <p:ph type="title"/>
          </p:nvPr>
        </p:nvSpPr>
        <p:spPr/>
        <p:txBody>
          <a:bodyPr/>
          <a:lstStyle/>
          <a:p>
            <a:r>
              <a:rPr lang="en-IN" dirty="0"/>
              <a:t>Conclusion</a:t>
            </a:r>
            <a:endParaRPr lang="ru-RU" dirty="0"/>
          </a:p>
        </p:txBody>
      </p:sp>
      <p:sp>
        <p:nvSpPr>
          <p:cNvPr id="5" name="Text Placeholder 4">
            <a:extLst>
              <a:ext uri="{FF2B5EF4-FFF2-40B4-BE49-F238E27FC236}">
                <a16:creationId xmlns:a16="http://schemas.microsoft.com/office/drawing/2014/main" id="{E8546E56-D449-4019-86AD-4F0D3A1474E8}"/>
              </a:ext>
            </a:extLst>
          </p:cNvPr>
          <p:cNvSpPr>
            <a:spLocks noGrp="1"/>
          </p:cNvSpPr>
          <p:nvPr>
            <p:ph type="body" sz="quarter" idx="16"/>
          </p:nvPr>
        </p:nvSpPr>
        <p:spPr>
          <a:xfrm>
            <a:off x="737827" y="3248154"/>
            <a:ext cx="10761445" cy="2393767"/>
          </a:xfrm>
        </p:spPr>
        <p:txBody>
          <a:bodyPr/>
          <a:lstStyle/>
          <a:p>
            <a:pPr>
              <a:lnSpc>
                <a:spcPct val="150000"/>
              </a:lnSpc>
            </a:pPr>
            <a:r>
              <a:rPr lang="en-US" sz="1600" b="0" dirty="0">
                <a:solidFill>
                  <a:schemeClr val="tx1">
                    <a:lumMod val="65000"/>
                    <a:lumOff val="35000"/>
                  </a:schemeClr>
                </a:solidFill>
                <a:latin typeface="Times New Roman" panose="02020603050405020304" pitchFamily="18" charset="0"/>
                <a:cs typeface="Times New Roman" panose="02020603050405020304" pitchFamily="18" charset="0"/>
              </a:rPr>
              <a:t>The analysis revealed several critical factors affecting employee attrition, such as job satisfaction, years at the company, and specific job roles or departments. By leveraging these insights, the company can implement targeted strategies to improve employee retention, such as enhancing job satisfaction, providing better career development opportunities, and addressing issues in high-attrition departments. The data-driven dashboard serves as an essential tool for monitoring attrition trends and making informed decisions to foster a more stable and engaged workforce.</a:t>
            </a:r>
          </a:p>
        </p:txBody>
      </p:sp>
      <p:sp>
        <p:nvSpPr>
          <p:cNvPr id="4" name="Slide Number Placeholder 3">
            <a:extLst>
              <a:ext uri="{FF2B5EF4-FFF2-40B4-BE49-F238E27FC236}">
                <a16:creationId xmlns:a16="http://schemas.microsoft.com/office/drawing/2014/main" id="{FD6DFB08-8A98-4B84-945E-34868D1EC0C6}"/>
              </a:ext>
            </a:extLst>
          </p:cNvPr>
          <p:cNvSpPr>
            <a:spLocks noGrp="1"/>
          </p:cNvSpPr>
          <p:nvPr>
            <p:ph type="sldNum" sz="quarter" idx="12"/>
          </p:nvPr>
        </p:nvSpPr>
        <p:spPr/>
        <p:txBody>
          <a:bodyPr/>
          <a:lstStyle/>
          <a:p>
            <a:fld id="{D495E168-DA5E-4888-8D8A-92B118324C14}" type="slidenum">
              <a:rPr lang="ru-RU" smtClean="0"/>
              <a:t>22</a:t>
            </a:fld>
            <a:endParaRPr lang="ru-RU" dirty="0"/>
          </a:p>
        </p:txBody>
      </p:sp>
    </p:spTree>
    <p:extLst>
      <p:ext uri="{BB962C8B-B14F-4D97-AF65-F5344CB8AC3E}">
        <p14:creationId xmlns:p14="http://schemas.microsoft.com/office/powerpoint/2010/main" val="2747106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Colorful cliff city near ocean shore">
            <a:extLst>
              <a:ext uri="{FF2B5EF4-FFF2-40B4-BE49-F238E27FC236}">
                <a16:creationId xmlns:a16="http://schemas.microsoft.com/office/drawing/2014/main" id="{74ED1216-A221-4C9B-B39B-71A3E4D9E409}"/>
              </a:ext>
            </a:extLst>
          </p:cNvPr>
          <p:cNvPicPr>
            <a:picLocks noGrp="1" noChangeAspect="1"/>
          </p:cNvPicPr>
          <p:nvPr>
            <p:ph type="pic" sz="quarter" idx="17"/>
          </p:nvPr>
        </p:nvPicPr>
        <p:blipFill rotWithShape="1">
          <a:blip r:embed="rId2"/>
          <a:srcRect t="13230" b="13230"/>
          <a:stretch/>
        </p:blipFill>
        <p:spPr>
          <a:xfrm>
            <a:off x="0" y="0"/>
            <a:ext cx="12190660" cy="5569499"/>
          </a:xfrm>
        </p:spPr>
      </p:pic>
      <p:sp>
        <p:nvSpPr>
          <p:cNvPr id="2" name="Title 1">
            <a:extLst>
              <a:ext uri="{FF2B5EF4-FFF2-40B4-BE49-F238E27FC236}">
                <a16:creationId xmlns:a16="http://schemas.microsoft.com/office/drawing/2014/main" id="{7DDD1C66-8B88-4FDA-AFA7-4549E31005F8}"/>
              </a:ext>
            </a:extLst>
          </p:cNvPr>
          <p:cNvSpPr>
            <a:spLocks noGrp="1"/>
          </p:cNvSpPr>
          <p:nvPr>
            <p:ph type="title"/>
          </p:nvPr>
        </p:nvSpPr>
        <p:spPr/>
        <p:txBody>
          <a:bodyPr/>
          <a:lstStyle/>
          <a:p>
            <a:r>
              <a:rPr lang="en-US" dirty="0"/>
              <a:t>Project 4: Foreign Direct Investment, FDI</a:t>
            </a:r>
            <a:endParaRPr lang="ru-RU" dirty="0"/>
          </a:p>
        </p:txBody>
      </p:sp>
      <p:sp>
        <p:nvSpPr>
          <p:cNvPr id="4" name="Slide Number Placeholder 3">
            <a:extLst>
              <a:ext uri="{FF2B5EF4-FFF2-40B4-BE49-F238E27FC236}">
                <a16:creationId xmlns:a16="http://schemas.microsoft.com/office/drawing/2014/main" id="{CDDE29B3-D5FF-478A-848A-934E75A49FD3}"/>
              </a:ext>
            </a:extLst>
          </p:cNvPr>
          <p:cNvSpPr>
            <a:spLocks noGrp="1"/>
          </p:cNvSpPr>
          <p:nvPr>
            <p:ph type="sldNum" sz="quarter" idx="12"/>
          </p:nvPr>
        </p:nvSpPr>
        <p:spPr/>
        <p:txBody>
          <a:bodyPr/>
          <a:lstStyle/>
          <a:p>
            <a:fld id="{D495E168-DA5E-4888-8D8A-92B118324C14}" type="slidenum">
              <a:rPr lang="ru-RU" smtClean="0"/>
              <a:pPr/>
              <a:t>23</a:t>
            </a:fld>
            <a:endParaRPr lang="ru-RU" dirty="0"/>
          </a:p>
        </p:txBody>
      </p:sp>
    </p:spTree>
    <p:extLst>
      <p:ext uri="{BB962C8B-B14F-4D97-AF65-F5344CB8AC3E}">
        <p14:creationId xmlns:p14="http://schemas.microsoft.com/office/powerpoint/2010/main" val="7929435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60E4B91E-CC99-49A7-B26A-644201DA68F5}"/>
              </a:ext>
            </a:extLst>
          </p:cNvPr>
          <p:cNvPicPr>
            <a:picLocks noGrp="1" noChangeAspect="1"/>
          </p:cNvPicPr>
          <p:nvPr>
            <p:ph type="pic" sz="quarter" idx="15"/>
          </p:nvPr>
        </p:nvPicPr>
        <p:blipFill>
          <a:blip r:embed="rId2">
            <a:extLst>
              <a:ext uri="{837473B0-CC2E-450A-ABE3-18F120FF3D39}">
                <a1611:picAttrSrcUrl xmlns:a1611="http://schemas.microsoft.com/office/drawing/2016/11/main" r:id="rId3"/>
              </a:ext>
            </a:extLst>
          </a:blip>
          <a:srcRect l="15571" r="15571"/>
          <a:stretch/>
        </p:blipFill>
        <p:spPr>
          <a:xfrm>
            <a:off x="1396781" y="0"/>
            <a:ext cx="3894833" cy="5656330"/>
          </a:xfrm>
        </p:spPr>
      </p:pic>
      <p:sp>
        <p:nvSpPr>
          <p:cNvPr id="2" name="Title 1">
            <a:extLst>
              <a:ext uri="{FF2B5EF4-FFF2-40B4-BE49-F238E27FC236}">
                <a16:creationId xmlns:a16="http://schemas.microsoft.com/office/drawing/2014/main" id="{1E38EE8B-1608-4FFC-96B5-595AB97B845A}"/>
              </a:ext>
            </a:extLst>
          </p:cNvPr>
          <p:cNvSpPr>
            <a:spLocks noGrp="1"/>
          </p:cNvSpPr>
          <p:nvPr>
            <p:ph type="title"/>
          </p:nvPr>
        </p:nvSpPr>
        <p:spPr/>
        <p:txBody>
          <a:bodyPr>
            <a:normAutofit/>
          </a:bodyPr>
          <a:lstStyle/>
          <a:p>
            <a:r>
              <a:rPr lang="en-US" dirty="0"/>
              <a:t>Objective</a:t>
            </a:r>
            <a:endParaRPr lang="ru-RU" dirty="0"/>
          </a:p>
        </p:txBody>
      </p:sp>
      <p:sp>
        <p:nvSpPr>
          <p:cNvPr id="3" name="Text Placeholder 2">
            <a:extLst>
              <a:ext uri="{FF2B5EF4-FFF2-40B4-BE49-F238E27FC236}">
                <a16:creationId xmlns:a16="http://schemas.microsoft.com/office/drawing/2014/main" id="{C11093FF-1360-4523-8547-5192EDA8BBF9}"/>
              </a:ext>
            </a:extLst>
          </p:cNvPr>
          <p:cNvSpPr>
            <a:spLocks noGrp="1"/>
          </p:cNvSpPr>
          <p:nvPr>
            <p:ph type="body" sz="quarter" idx="13"/>
          </p:nvPr>
        </p:nvSpPr>
        <p:spPr/>
        <p:txBody>
          <a:bodyPr>
            <a:noAutofit/>
          </a:bodyPr>
          <a:lstStyle/>
          <a:p>
            <a:pPr>
              <a:lnSpc>
                <a:spcPct val="150000"/>
              </a:lnSpc>
            </a:pPr>
            <a:r>
              <a:rPr lang="en-US" sz="1600" b="0" dirty="0">
                <a:solidFill>
                  <a:schemeClr val="tx1">
                    <a:lumMod val="65000"/>
                    <a:lumOff val="35000"/>
                  </a:schemeClr>
                </a:solidFill>
                <a:latin typeface="Times New Roman" panose="02020603050405020304" pitchFamily="18" charset="0"/>
                <a:cs typeface="Times New Roman" panose="02020603050405020304" pitchFamily="18" charset="0"/>
              </a:rPr>
              <a:t>The primary objective of this project is to analyze the trends and patterns of Foreign Direct Investment (FDI) inflows in India over the period from 2000-01 to 2016-17. The analysis aims to identify key sectors attracting FDI, understand year-on-year growth rates, and uncover meaningful relationships between different sectors and FDI inflows. This will help in formulating strategies to enhance FDI inflows and boost economic growth.</a:t>
            </a:r>
            <a:endParaRPr lang="en-IN" sz="1600" b="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2E6A3C64-206A-47DC-8E31-F719E356D26D}"/>
              </a:ext>
            </a:extLst>
          </p:cNvPr>
          <p:cNvSpPr>
            <a:spLocks noGrp="1"/>
          </p:cNvSpPr>
          <p:nvPr>
            <p:ph type="sldNum" sz="quarter" idx="12"/>
          </p:nvPr>
        </p:nvSpPr>
        <p:spPr/>
        <p:txBody>
          <a:bodyPr/>
          <a:lstStyle/>
          <a:p>
            <a:fld id="{D495E168-DA5E-4888-8D8A-92B118324C14}" type="slidenum">
              <a:rPr lang="ru-RU" smtClean="0"/>
              <a:pPr/>
              <a:t>24</a:t>
            </a:fld>
            <a:endParaRPr lang="ru-RU" dirty="0"/>
          </a:p>
        </p:txBody>
      </p:sp>
    </p:spTree>
    <p:extLst>
      <p:ext uri="{BB962C8B-B14F-4D97-AF65-F5344CB8AC3E}">
        <p14:creationId xmlns:p14="http://schemas.microsoft.com/office/powerpoint/2010/main" val="34308250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483267-D13E-45C6-895A-743DA26910A7}"/>
              </a:ext>
            </a:extLst>
          </p:cNvPr>
          <p:cNvSpPr>
            <a:spLocks noGrp="1"/>
          </p:cNvSpPr>
          <p:nvPr>
            <p:ph type="title"/>
          </p:nvPr>
        </p:nvSpPr>
        <p:spPr>
          <a:xfrm>
            <a:off x="555310" y="499878"/>
            <a:ext cx="7366027" cy="853993"/>
          </a:xfrm>
        </p:spPr>
        <p:txBody>
          <a:bodyPr>
            <a:normAutofit/>
          </a:bodyPr>
          <a:lstStyle/>
          <a:p>
            <a:r>
              <a:rPr lang="en-US" dirty="0">
                <a:latin typeface="Times New Roman" panose="02020603050405020304" pitchFamily="18" charset="0"/>
                <a:cs typeface="Times New Roman" panose="02020603050405020304" pitchFamily="18" charset="0"/>
              </a:rPr>
              <a:t>Key Performance Indicators, KPI</a:t>
            </a:r>
            <a:endParaRPr lang="ru-RU"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AEDD93A-2AFF-4DF7-87EA-7C7F419AC314}"/>
              </a:ext>
            </a:extLst>
          </p:cNvPr>
          <p:cNvSpPr>
            <a:spLocks noGrp="1"/>
          </p:cNvSpPr>
          <p:nvPr>
            <p:ph type="sldNum" sz="quarter" idx="12"/>
          </p:nvPr>
        </p:nvSpPr>
        <p:spPr/>
        <p:txBody>
          <a:bodyPr/>
          <a:lstStyle/>
          <a:p>
            <a:fld id="{D495E168-DA5E-4888-8D8A-92B118324C14}" type="slidenum">
              <a:rPr lang="ru-RU" smtClean="0"/>
              <a:t>25</a:t>
            </a:fld>
            <a:endParaRPr lang="ru-RU" dirty="0"/>
          </a:p>
        </p:txBody>
      </p:sp>
      <p:sp>
        <p:nvSpPr>
          <p:cNvPr id="7" name="TextBox 6">
            <a:extLst>
              <a:ext uri="{FF2B5EF4-FFF2-40B4-BE49-F238E27FC236}">
                <a16:creationId xmlns:a16="http://schemas.microsoft.com/office/drawing/2014/main" id="{DC821FBD-9C3D-4672-F024-B63D0E31BF7C}"/>
              </a:ext>
            </a:extLst>
          </p:cNvPr>
          <p:cNvSpPr txBox="1"/>
          <p:nvPr/>
        </p:nvSpPr>
        <p:spPr>
          <a:xfrm>
            <a:off x="1023487" y="1519308"/>
            <a:ext cx="3299131" cy="4480073"/>
          </a:xfrm>
          <a:prstGeom prst="rect">
            <a:avLst/>
          </a:prstGeom>
          <a:solidFill>
            <a:schemeClr val="bg1"/>
          </a:solidFill>
        </p:spPr>
        <p:txBody>
          <a:bodyPr wrap="square" rtlCol="0">
            <a:spAutoFit/>
          </a:bodyPr>
          <a:lstStyle/>
          <a:p>
            <a:endParaRPr lang="en-IN" dirty="0"/>
          </a:p>
        </p:txBody>
      </p:sp>
      <p:sp>
        <p:nvSpPr>
          <p:cNvPr id="2" name="TextBox 1">
            <a:extLst>
              <a:ext uri="{FF2B5EF4-FFF2-40B4-BE49-F238E27FC236}">
                <a16:creationId xmlns:a16="http://schemas.microsoft.com/office/drawing/2014/main" id="{96C94C9F-BBE5-6B83-CCC4-42135937CAFE}"/>
              </a:ext>
            </a:extLst>
          </p:cNvPr>
          <p:cNvSpPr txBox="1"/>
          <p:nvPr/>
        </p:nvSpPr>
        <p:spPr>
          <a:xfrm>
            <a:off x="1023487" y="1519308"/>
            <a:ext cx="10330313" cy="4480073"/>
          </a:xfrm>
          <a:prstGeom prst="rect">
            <a:avLst/>
          </a:prstGeom>
          <a:noFill/>
        </p:spPr>
        <p:txBody>
          <a:bodyPr wrap="square">
            <a:spAutoFit/>
          </a:bodyPr>
          <a:lstStyle/>
          <a:p>
            <a:pPr>
              <a:lnSpc>
                <a:spcPct val="150000"/>
              </a:lnSpc>
              <a:buFont typeface="+mj-lt"/>
              <a:buAutoNum type="arabicPeriod"/>
            </a:pPr>
            <a:r>
              <a:rPr lang="en-US" sz="1600" b="1" dirty="0">
                <a:solidFill>
                  <a:schemeClr val="tx1">
                    <a:lumMod val="65000"/>
                    <a:lumOff val="35000"/>
                  </a:schemeClr>
                </a:solidFill>
                <a:latin typeface="Times New Roman" panose="02020603050405020304" pitchFamily="18" charset="0"/>
                <a:cs typeface="Times New Roman" panose="02020603050405020304" pitchFamily="18" charset="0"/>
              </a:rPr>
              <a:t>Total FDI Inflows:</a:t>
            </a:r>
            <a:endParaRPr lang="en-US" sz="1600" dirty="0">
              <a:solidFill>
                <a:schemeClr val="tx1">
                  <a:lumMod val="65000"/>
                  <a:lumOff val="35000"/>
                </a:schemeClr>
              </a:solidFill>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Annual FDI inflows for each year from 2000-01 to 2016-17.</a:t>
            </a:r>
          </a:p>
          <a:p>
            <a:pPr marL="742950" lvl="1" indent="-285750">
              <a:lnSpc>
                <a:spcPct val="150000"/>
              </a:lnSpc>
              <a:buFont typeface="+mj-lt"/>
              <a:buAutoNum type="arabicPeriod"/>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Cumulative FDI inflows over the entire period.</a:t>
            </a:r>
          </a:p>
          <a:p>
            <a:pPr>
              <a:lnSpc>
                <a:spcPct val="150000"/>
              </a:lnSpc>
              <a:buFont typeface="+mj-lt"/>
              <a:buAutoNum type="arabicPeriod"/>
            </a:pPr>
            <a:r>
              <a:rPr lang="en-US" sz="1600" b="1" dirty="0">
                <a:solidFill>
                  <a:schemeClr val="tx1">
                    <a:lumMod val="65000"/>
                    <a:lumOff val="35000"/>
                  </a:schemeClr>
                </a:solidFill>
                <a:latin typeface="Times New Roman" panose="02020603050405020304" pitchFamily="18" charset="0"/>
                <a:cs typeface="Times New Roman" panose="02020603050405020304" pitchFamily="18" charset="0"/>
              </a:rPr>
              <a:t>Sector-wise FDI Inflows:</a:t>
            </a:r>
            <a:endParaRPr lang="en-US" sz="1600" dirty="0">
              <a:solidFill>
                <a:schemeClr val="tx1">
                  <a:lumMod val="65000"/>
                  <a:lumOff val="35000"/>
                </a:schemeClr>
              </a:solidFill>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Annual FDI inflows by sector.</a:t>
            </a:r>
          </a:p>
          <a:p>
            <a:pPr marL="742950" lvl="1" indent="-285750">
              <a:lnSpc>
                <a:spcPct val="150000"/>
              </a:lnSpc>
              <a:buFont typeface="+mj-lt"/>
              <a:buAutoNum type="arabicPeriod"/>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Top sectors receiving the highest FDI inflows.</a:t>
            </a:r>
          </a:p>
          <a:p>
            <a:pPr>
              <a:lnSpc>
                <a:spcPct val="150000"/>
              </a:lnSpc>
              <a:buFont typeface="+mj-lt"/>
              <a:buAutoNum type="arabicPeriod"/>
            </a:pPr>
            <a:r>
              <a:rPr lang="en-US" sz="1600" b="1" dirty="0">
                <a:solidFill>
                  <a:schemeClr val="tx1">
                    <a:lumMod val="65000"/>
                    <a:lumOff val="35000"/>
                  </a:schemeClr>
                </a:solidFill>
                <a:latin typeface="Times New Roman" panose="02020603050405020304" pitchFamily="18" charset="0"/>
                <a:cs typeface="Times New Roman" panose="02020603050405020304" pitchFamily="18" charset="0"/>
              </a:rPr>
              <a:t>Growth Rates:</a:t>
            </a:r>
            <a:endParaRPr lang="en-US" sz="1600" dirty="0">
              <a:solidFill>
                <a:schemeClr val="tx1">
                  <a:lumMod val="65000"/>
                  <a:lumOff val="35000"/>
                </a:schemeClr>
              </a:solidFill>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Year-on-year growth rate of total FDI inflows.</a:t>
            </a:r>
          </a:p>
          <a:p>
            <a:pPr marL="742950" lvl="1" indent="-285750">
              <a:lnSpc>
                <a:spcPct val="150000"/>
              </a:lnSpc>
              <a:buFont typeface="+mj-lt"/>
              <a:buAutoNum type="arabicPeriod"/>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Year-on-year growth rate of FDI inflows by sector.</a:t>
            </a:r>
          </a:p>
          <a:p>
            <a:pPr>
              <a:lnSpc>
                <a:spcPct val="150000"/>
              </a:lnSpc>
              <a:buFont typeface="+mj-lt"/>
              <a:buAutoNum type="arabicPeriod"/>
            </a:pPr>
            <a:r>
              <a:rPr lang="en-US" sz="1600" b="1" dirty="0">
                <a:solidFill>
                  <a:schemeClr val="tx1">
                    <a:lumMod val="65000"/>
                    <a:lumOff val="35000"/>
                  </a:schemeClr>
                </a:solidFill>
                <a:latin typeface="Times New Roman" panose="02020603050405020304" pitchFamily="18" charset="0"/>
                <a:cs typeface="Times New Roman" panose="02020603050405020304" pitchFamily="18" charset="0"/>
              </a:rPr>
              <a:t>Proportion of FDI:</a:t>
            </a:r>
            <a:endParaRPr lang="en-US" sz="1600" dirty="0">
              <a:solidFill>
                <a:schemeClr val="tx1">
                  <a:lumMod val="65000"/>
                  <a:lumOff val="35000"/>
                </a:schemeClr>
              </a:solidFill>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Proportion of total FDI inflows contributed by each sector.</a:t>
            </a:r>
          </a:p>
          <a:p>
            <a:pPr marL="742950" lvl="1" indent="-285750">
              <a:lnSpc>
                <a:spcPct val="150000"/>
              </a:lnSpc>
              <a:buFont typeface="+mj-lt"/>
              <a:buAutoNum type="arabicPeriod"/>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Comparison of sector-wise FDI proportions over the years.</a:t>
            </a:r>
          </a:p>
        </p:txBody>
      </p:sp>
    </p:spTree>
    <p:extLst>
      <p:ext uri="{BB962C8B-B14F-4D97-AF65-F5344CB8AC3E}">
        <p14:creationId xmlns:p14="http://schemas.microsoft.com/office/powerpoint/2010/main" val="3881247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6C571E7-9A48-5A3A-89D2-ABAD14F84721}"/>
              </a:ext>
            </a:extLst>
          </p:cNvPr>
          <p:cNvSpPr>
            <a:spLocks noGrp="1"/>
          </p:cNvSpPr>
          <p:nvPr>
            <p:ph type="ftr" sz="quarter" idx="11"/>
          </p:nvPr>
        </p:nvSpPr>
        <p:spPr/>
        <p:txBody>
          <a:bodyPr/>
          <a:lstStyle/>
          <a:p>
            <a:r>
              <a:rPr lang="en-US"/>
              <a:t>ADD A FOOTER</a:t>
            </a:r>
            <a:endParaRPr lang="ru-RU" dirty="0"/>
          </a:p>
        </p:txBody>
      </p:sp>
      <p:sp>
        <p:nvSpPr>
          <p:cNvPr id="5" name="Slide Number Placeholder 4">
            <a:extLst>
              <a:ext uri="{FF2B5EF4-FFF2-40B4-BE49-F238E27FC236}">
                <a16:creationId xmlns:a16="http://schemas.microsoft.com/office/drawing/2014/main" id="{2556CE09-F960-B2D0-1431-8721EA783183}"/>
              </a:ext>
            </a:extLst>
          </p:cNvPr>
          <p:cNvSpPr>
            <a:spLocks noGrp="1"/>
          </p:cNvSpPr>
          <p:nvPr>
            <p:ph type="sldNum" sz="quarter" idx="12"/>
          </p:nvPr>
        </p:nvSpPr>
        <p:spPr/>
        <p:txBody>
          <a:bodyPr/>
          <a:lstStyle/>
          <a:p>
            <a:fld id="{D495E168-DA5E-4888-8D8A-92B118324C14}" type="slidenum">
              <a:rPr lang="ru-RU" smtClean="0"/>
              <a:pPr/>
              <a:t>26</a:t>
            </a:fld>
            <a:endParaRPr lang="ru-RU"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descr="Add-in content for Microsoft Power BI.">
                <a:extLst>
                  <a:ext uri="{FF2B5EF4-FFF2-40B4-BE49-F238E27FC236}">
                    <a16:creationId xmlns:a16="http://schemas.microsoft.com/office/drawing/2014/main" id="{91BD40CF-1E79-9F42-0A8C-1EC0251D2A62}"/>
                  </a:ext>
                </a:extLst>
              </p:cNvPr>
              <p:cNvGraphicFramePr>
                <a:graphicFrameLocks noGrp="1"/>
              </p:cNvGraphicFramePr>
              <p:nvPr>
                <p:extLst>
                  <p:ext uri="{D42A27DB-BD31-4B8C-83A1-F6EECF244321}">
                    <p14:modId xmlns:p14="http://schemas.microsoft.com/office/powerpoint/2010/main" val="986745928"/>
                  </p:ext>
                </p:extLst>
              </p:nvPr>
            </p:nvGraphicFramePr>
            <p:xfrm>
              <a:off x="0" y="1"/>
              <a:ext cx="12192000" cy="685799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3" name="Add-in" descr="Add-in content for Microsoft Power BI.">
                <a:extLst>
                  <a:ext uri="{FF2B5EF4-FFF2-40B4-BE49-F238E27FC236}">
                    <a16:creationId xmlns:a16="http://schemas.microsoft.com/office/drawing/2014/main" id="{91BD40CF-1E79-9F42-0A8C-1EC0251D2A62}"/>
                  </a:ext>
                </a:extLst>
              </p:cNvPr>
              <p:cNvPicPr>
                <a:picLocks noGrp="1" noRot="1" noChangeAspect="1" noMove="1" noResize="1" noEditPoints="1" noAdjustHandles="1" noChangeArrowheads="1" noChangeShapeType="1"/>
              </p:cNvPicPr>
              <p:nvPr/>
            </p:nvPicPr>
            <p:blipFill>
              <a:blip r:embed="rId3"/>
              <a:stretch>
                <a:fillRect/>
              </a:stretch>
            </p:blipFill>
            <p:spPr>
              <a:xfrm>
                <a:off x="0" y="1"/>
                <a:ext cx="12192000" cy="6857999"/>
              </a:xfrm>
              <a:prstGeom prst="rect">
                <a:avLst/>
              </a:prstGeom>
            </p:spPr>
          </p:pic>
        </mc:Fallback>
      </mc:AlternateContent>
    </p:spTree>
    <p:extLst>
      <p:ext uri="{BB962C8B-B14F-4D97-AF65-F5344CB8AC3E}">
        <p14:creationId xmlns:p14="http://schemas.microsoft.com/office/powerpoint/2010/main" val="3268837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a:xfrm>
            <a:off x="890933" y="1012110"/>
            <a:ext cx="4503295" cy="782638"/>
          </a:xfrm>
        </p:spPr>
        <p:txBody>
          <a:bodyPr>
            <a:normAutofit/>
          </a:bodyPr>
          <a:lstStyle/>
          <a:p>
            <a:r>
              <a:rPr lang="en-US" dirty="0"/>
              <a:t>Observation</a:t>
            </a:r>
            <a:endParaRPr lang="ru-RU" dirty="0"/>
          </a:p>
        </p:txBody>
      </p:sp>
      <p:pic>
        <p:nvPicPr>
          <p:cNvPr id="14" name="Picture Placeholder 13">
            <a:extLst>
              <a:ext uri="{FF2B5EF4-FFF2-40B4-BE49-F238E27FC236}">
                <a16:creationId xmlns:a16="http://schemas.microsoft.com/office/drawing/2014/main" id="{6D2A2984-909C-46E6-BA11-B06EBD98F0D9}"/>
              </a:ext>
            </a:extLst>
          </p:cNvPr>
          <p:cNvPicPr>
            <a:picLocks noGrp="1" noChangeAspect="1"/>
          </p:cNvPicPr>
          <p:nvPr>
            <p:ph type="pic" sz="quarter" idx="18"/>
          </p:nvPr>
        </p:nvPicPr>
        <p:blipFill>
          <a:blip r:embed="rId2">
            <a:extLst>
              <a:ext uri="{837473B0-CC2E-450A-ABE3-18F120FF3D39}">
                <a1611:picAttrSrcUrl xmlns:a1611="http://schemas.microsoft.com/office/drawing/2016/11/main" r:id="rId3"/>
              </a:ext>
            </a:extLst>
          </a:blip>
          <a:srcRect t="23227" b="23227"/>
          <a:stretch/>
        </p:blipFill>
        <p:spPr>
          <a:xfrm>
            <a:off x="5770592" y="1446087"/>
            <a:ext cx="6421408" cy="3438427"/>
          </a:xfrm>
        </p:spPr>
      </p:pic>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27</a:t>
            </a:fld>
            <a:endParaRPr lang="ru-RU" dirty="0"/>
          </a:p>
        </p:txBody>
      </p:sp>
      <p:sp>
        <p:nvSpPr>
          <p:cNvPr id="25" name="Text Placeholder 24">
            <a:extLst>
              <a:ext uri="{FF2B5EF4-FFF2-40B4-BE49-F238E27FC236}">
                <a16:creationId xmlns:a16="http://schemas.microsoft.com/office/drawing/2014/main" id="{37B0312A-C970-4CA1-A36F-1BB0C930FBEF}"/>
              </a:ext>
            </a:extLst>
          </p:cNvPr>
          <p:cNvSpPr>
            <a:spLocks noGrp="1"/>
          </p:cNvSpPr>
          <p:nvPr>
            <p:ph type="body" sz="quarter" idx="17"/>
          </p:nvPr>
        </p:nvSpPr>
        <p:spPr>
          <a:xfrm>
            <a:off x="252847" y="2221241"/>
            <a:ext cx="5517746" cy="3370253"/>
          </a:xfrm>
        </p:spPr>
        <p:txBody>
          <a:bodyPr>
            <a:no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Overall Trends:</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FDI does not follow any specific pattern but rather flows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FDI inflows peaked in different sectors in different time periods.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Sectoral Trends:</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Tech and Miscellaneous sectors have consistently attracted high levels of FDI.</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Health and Commercial Products are emerging sectors showing increasing FDI inflows.</a:t>
            </a:r>
          </a:p>
        </p:txBody>
      </p:sp>
    </p:spTree>
    <p:extLst>
      <p:ext uri="{BB962C8B-B14F-4D97-AF65-F5344CB8AC3E}">
        <p14:creationId xmlns:p14="http://schemas.microsoft.com/office/powerpoint/2010/main" val="12913070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EA33251-3977-FBCE-EC87-4D68EEEB3126}"/>
              </a:ext>
            </a:extLst>
          </p:cNvPr>
          <p:cNvSpPr>
            <a:spLocks noGrp="1"/>
          </p:cNvSpPr>
          <p:nvPr>
            <p:ph type="sldNum" sz="quarter" idx="12"/>
          </p:nvPr>
        </p:nvSpPr>
        <p:spPr/>
        <p:txBody>
          <a:bodyPr/>
          <a:lstStyle/>
          <a:p>
            <a:fld id="{D495E168-DA5E-4888-8D8A-92B118324C14}" type="slidenum">
              <a:rPr lang="ru-RU" smtClean="0"/>
              <a:t>28</a:t>
            </a:fld>
            <a:endParaRPr lang="ru-RU" dirty="0"/>
          </a:p>
        </p:txBody>
      </p:sp>
      <p:sp>
        <p:nvSpPr>
          <p:cNvPr id="5" name="Title 4">
            <a:extLst>
              <a:ext uri="{FF2B5EF4-FFF2-40B4-BE49-F238E27FC236}">
                <a16:creationId xmlns:a16="http://schemas.microsoft.com/office/drawing/2014/main" id="{6DE7BFE2-164A-4C1B-480A-3DB535227D9D}"/>
              </a:ext>
            </a:extLst>
          </p:cNvPr>
          <p:cNvSpPr>
            <a:spLocks noGrp="1"/>
          </p:cNvSpPr>
          <p:nvPr>
            <p:ph type="title"/>
          </p:nvPr>
        </p:nvSpPr>
        <p:spPr/>
        <p:txBody>
          <a:bodyPr>
            <a:normAutofit/>
          </a:bodyPr>
          <a:lstStyle/>
          <a:p>
            <a:r>
              <a:rPr lang="en-IN" dirty="0"/>
              <a:t>Solutions</a:t>
            </a:r>
          </a:p>
        </p:txBody>
      </p:sp>
      <p:sp>
        <p:nvSpPr>
          <p:cNvPr id="6" name="Text Placeholder 4">
            <a:extLst>
              <a:ext uri="{FF2B5EF4-FFF2-40B4-BE49-F238E27FC236}">
                <a16:creationId xmlns:a16="http://schemas.microsoft.com/office/drawing/2014/main" id="{046C31B2-DBD3-E3FE-756E-9F1F8866A7F1}"/>
              </a:ext>
            </a:extLst>
          </p:cNvPr>
          <p:cNvSpPr txBox="1">
            <a:spLocks/>
          </p:cNvSpPr>
          <p:nvPr/>
        </p:nvSpPr>
        <p:spPr>
          <a:xfrm>
            <a:off x="458696" y="1767468"/>
            <a:ext cx="11733304" cy="23937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Based on the findings from the FDI analysis, propose solutions and recommendations:</a:t>
            </a:r>
          </a:p>
          <a:p>
            <a:pPr>
              <a:lnSpc>
                <a:spcPct val="100000"/>
              </a:lnSpc>
              <a:buFont typeface="+mj-lt"/>
              <a:buAutoNum type="arabicPeriod"/>
            </a:pPr>
            <a:r>
              <a:rPr lang="en-US" sz="1600" b="1" dirty="0">
                <a:solidFill>
                  <a:schemeClr val="tx1">
                    <a:lumMod val="65000"/>
                    <a:lumOff val="35000"/>
                  </a:schemeClr>
                </a:solidFill>
                <a:latin typeface="Times New Roman" panose="02020603050405020304" pitchFamily="18" charset="0"/>
                <a:cs typeface="Times New Roman" panose="02020603050405020304" pitchFamily="18" charset="0"/>
              </a:rPr>
              <a:t>Policy Recommendations:</a:t>
            </a:r>
            <a:endParaRPr lang="en-US" sz="1600" dirty="0">
              <a:solidFill>
                <a:schemeClr val="tx1">
                  <a:lumMod val="65000"/>
                  <a:lumOff val="35000"/>
                </a:schemeClr>
              </a:solidFill>
              <a:latin typeface="Times New Roman" panose="02020603050405020304" pitchFamily="18" charset="0"/>
              <a:cs typeface="Times New Roman" panose="02020603050405020304" pitchFamily="18" charset="0"/>
            </a:endParaRPr>
          </a:p>
          <a:p>
            <a:pPr marL="742950" lvl="1" indent="-285750">
              <a:lnSpc>
                <a:spcPct val="100000"/>
              </a:lnSpc>
              <a:buFont typeface="+mj-lt"/>
              <a:buAutoNum type="arabicPeriod"/>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Recommend policies to attract FDI in underperforming sectors.</a:t>
            </a:r>
          </a:p>
          <a:p>
            <a:pPr marL="742950" lvl="1" indent="-285750">
              <a:lnSpc>
                <a:spcPct val="100000"/>
              </a:lnSpc>
              <a:buFont typeface="+mj-lt"/>
              <a:buAutoNum type="arabicPeriod"/>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Suggest incentives and regulatory reforms to maintain or increase FDI in high-performing sectors.</a:t>
            </a:r>
          </a:p>
          <a:p>
            <a:pPr>
              <a:lnSpc>
                <a:spcPct val="100000"/>
              </a:lnSpc>
              <a:buFont typeface="+mj-lt"/>
              <a:buAutoNum type="arabicPeriod"/>
            </a:pPr>
            <a:r>
              <a:rPr lang="en-US" sz="1600" b="1" dirty="0">
                <a:solidFill>
                  <a:schemeClr val="tx1">
                    <a:lumMod val="65000"/>
                    <a:lumOff val="35000"/>
                  </a:schemeClr>
                </a:solidFill>
                <a:latin typeface="Times New Roman" panose="02020603050405020304" pitchFamily="18" charset="0"/>
                <a:cs typeface="Times New Roman" panose="02020603050405020304" pitchFamily="18" charset="0"/>
              </a:rPr>
              <a:t>Investment Promotion:</a:t>
            </a:r>
            <a:endParaRPr lang="en-US" sz="1600" dirty="0">
              <a:solidFill>
                <a:schemeClr val="tx1">
                  <a:lumMod val="65000"/>
                  <a:lumOff val="35000"/>
                </a:schemeClr>
              </a:solidFill>
              <a:latin typeface="Times New Roman" panose="02020603050405020304" pitchFamily="18" charset="0"/>
              <a:cs typeface="Times New Roman" panose="02020603050405020304" pitchFamily="18" charset="0"/>
            </a:endParaRPr>
          </a:p>
          <a:p>
            <a:pPr marL="742950" lvl="1" indent="-285750">
              <a:lnSpc>
                <a:spcPct val="100000"/>
              </a:lnSpc>
              <a:buFont typeface="+mj-lt"/>
              <a:buAutoNum type="arabicPeriod"/>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Develop targeted marketing and promotion strategies for sectors with high potential for FDI.</a:t>
            </a:r>
          </a:p>
          <a:p>
            <a:pPr marL="742950" lvl="1" indent="-285750">
              <a:lnSpc>
                <a:spcPct val="100000"/>
              </a:lnSpc>
              <a:buFont typeface="+mj-lt"/>
              <a:buAutoNum type="arabicPeriod"/>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Encourage public-private partnerships to attract foreign investors.</a:t>
            </a:r>
          </a:p>
          <a:p>
            <a:pPr>
              <a:lnSpc>
                <a:spcPct val="100000"/>
              </a:lnSpc>
              <a:buFont typeface="+mj-lt"/>
              <a:buAutoNum type="arabicPeriod"/>
            </a:pPr>
            <a:r>
              <a:rPr lang="en-US" sz="1600" b="1" dirty="0">
                <a:solidFill>
                  <a:schemeClr val="tx1">
                    <a:lumMod val="65000"/>
                    <a:lumOff val="35000"/>
                  </a:schemeClr>
                </a:solidFill>
                <a:latin typeface="Times New Roman" panose="02020603050405020304" pitchFamily="18" charset="0"/>
                <a:cs typeface="Times New Roman" panose="02020603050405020304" pitchFamily="18" charset="0"/>
              </a:rPr>
              <a:t>Infrastructure Development:</a:t>
            </a:r>
            <a:endParaRPr lang="en-US" sz="1600" dirty="0">
              <a:solidFill>
                <a:schemeClr val="tx1">
                  <a:lumMod val="65000"/>
                  <a:lumOff val="35000"/>
                </a:schemeClr>
              </a:solidFill>
              <a:latin typeface="Times New Roman" panose="02020603050405020304" pitchFamily="18" charset="0"/>
              <a:cs typeface="Times New Roman" panose="02020603050405020304" pitchFamily="18" charset="0"/>
            </a:endParaRPr>
          </a:p>
          <a:p>
            <a:pPr marL="742950" lvl="1" indent="-285750">
              <a:lnSpc>
                <a:spcPct val="100000"/>
              </a:lnSpc>
              <a:buFont typeface="+mj-lt"/>
              <a:buAutoNum type="arabicPeriod"/>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Propose infrastructure improvements in key sectors to make them more attractive to foreign investors.</a:t>
            </a:r>
          </a:p>
          <a:p>
            <a:pPr marL="742950" lvl="1" indent="-285750">
              <a:lnSpc>
                <a:spcPct val="100000"/>
              </a:lnSpc>
              <a:buFont typeface="+mj-lt"/>
              <a:buAutoNum type="arabicPeriod"/>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Suggest ways to improve ease of doing business in India to boost overall FDI inflows.</a:t>
            </a:r>
          </a:p>
          <a:p>
            <a:pPr>
              <a:lnSpc>
                <a:spcPct val="100000"/>
              </a:lnSpc>
              <a:buFont typeface="+mj-lt"/>
              <a:buAutoNum type="arabicPeriod"/>
            </a:pPr>
            <a:r>
              <a:rPr lang="en-US" sz="1600" b="1" dirty="0">
                <a:solidFill>
                  <a:schemeClr val="tx1">
                    <a:lumMod val="65000"/>
                    <a:lumOff val="35000"/>
                  </a:schemeClr>
                </a:solidFill>
                <a:latin typeface="Times New Roman" panose="02020603050405020304" pitchFamily="18" charset="0"/>
                <a:cs typeface="Times New Roman" panose="02020603050405020304" pitchFamily="18" charset="0"/>
              </a:rPr>
              <a:t>Sectoral Strategies:</a:t>
            </a:r>
            <a:endParaRPr lang="en-US" sz="1600" dirty="0">
              <a:solidFill>
                <a:schemeClr val="tx1">
                  <a:lumMod val="65000"/>
                  <a:lumOff val="35000"/>
                </a:schemeClr>
              </a:solidFill>
              <a:latin typeface="Times New Roman" panose="02020603050405020304" pitchFamily="18" charset="0"/>
              <a:cs typeface="Times New Roman" panose="02020603050405020304" pitchFamily="18" charset="0"/>
            </a:endParaRPr>
          </a:p>
          <a:p>
            <a:pPr marL="742950" lvl="1" indent="-285750">
              <a:lnSpc>
                <a:spcPct val="100000"/>
              </a:lnSpc>
              <a:buFont typeface="+mj-lt"/>
              <a:buAutoNum type="arabicPeriod"/>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Develop specific strategies for sectors that have shown declining FDI inflows to rejuvenate interest.</a:t>
            </a:r>
          </a:p>
          <a:p>
            <a:pPr marL="742950" lvl="1" indent="-285750">
              <a:lnSpc>
                <a:spcPct val="100000"/>
              </a:lnSpc>
              <a:buFont typeface="+mj-lt"/>
              <a:buAutoNum type="arabicPeriod"/>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Encourage diversification of FDI to ensure balanced economic growth across sectors.</a:t>
            </a:r>
          </a:p>
        </p:txBody>
      </p:sp>
    </p:spTree>
    <p:extLst>
      <p:ext uri="{BB962C8B-B14F-4D97-AF65-F5344CB8AC3E}">
        <p14:creationId xmlns:p14="http://schemas.microsoft.com/office/powerpoint/2010/main" val="11947408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5D49-E249-409D-B751-A559433D91A4}"/>
              </a:ext>
            </a:extLst>
          </p:cNvPr>
          <p:cNvSpPr>
            <a:spLocks noGrp="1"/>
          </p:cNvSpPr>
          <p:nvPr>
            <p:ph type="title"/>
          </p:nvPr>
        </p:nvSpPr>
        <p:spPr/>
        <p:txBody>
          <a:bodyPr/>
          <a:lstStyle/>
          <a:p>
            <a:r>
              <a:rPr lang="en-IN" dirty="0"/>
              <a:t>Conclusion</a:t>
            </a:r>
            <a:endParaRPr lang="ru-RU" dirty="0"/>
          </a:p>
        </p:txBody>
      </p:sp>
      <p:sp>
        <p:nvSpPr>
          <p:cNvPr id="5" name="Text Placeholder 4">
            <a:extLst>
              <a:ext uri="{FF2B5EF4-FFF2-40B4-BE49-F238E27FC236}">
                <a16:creationId xmlns:a16="http://schemas.microsoft.com/office/drawing/2014/main" id="{E8546E56-D449-4019-86AD-4F0D3A1474E8}"/>
              </a:ext>
            </a:extLst>
          </p:cNvPr>
          <p:cNvSpPr>
            <a:spLocks noGrp="1"/>
          </p:cNvSpPr>
          <p:nvPr>
            <p:ph type="body" sz="quarter" idx="16"/>
          </p:nvPr>
        </p:nvSpPr>
        <p:spPr>
          <a:xfrm>
            <a:off x="737828" y="3248154"/>
            <a:ext cx="10615972" cy="2393767"/>
          </a:xfrm>
        </p:spPr>
        <p:txBody>
          <a:bodyPr/>
          <a:lstStyle/>
          <a:p>
            <a:pPr>
              <a:lnSpc>
                <a:spcPct val="150000"/>
              </a:lnSpc>
            </a:pPr>
            <a:r>
              <a:rPr lang="en-US" sz="1600" b="0" dirty="0">
                <a:solidFill>
                  <a:schemeClr val="tx1">
                    <a:lumMod val="65000"/>
                    <a:lumOff val="35000"/>
                  </a:schemeClr>
                </a:solidFill>
                <a:latin typeface="Times New Roman" panose="02020603050405020304" pitchFamily="18" charset="0"/>
                <a:cs typeface="Times New Roman" panose="02020603050405020304" pitchFamily="18" charset="0"/>
              </a:rPr>
              <a:t>The analysis of Foreign Direct Investment (FDI) inflows in India from 2000-01 to 2016-17 reveals key trends and patterns in sector-wise and year-wise investments. The study identifies the top sectors attracting significant FDI and highlights the growth rates and contributions of various sectors over the years. The findings suggest that while certain sectors have consistently performed well, others have potential for growth with appropriate policy interventions and investment promotion strategies. The proposed solutions aim to enhance FDI inflows, diversify investments across sectors, and improve the overall investment climate in India. By implementing these recommendations, India can leverage FDI to drive economic growth and development, making it a more attractive destination for foreign investors.</a:t>
            </a:r>
            <a:endParaRPr lang="en-IN" sz="1600" b="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6DFB08-8A98-4B84-945E-34868D1EC0C6}"/>
              </a:ext>
            </a:extLst>
          </p:cNvPr>
          <p:cNvSpPr>
            <a:spLocks noGrp="1"/>
          </p:cNvSpPr>
          <p:nvPr>
            <p:ph type="sldNum" sz="quarter" idx="12"/>
          </p:nvPr>
        </p:nvSpPr>
        <p:spPr/>
        <p:txBody>
          <a:bodyPr/>
          <a:lstStyle/>
          <a:p>
            <a:fld id="{D495E168-DA5E-4888-8D8A-92B118324C14}" type="slidenum">
              <a:rPr lang="ru-RU" smtClean="0"/>
              <a:t>29</a:t>
            </a:fld>
            <a:endParaRPr lang="ru-RU" dirty="0"/>
          </a:p>
        </p:txBody>
      </p:sp>
    </p:spTree>
    <p:extLst>
      <p:ext uri="{BB962C8B-B14F-4D97-AF65-F5344CB8AC3E}">
        <p14:creationId xmlns:p14="http://schemas.microsoft.com/office/powerpoint/2010/main" val="4292828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BC1A8D-E693-4704-8E11-5AAB4B40BAEF}"/>
              </a:ext>
            </a:extLst>
          </p:cNvPr>
          <p:cNvSpPr>
            <a:spLocks noGrp="1"/>
          </p:cNvSpPr>
          <p:nvPr>
            <p:ph type="ctrTitle"/>
          </p:nvPr>
        </p:nvSpPr>
        <p:spPr/>
        <p:txBody>
          <a:bodyPr/>
          <a:lstStyle/>
          <a:p>
            <a:r>
              <a:rPr lang="en-US" dirty="0"/>
              <a:t>Introduction to Data Science</a:t>
            </a:r>
            <a:endParaRPr lang="ru-RU" dirty="0"/>
          </a:p>
        </p:txBody>
      </p:sp>
      <p:sp>
        <p:nvSpPr>
          <p:cNvPr id="12" name="Slide Number Placeholder 11">
            <a:extLst>
              <a:ext uri="{FF2B5EF4-FFF2-40B4-BE49-F238E27FC236}">
                <a16:creationId xmlns:a16="http://schemas.microsoft.com/office/drawing/2014/main" id="{B5E4C005-CB50-4CBB-83F0-3393A7AC6211}"/>
              </a:ext>
            </a:extLst>
          </p:cNvPr>
          <p:cNvSpPr>
            <a:spLocks noGrp="1"/>
          </p:cNvSpPr>
          <p:nvPr>
            <p:ph type="sldNum" sz="quarter" idx="12"/>
          </p:nvPr>
        </p:nvSpPr>
        <p:spPr/>
        <p:txBody>
          <a:bodyPr/>
          <a:lstStyle/>
          <a:p>
            <a:fld id="{D495E168-DA5E-4888-8D8A-92B118324C14}" type="slidenum">
              <a:rPr lang="ru-RU" smtClean="0"/>
              <a:pPr/>
              <a:t>3</a:t>
            </a:fld>
            <a:endParaRPr lang="ru-RU" dirty="0"/>
          </a:p>
        </p:txBody>
      </p:sp>
      <p:sp>
        <p:nvSpPr>
          <p:cNvPr id="14" name="TextBox 13">
            <a:extLst>
              <a:ext uri="{FF2B5EF4-FFF2-40B4-BE49-F238E27FC236}">
                <a16:creationId xmlns:a16="http://schemas.microsoft.com/office/drawing/2014/main" id="{E91A9647-51AD-C606-E43C-D2F361AC3D25}"/>
              </a:ext>
            </a:extLst>
          </p:cNvPr>
          <p:cNvSpPr txBox="1"/>
          <p:nvPr/>
        </p:nvSpPr>
        <p:spPr>
          <a:xfrm>
            <a:off x="3629891" y="4502727"/>
            <a:ext cx="4225636" cy="1127322"/>
          </a:xfrm>
          <a:prstGeom prst="rect">
            <a:avLst/>
          </a:prstGeom>
          <a:solidFill>
            <a:schemeClr val="bg1"/>
          </a:solidFill>
        </p:spPr>
        <p:txBody>
          <a:bodyPr wrap="square" rtlCol="0">
            <a:spAutoFit/>
          </a:bodyPr>
          <a:lstStyle/>
          <a:p>
            <a:endParaRPr lang="en-IN" dirty="0"/>
          </a:p>
        </p:txBody>
      </p:sp>
      <p:sp>
        <p:nvSpPr>
          <p:cNvPr id="13" name="TextBox 12">
            <a:extLst>
              <a:ext uri="{FF2B5EF4-FFF2-40B4-BE49-F238E27FC236}">
                <a16:creationId xmlns:a16="http://schemas.microsoft.com/office/drawing/2014/main" id="{1E75675A-0EFB-BDBD-4799-A4F88B454BA0}"/>
              </a:ext>
            </a:extLst>
          </p:cNvPr>
          <p:cNvSpPr txBox="1"/>
          <p:nvPr/>
        </p:nvSpPr>
        <p:spPr>
          <a:xfrm>
            <a:off x="781987" y="1888640"/>
            <a:ext cx="7073540" cy="3741409"/>
          </a:xfrm>
          <a:prstGeom prst="rect">
            <a:avLst/>
          </a:prstGeom>
          <a:noFill/>
        </p:spPr>
        <p:txBody>
          <a:bodyPr wrap="square">
            <a:spAutoFit/>
          </a:bodyPr>
          <a:lstStyle/>
          <a:p>
            <a:pPr>
              <a:lnSpc>
                <a:spcPct val="150000"/>
              </a:lnSpc>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Data Science is an interdisciplinary field that combines statistical analysis, computer science, and domain expertise to extract meaningful insights and knowledge from structured and unstructured data. By leveraging techniques from mathematics, statistics, machine learning, and data visualization, data scientists can identify patterns, predict trends, and make data-driven decisions. The ultimate goal of data science is to transform raw data into actionable intelligence, enabling organizations to optimize operations, enhance customer experiences, and drive innovation. As data continues to grow exponentially, the role of data science becomes increasingly critical in unlocking the value hidden within vast amounts of information.</a:t>
            </a:r>
            <a:endParaRPr lang="en-IN" sz="16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7211883"/>
      </p:ext>
    </p:extLst>
  </p:cSld>
  <p:clrMapOvr>
    <a:masterClrMapping/>
  </p:clrMapOvr>
  <mc:AlternateContent xmlns:mc="http://schemas.openxmlformats.org/markup-compatibility/2006">
    <mc:Choice xmlns:p14="http://schemas.microsoft.com/office/powerpoint/2010/main" Requires="p14">
      <p:transition spd="slow" p14:dur="2000" advTm="34404"/>
    </mc:Choice>
    <mc:Fallback>
      <p:transition spd="slow" advTm="34404"/>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24B6-BECF-4BE6-9971-53768392C0BB}"/>
              </a:ext>
            </a:extLst>
          </p:cNvPr>
          <p:cNvSpPr>
            <a:spLocks noGrp="1"/>
          </p:cNvSpPr>
          <p:nvPr>
            <p:ph type="title"/>
          </p:nvPr>
        </p:nvSpPr>
        <p:spPr/>
        <p:txBody>
          <a:bodyPr/>
          <a:lstStyle/>
          <a:p>
            <a:r>
              <a:rPr lang="en-US" dirty="0"/>
              <a:t>THANK YOU!</a:t>
            </a:r>
            <a:endParaRPr lang="ru-RU" dirty="0"/>
          </a:p>
        </p:txBody>
      </p:sp>
      <p:pic>
        <p:nvPicPr>
          <p:cNvPr id="16" name="Picture Placeholder 15">
            <a:extLst>
              <a:ext uri="{FF2B5EF4-FFF2-40B4-BE49-F238E27FC236}">
                <a16:creationId xmlns:a16="http://schemas.microsoft.com/office/drawing/2014/main" id="{9AE9B74E-83A6-4E11-8B41-300A15318533}"/>
              </a:ext>
            </a:extLst>
          </p:cNvPr>
          <p:cNvPicPr>
            <a:picLocks noGrp="1" noChangeAspect="1"/>
          </p:cNvPicPr>
          <p:nvPr>
            <p:ph type="pic" sz="quarter" idx="21"/>
          </p:nvPr>
        </p:nvPicPr>
        <p:blipFill>
          <a:blip r:embed="rId2">
            <a:extLst>
              <a:ext uri="{837473B0-CC2E-450A-ABE3-18F120FF3D39}">
                <a1611:picAttrSrcUrl xmlns:a1611="http://schemas.microsoft.com/office/drawing/2016/11/main" r:id="rId3"/>
              </a:ext>
            </a:extLst>
          </a:blip>
          <a:srcRect t="7262" b="7262"/>
          <a:stretch/>
        </p:blipFill>
        <p:spPr>
          <a:xfrm>
            <a:off x="5245189" y="1"/>
            <a:ext cx="6943003" cy="5934621"/>
          </a:xfrm>
        </p:spPr>
      </p:pic>
    </p:spTree>
    <p:extLst>
      <p:ext uri="{BB962C8B-B14F-4D97-AF65-F5344CB8AC3E}">
        <p14:creationId xmlns:p14="http://schemas.microsoft.com/office/powerpoint/2010/main" val="1316663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a:xfrm>
            <a:off x="890933" y="1012110"/>
            <a:ext cx="4503295" cy="782638"/>
          </a:xfrm>
        </p:spPr>
        <p:txBody>
          <a:bodyPr>
            <a:normAutofit fontScale="90000"/>
          </a:bodyPr>
          <a:lstStyle/>
          <a:p>
            <a:r>
              <a:rPr lang="en-US" dirty="0"/>
              <a:t>Project 1 : Heart Disease Analysis</a:t>
            </a:r>
            <a:endParaRPr lang="ru-RU" dirty="0"/>
          </a:p>
        </p:txBody>
      </p:sp>
      <p:sp>
        <p:nvSpPr>
          <p:cNvPr id="24" name="Text Placeholder 23">
            <a:extLst>
              <a:ext uri="{FF2B5EF4-FFF2-40B4-BE49-F238E27FC236}">
                <a16:creationId xmlns:a16="http://schemas.microsoft.com/office/drawing/2014/main" id="{DA95CB00-346A-4BCB-AB0E-28FBDAD2E1ED}"/>
              </a:ext>
            </a:extLst>
          </p:cNvPr>
          <p:cNvSpPr>
            <a:spLocks noGrp="1"/>
          </p:cNvSpPr>
          <p:nvPr>
            <p:ph type="body" sz="quarter" idx="16"/>
          </p:nvPr>
        </p:nvSpPr>
        <p:spPr/>
        <p:txBody>
          <a:bodyPr/>
          <a:lstStyle/>
          <a:p>
            <a:r>
              <a:rPr lang="en-US" dirty="0"/>
              <a:t>Objective:</a:t>
            </a:r>
          </a:p>
        </p:txBody>
      </p:sp>
      <p:sp>
        <p:nvSpPr>
          <p:cNvPr id="25" name="Text Placeholder 24">
            <a:extLst>
              <a:ext uri="{FF2B5EF4-FFF2-40B4-BE49-F238E27FC236}">
                <a16:creationId xmlns:a16="http://schemas.microsoft.com/office/drawing/2014/main" id="{37B0312A-C970-4CA1-A36F-1BB0C930FBEF}"/>
              </a:ext>
            </a:extLst>
          </p:cNvPr>
          <p:cNvSpPr>
            <a:spLocks noGrp="1"/>
          </p:cNvSpPr>
          <p:nvPr>
            <p:ph type="body" sz="quarter" idx="17"/>
          </p:nvPr>
        </p:nvSpPr>
        <p:spPr>
          <a:xfrm>
            <a:off x="811115" y="2816820"/>
            <a:ext cx="4583113" cy="3365124"/>
          </a:xfrm>
        </p:spPr>
        <p:txBody>
          <a:bodyPr>
            <a:normAutofit/>
          </a:bodyPr>
          <a:lstStyle/>
          <a:p>
            <a:pPr>
              <a:lnSpc>
                <a:spcPct val="150000"/>
              </a:lnSpc>
            </a:pPr>
            <a:r>
              <a:rPr lang="en-US" sz="1600" dirty="0">
                <a:latin typeface="Times New Roman" panose="02020603050405020304" pitchFamily="18" charset="0"/>
                <a:cs typeface="Times New Roman" panose="02020603050405020304" pitchFamily="18" charset="0"/>
              </a:rPr>
              <a:t>The primary objective of this project is to analyze the correlation between age and key health indicators (cholesterol levels, maximum heart rate, and resting blood pressure) to understand how age affects these factors in the context of heart disease. This analysis will help in identifying potential risk patterns and contributing factors for heart disease in different age groups.</a:t>
            </a:r>
            <a:endParaRPr lang="en-IN" sz="1600" dirty="0">
              <a:latin typeface="Times New Roman" panose="02020603050405020304" pitchFamily="18" charset="0"/>
              <a:cs typeface="Times New Roman" panose="02020603050405020304" pitchFamily="18" charset="0"/>
            </a:endParaRPr>
          </a:p>
        </p:txBody>
      </p:sp>
      <p:pic>
        <p:nvPicPr>
          <p:cNvPr id="14" name="Picture Placeholder 13">
            <a:extLst>
              <a:ext uri="{FF2B5EF4-FFF2-40B4-BE49-F238E27FC236}">
                <a16:creationId xmlns:a16="http://schemas.microsoft.com/office/drawing/2014/main" id="{6D2A2984-909C-46E6-BA11-B06EBD98F0D9}"/>
              </a:ext>
            </a:extLst>
          </p:cNvPr>
          <p:cNvPicPr>
            <a:picLocks noGrp="1" noChangeAspect="1"/>
          </p:cNvPicPr>
          <p:nvPr>
            <p:ph type="pic" sz="quarter" idx="18"/>
          </p:nvPr>
        </p:nvPicPr>
        <p:blipFill>
          <a:blip r:embed="rId2">
            <a:extLst>
              <a:ext uri="{837473B0-CC2E-450A-ABE3-18F120FF3D39}">
                <a1611:picAttrSrcUrl xmlns:a1611="http://schemas.microsoft.com/office/drawing/2016/11/main" r:id="rId3"/>
              </a:ext>
            </a:extLst>
          </a:blip>
          <a:srcRect t="23227" b="23227"/>
          <a:stretch/>
        </p:blipFill>
        <p:spPr>
          <a:xfrm>
            <a:off x="5770592" y="1446087"/>
            <a:ext cx="6421408" cy="3438427"/>
          </a:xfrm>
          <a:gradFill>
            <a:gsLst>
              <a:gs pos="0">
                <a:schemeClr val="accent3"/>
              </a:gs>
              <a:gs pos="74000">
                <a:schemeClr val="accent1">
                  <a:lumMod val="45000"/>
                  <a:lumOff val="55000"/>
                </a:schemeClr>
              </a:gs>
              <a:gs pos="83000">
                <a:schemeClr val="accent1">
                  <a:lumMod val="45000"/>
                  <a:lumOff val="55000"/>
                </a:schemeClr>
              </a:gs>
              <a:gs pos="100000">
                <a:srgbClr val="0070C0"/>
              </a:gs>
            </a:gsLst>
            <a:lin ang="5400000" scaled="1"/>
          </a:gradFill>
        </p:spPr>
      </p:pic>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4</a:t>
            </a:fld>
            <a:endParaRPr lang="ru-RU" dirty="0"/>
          </a:p>
        </p:txBody>
      </p:sp>
    </p:spTree>
    <p:extLst>
      <p:ext uri="{BB962C8B-B14F-4D97-AF65-F5344CB8AC3E}">
        <p14:creationId xmlns:p14="http://schemas.microsoft.com/office/powerpoint/2010/main" val="2023535584"/>
      </p:ext>
    </p:extLst>
  </p:cSld>
  <p:clrMapOvr>
    <a:masterClrMapping/>
  </p:clrMapOvr>
  <mc:AlternateContent xmlns:mc="http://schemas.openxmlformats.org/markup-compatibility/2006">
    <mc:Choice xmlns:p14="http://schemas.microsoft.com/office/powerpoint/2010/main" Requires="p14">
      <p:transition spd="slow" p14:dur="2000" advTm="21318"/>
    </mc:Choice>
    <mc:Fallback>
      <p:transition spd="slow" advTm="2131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a:xfrm>
            <a:off x="394855" y="960696"/>
            <a:ext cx="10515600" cy="676275"/>
          </a:xfrm>
        </p:spPr>
        <p:txBody>
          <a:bodyPr/>
          <a:lstStyle/>
          <a:p>
            <a:r>
              <a:rPr lang="en-US" dirty="0"/>
              <a:t>Glossary &amp; Key Performance Indicators</a:t>
            </a:r>
            <a:endParaRPr lang="ru-RU" dirty="0"/>
          </a:p>
        </p:txBody>
      </p:sp>
      <p:sp>
        <p:nvSpPr>
          <p:cNvPr id="3" name="Text Placeholder 2">
            <a:extLst>
              <a:ext uri="{FF2B5EF4-FFF2-40B4-BE49-F238E27FC236}">
                <a16:creationId xmlns:a16="http://schemas.microsoft.com/office/drawing/2014/main" id="{C9DF92D8-1371-40FE-AB90-C65DFF928F5D}"/>
              </a:ext>
            </a:extLst>
          </p:cNvPr>
          <p:cNvSpPr>
            <a:spLocks noGrp="1"/>
          </p:cNvSpPr>
          <p:nvPr>
            <p:ph type="body" idx="1"/>
          </p:nvPr>
        </p:nvSpPr>
        <p:spPr>
          <a:xfrm>
            <a:off x="652041" y="2130436"/>
            <a:ext cx="4183650" cy="365125"/>
          </a:xfrm>
        </p:spPr>
        <p:txBody>
          <a:bodyPr>
            <a:normAutofit fontScale="92500" lnSpcReduction="20000"/>
          </a:bodyPr>
          <a:lstStyle/>
          <a:p>
            <a:r>
              <a:rPr lang="en-US" dirty="0"/>
              <a:t>Glossary</a:t>
            </a:r>
          </a:p>
        </p:txBody>
      </p:sp>
      <p:sp>
        <p:nvSpPr>
          <p:cNvPr id="7" name="Text Placeholder 6">
            <a:extLst>
              <a:ext uri="{FF2B5EF4-FFF2-40B4-BE49-F238E27FC236}">
                <a16:creationId xmlns:a16="http://schemas.microsoft.com/office/drawing/2014/main" id="{B0CA970E-796E-4258-8457-D1CEF7B4B866}"/>
              </a:ext>
            </a:extLst>
          </p:cNvPr>
          <p:cNvSpPr>
            <a:spLocks noGrp="1"/>
          </p:cNvSpPr>
          <p:nvPr>
            <p:ph type="body" idx="20"/>
          </p:nvPr>
        </p:nvSpPr>
        <p:spPr>
          <a:xfrm>
            <a:off x="561054" y="2726356"/>
            <a:ext cx="5194853" cy="3455588"/>
          </a:xfrm>
        </p:spPr>
        <p:txBody>
          <a:bodyPr>
            <a:no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Sex</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Proportion of males and females.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CP - </a:t>
            </a:r>
            <a:r>
              <a:rPr kumimoji="0" lang="en-US" altLang="en-US" sz="1600" i="0" u="none" strike="noStrike" cap="none" normalizeH="0" baseline="0" dirty="0">
                <a:ln>
                  <a:noFill/>
                </a:ln>
                <a:effectLst/>
                <a:latin typeface="Times New Roman" panose="02020603050405020304" pitchFamily="18" charset="0"/>
                <a:cs typeface="Times New Roman" panose="02020603050405020304" pitchFamily="18" charset="0"/>
              </a:rPr>
              <a:t>Chest Pain Type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err="1">
                <a:ln>
                  <a:noFill/>
                </a:ln>
                <a:effectLst/>
                <a:latin typeface="Times New Roman" panose="02020603050405020304" pitchFamily="18" charset="0"/>
                <a:cs typeface="Times New Roman" panose="02020603050405020304" pitchFamily="18" charset="0"/>
              </a:rPr>
              <a:t>Trestbps</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 - </a:t>
            </a:r>
            <a:r>
              <a:rPr kumimoji="0" lang="en-US" altLang="en-US" sz="1600" i="0" u="none" strike="noStrike" cap="none" normalizeH="0" baseline="0" dirty="0">
                <a:ln>
                  <a:noFill/>
                </a:ln>
                <a:effectLst/>
                <a:latin typeface="Times New Roman" panose="02020603050405020304" pitchFamily="18" charset="0"/>
                <a:cs typeface="Times New Roman" panose="02020603050405020304" pitchFamily="18" charset="0"/>
              </a:rPr>
              <a:t>Resting Blood Pressure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Chol - </a:t>
            </a:r>
            <a:r>
              <a:rPr kumimoji="0" lang="en-US" altLang="en-US" sz="1600" i="0" u="none" strike="noStrike" cap="none" normalizeH="0" baseline="0" dirty="0">
                <a:ln>
                  <a:noFill/>
                </a:ln>
                <a:effectLst/>
                <a:latin typeface="Times New Roman" panose="02020603050405020304" pitchFamily="18" charset="0"/>
                <a:cs typeface="Times New Roman" panose="02020603050405020304" pitchFamily="18" charset="0"/>
              </a:rPr>
              <a:t>Cholesterol</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err="1">
                <a:ln>
                  <a:noFill/>
                </a:ln>
                <a:effectLst/>
                <a:latin typeface="Times New Roman" panose="02020603050405020304" pitchFamily="18" charset="0"/>
                <a:cs typeface="Times New Roman" panose="02020603050405020304" pitchFamily="18" charset="0"/>
              </a:rPr>
              <a:t>Fbs</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 - </a:t>
            </a:r>
            <a:r>
              <a:rPr kumimoji="0" lang="en-US" altLang="en-US" sz="1600" i="0" u="none" strike="noStrike" cap="none" normalizeH="0" baseline="0" dirty="0">
                <a:ln>
                  <a:noFill/>
                </a:ln>
                <a:effectLst/>
                <a:latin typeface="Times New Roman" panose="02020603050405020304" pitchFamily="18" charset="0"/>
                <a:cs typeface="Times New Roman" panose="02020603050405020304" pitchFamily="18" charset="0"/>
              </a:rPr>
              <a:t>Fasting Blood Sugar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err="1">
                <a:ln>
                  <a:noFill/>
                </a:ln>
                <a:effectLst/>
                <a:latin typeface="Times New Roman" panose="02020603050405020304" pitchFamily="18" charset="0"/>
                <a:cs typeface="Times New Roman" panose="02020603050405020304" pitchFamily="18" charset="0"/>
              </a:rPr>
              <a:t>Restecg</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 - </a:t>
            </a:r>
            <a:r>
              <a:rPr kumimoji="0" lang="en-US" altLang="en-US" sz="1600" i="0" u="none" strike="noStrike" cap="none" normalizeH="0" baseline="0" dirty="0">
                <a:ln>
                  <a:noFill/>
                </a:ln>
                <a:effectLst/>
                <a:latin typeface="Times New Roman" panose="02020603050405020304" pitchFamily="18" charset="0"/>
                <a:cs typeface="Times New Roman" panose="02020603050405020304" pitchFamily="18" charset="0"/>
              </a:rPr>
              <a:t>Resting Electrocardiographic Results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err="1">
                <a:ln>
                  <a:noFill/>
                </a:ln>
                <a:effectLst/>
                <a:latin typeface="Times New Roman" panose="02020603050405020304" pitchFamily="18" charset="0"/>
                <a:cs typeface="Times New Roman" panose="02020603050405020304" pitchFamily="18" charset="0"/>
              </a:rPr>
              <a:t>Thalach</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 - </a:t>
            </a:r>
            <a:r>
              <a:rPr kumimoji="0" lang="en-US" altLang="en-US" sz="1600" i="0" u="none" strike="noStrike" cap="none" normalizeH="0" baseline="0" dirty="0">
                <a:ln>
                  <a:noFill/>
                </a:ln>
                <a:effectLst/>
                <a:latin typeface="Times New Roman" panose="02020603050405020304" pitchFamily="18" charset="0"/>
                <a:cs typeface="Times New Roman" panose="02020603050405020304" pitchFamily="18" charset="0"/>
              </a:rPr>
              <a:t>Maximum Heart Rate</a:t>
            </a:r>
          </a:p>
        </p:txBody>
      </p:sp>
      <p:sp>
        <p:nvSpPr>
          <p:cNvPr id="8" name="Text Placeholder 7">
            <a:extLst>
              <a:ext uri="{FF2B5EF4-FFF2-40B4-BE49-F238E27FC236}">
                <a16:creationId xmlns:a16="http://schemas.microsoft.com/office/drawing/2014/main" id="{E3AB4F18-AE38-4488-9473-A828459DA8A4}"/>
              </a:ext>
            </a:extLst>
          </p:cNvPr>
          <p:cNvSpPr>
            <a:spLocks noGrp="1"/>
          </p:cNvSpPr>
          <p:nvPr>
            <p:ph type="body" idx="18"/>
          </p:nvPr>
        </p:nvSpPr>
        <p:spPr>
          <a:xfrm>
            <a:off x="652041" y="5603818"/>
            <a:ext cx="4183650" cy="365125"/>
          </a:xfrm>
        </p:spPr>
        <p:txBody>
          <a:bodyPr>
            <a:normAutofit fontScale="92500" lnSpcReduction="20000"/>
          </a:bodyPr>
          <a:lstStyle/>
          <a:p>
            <a:r>
              <a:rPr lang="en-US" dirty="0"/>
              <a:t>KPI</a:t>
            </a:r>
          </a:p>
        </p:txBody>
      </p:sp>
      <p:sp>
        <p:nvSpPr>
          <p:cNvPr id="17" name="Text Placeholder 16">
            <a:extLst>
              <a:ext uri="{FF2B5EF4-FFF2-40B4-BE49-F238E27FC236}">
                <a16:creationId xmlns:a16="http://schemas.microsoft.com/office/drawing/2014/main" id="{663B63A5-075F-4429-8F7A-8E50D3497170}"/>
              </a:ext>
            </a:extLst>
          </p:cNvPr>
          <p:cNvSpPr>
            <a:spLocks noGrp="1"/>
          </p:cNvSpPr>
          <p:nvPr>
            <p:ph type="body" sz="quarter" idx="21"/>
          </p:nvPr>
        </p:nvSpPr>
        <p:spPr>
          <a:xfrm>
            <a:off x="1488657" y="5585747"/>
            <a:ext cx="5451158" cy="2333625"/>
          </a:xfrm>
        </p:spPr>
        <p:txBody>
          <a:bodyPr>
            <a:normAutofit/>
          </a:bodyPr>
          <a:lstStyle/>
          <a:p>
            <a:r>
              <a:rPr lang="en-IN" sz="1600" b="1" dirty="0" err="1">
                <a:latin typeface="Times New Roman" panose="02020603050405020304" pitchFamily="18" charset="0"/>
                <a:cs typeface="Times New Roman" panose="02020603050405020304" pitchFamily="18" charset="0"/>
              </a:rPr>
              <a:t>Cholestrol</a:t>
            </a:r>
            <a:r>
              <a:rPr lang="en-IN" sz="1600" b="1" dirty="0">
                <a:latin typeface="Times New Roman" panose="02020603050405020304" pitchFamily="18" charset="0"/>
                <a:cs typeface="Times New Roman" panose="02020603050405020304" pitchFamily="18" charset="0"/>
              </a:rPr>
              <a:t> Level</a:t>
            </a:r>
          </a:p>
          <a:p>
            <a:r>
              <a:rPr lang="en-IN" sz="1600" b="1" dirty="0">
                <a:latin typeface="Times New Roman" panose="02020603050405020304" pitchFamily="18" charset="0"/>
                <a:cs typeface="Times New Roman" panose="02020603050405020304" pitchFamily="18" charset="0"/>
              </a:rPr>
              <a:t>Maximum Heart Rate</a:t>
            </a:r>
          </a:p>
        </p:txBody>
      </p:sp>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a:lstStyle/>
          <a:p>
            <a:fld id="{D495E168-DA5E-4888-8D8A-92B118324C14}" type="slidenum">
              <a:rPr lang="ru-RU" smtClean="0"/>
              <a:pPr/>
              <a:t>5</a:t>
            </a:fld>
            <a:endParaRPr lang="ru-RU" dirty="0"/>
          </a:p>
        </p:txBody>
      </p:sp>
      <p:sp>
        <p:nvSpPr>
          <p:cNvPr id="12" name="TextBox 11">
            <a:extLst>
              <a:ext uri="{FF2B5EF4-FFF2-40B4-BE49-F238E27FC236}">
                <a16:creationId xmlns:a16="http://schemas.microsoft.com/office/drawing/2014/main" id="{9F107E4B-3F05-A68D-E46F-AC854F4184DB}"/>
              </a:ext>
            </a:extLst>
          </p:cNvPr>
          <p:cNvSpPr txBox="1"/>
          <p:nvPr/>
        </p:nvSpPr>
        <p:spPr>
          <a:xfrm>
            <a:off x="4985886" y="2820202"/>
            <a:ext cx="5332396" cy="2263825"/>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lumMod val="65000"/>
                    <a:lumOff val="35000"/>
                  </a:schemeClr>
                </a:solidFill>
                <a:effectLst/>
                <a:latin typeface="Times New Roman" panose="02020603050405020304" pitchFamily="18" charset="0"/>
                <a:cs typeface="Times New Roman" panose="02020603050405020304" pitchFamily="18" charset="0"/>
              </a:rPr>
              <a:t>Exang</a:t>
            </a:r>
            <a:r>
              <a:rPr kumimoji="0" lang="en-US" altLang="en-US" sz="1600" b="1" i="0" u="none" strike="noStrike" cap="none" normalizeH="0" baseline="0" dirty="0">
                <a:ln>
                  <a:noFill/>
                </a:ln>
                <a:solidFill>
                  <a:schemeClr val="tx1">
                    <a:lumMod val="65000"/>
                    <a:lumOff val="35000"/>
                  </a:schemeClr>
                </a:solidFill>
                <a:effectLst/>
                <a:latin typeface="Times New Roman" panose="02020603050405020304" pitchFamily="18" charset="0"/>
                <a:cs typeface="Times New Roman" panose="02020603050405020304" pitchFamily="18" charset="0"/>
              </a:rPr>
              <a:t> - </a:t>
            </a:r>
            <a:r>
              <a:rPr kumimoji="0" lang="en-US" altLang="en-US" sz="1600" i="0" u="none" strike="noStrike" cap="none" normalizeH="0" baseline="0" dirty="0">
                <a:ln>
                  <a:noFill/>
                </a:ln>
                <a:solidFill>
                  <a:schemeClr val="tx1">
                    <a:lumMod val="65000"/>
                    <a:lumOff val="35000"/>
                  </a:schemeClr>
                </a:solidFill>
                <a:effectLst/>
                <a:latin typeface="Times New Roman" panose="02020603050405020304" pitchFamily="18" charset="0"/>
                <a:cs typeface="Times New Roman" panose="02020603050405020304" pitchFamily="18" charset="0"/>
              </a:rPr>
              <a:t>Exercise Induced Angina</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lumMod val="65000"/>
                    <a:lumOff val="35000"/>
                  </a:schemeClr>
                </a:solidFill>
                <a:effectLst/>
                <a:latin typeface="Times New Roman" panose="02020603050405020304" pitchFamily="18" charset="0"/>
                <a:cs typeface="Times New Roman" panose="02020603050405020304" pitchFamily="18" charset="0"/>
              </a:rPr>
              <a:t>Oldpeak</a:t>
            </a:r>
            <a:r>
              <a:rPr kumimoji="0" lang="en-US" altLang="en-US" sz="1600" b="1" i="0" u="none" strike="noStrike" cap="none" normalizeH="0" baseline="0" dirty="0">
                <a:ln>
                  <a:noFill/>
                </a:ln>
                <a:solidFill>
                  <a:schemeClr val="tx1">
                    <a:lumMod val="65000"/>
                    <a:lumOff val="35000"/>
                  </a:schemeClr>
                </a:solidFill>
                <a:effectLst/>
                <a:latin typeface="Times New Roman" panose="02020603050405020304" pitchFamily="18" charset="0"/>
                <a:cs typeface="Times New Roman" panose="02020603050405020304" pitchFamily="18" charset="0"/>
              </a:rPr>
              <a:t> - </a:t>
            </a:r>
            <a:r>
              <a:rPr kumimoji="0" lang="en-US" altLang="en-US" sz="1600" i="0" u="none" strike="noStrike" cap="none" normalizeH="0" baseline="0" dirty="0">
                <a:ln>
                  <a:noFill/>
                </a:ln>
                <a:solidFill>
                  <a:schemeClr val="tx1">
                    <a:lumMod val="65000"/>
                    <a:lumOff val="35000"/>
                  </a:schemeClr>
                </a:solidFill>
                <a:effectLst/>
                <a:latin typeface="Times New Roman" panose="02020603050405020304" pitchFamily="18" charset="0"/>
                <a:cs typeface="Times New Roman" panose="02020603050405020304" pitchFamily="18" charset="0"/>
              </a:rPr>
              <a:t>Depression Induced by Exercise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lumMod val="65000"/>
                    <a:lumOff val="35000"/>
                  </a:schemeClr>
                </a:solidFill>
                <a:effectLst/>
                <a:latin typeface="Times New Roman" panose="02020603050405020304" pitchFamily="18" charset="0"/>
                <a:cs typeface="Times New Roman" panose="02020603050405020304" pitchFamily="18" charset="0"/>
              </a:rPr>
              <a:t>Slope - </a:t>
            </a:r>
            <a:r>
              <a:rPr kumimoji="0" lang="en-US" altLang="en-US" sz="1600" i="0" u="none" strike="noStrike" cap="none" normalizeH="0" baseline="0" dirty="0">
                <a:ln>
                  <a:noFill/>
                </a:ln>
                <a:solidFill>
                  <a:schemeClr val="tx1">
                    <a:lumMod val="65000"/>
                    <a:lumOff val="35000"/>
                  </a:schemeClr>
                </a:solidFill>
                <a:effectLst/>
                <a:latin typeface="Times New Roman" panose="02020603050405020304" pitchFamily="18" charset="0"/>
                <a:cs typeface="Times New Roman" panose="02020603050405020304" pitchFamily="18" charset="0"/>
              </a:rPr>
              <a:t>Slope of Peak Exercise ST Segment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lumMod val="65000"/>
                    <a:lumOff val="35000"/>
                  </a:schemeClr>
                </a:solidFill>
                <a:effectLst/>
                <a:latin typeface="Times New Roman" panose="02020603050405020304" pitchFamily="18" charset="0"/>
                <a:cs typeface="Times New Roman" panose="02020603050405020304" pitchFamily="18" charset="0"/>
              </a:rPr>
              <a:t>Ca -  </a:t>
            </a:r>
            <a:r>
              <a:rPr kumimoji="0" lang="en-US" altLang="en-US" sz="1600" i="0" u="none" strike="noStrike" cap="none" normalizeH="0" baseline="0" dirty="0">
                <a:ln>
                  <a:noFill/>
                </a:ln>
                <a:solidFill>
                  <a:schemeClr val="tx1">
                    <a:lumMod val="65000"/>
                    <a:lumOff val="35000"/>
                  </a:schemeClr>
                </a:solidFill>
                <a:effectLst/>
                <a:latin typeface="Times New Roman" panose="02020603050405020304" pitchFamily="18" charset="0"/>
                <a:cs typeface="Times New Roman" panose="02020603050405020304" pitchFamily="18" charset="0"/>
              </a:rPr>
              <a:t>Number of Major Vessels Colored by Fluoroscopy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lumMod val="65000"/>
                    <a:lumOff val="35000"/>
                  </a:schemeClr>
                </a:solidFill>
                <a:effectLst/>
                <a:latin typeface="Times New Roman" panose="02020603050405020304" pitchFamily="18" charset="0"/>
                <a:cs typeface="Times New Roman" panose="02020603050405020304" pitchFamily="18" charset="0"/>
              </a:rPr>
              <a:t>Thal</a:t>
            </a:r>
            <a:r>
              <a:rPr kumimoji="0" lang="en-US" altLang="en-US" sz="1600" b="1" i="0" u="none" strike="noStrike" cap="none" normalizeH="0" baseline="0" dirty="0">
                <a:ln>
                  <a:noFill/>
                </a:ln>
                <a:solidFill>
                  <a:schemeClr val="tx1">
                    <a:lumMod val="65000"/>
                    <a:lumOff val="35000"/>
                  </a:schemeClr>
                </a:solidFill>
                <a:effectLst/>
                <a:latin typeface="Times New Roman" panose="02020603050405020304" pitchFamily="18" charset="0"/>
                <a:cs typeface="Times New Roman" panose="02020603050405020304" pitchFamily="18" charset="0"/>
              </a:rPr>
              <a:t> - </a:t>
            </a:r>
            <a:r>
              <a:rPr kumimoji="0" lang="en-US" altLang="en-US" sz="1600" i="0" u="none" strike="noStrike" cap="none" normalizeH="0" baseline="0" dirty="0">
                <a:ln>
                  <a:noFill/>
                </a:ln>
                <a:solidFill>
                  <a:schemeClr val="tx1">
                    <a:lumMod val="65000"/>
                    <a:lumOff val="35000"/>
                  </a:schemeClr>
                </a:solidFill>
                <a:effectLst/>
                <a:latin typeface="Times New Roman" panose="02020603050405020304" pitchFamily="18" charset="0"/>
                <a:cs typeface="Times New Roman" panose="02020603050405020304" pitchFamily="18" charset="0"/>
              </a:rPr>
              <a:t>Thalassemia</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lumMod val="65000"/>
                    <a:lumOff val="35000"/>
                  </a:schemeClr>
                </a:solidFill>
                <a:effectLst/>
                <a:latin typeface="Times New Roman" panose="02020603050405020304" pitchFamily="18" charset="0"/>
                <a:cs typeface="Times New Roman" panose="02020603050405020304" pitchFamily="18" charset="0"/>
              </a:rPr>
              <a:t>Target</a:t>
            </a:r>
            <a:r>
              <a:rPr kumimoji="0" lang="en-US" altLang="en-US" sz="1600" b="0" i="0" u="none" strike="noStrike" cap="none" normalizeH="0" baseline="0" dirty="0">
                <a:ln>
                  <a:noFill/>
                </a:ln>
                <a:solidFill>
                  <a:schemeClr val="tx1">
                    <a:lumMod val="65000"/>
                    <a:lumOff val="35000"/>
                  </a:schemeClr>
                </a:solidFill>
                <a:effectLst/>
                <a:latin typeface="Times New Roman" panose="02020603050405020304" pitchFamily="18" charset="0"/>
                <a:cs typeface="Times New Roman" panose="02020603050405020304" pitchFamily="18" charset="0"/>
              </a:rPr>
              <a:t>: Proportion of patients with and without heart disease</a:t>
            </a:r>
            <a:endParaRPr lang="en-IN" sz="1600" dirty="0">
              <a:solidFill>
                <a:schemeClr val="tx1">
                  <a:lumMod val="65000"/>
                  <a:lumOff val="35000"/>
                </a:schemeClr>
              </a:solidFill>
            </a:endParaRPr>
          </a:p>
        </p:txBody>
      </p:sp>
      <p:sp>
        <p:nvSpPr>
          <p:cNvPr id="14" name="TextBox 13">
            <a:extLst>
              <a:ext uri="{FF2B5EF4-FFF2-40B4-BE49-F238E27FC236}">
                <a16:creationId xmlns:a16="http://schemas.microsoft.com/office/drawing/2014/main" id="{E8F7FF0F-AA45-8923-AC07-269579286892}"/>
              </a:ext>
            </a:extLst>
          </p:cNvPr>
          <p:cNvSpPr txBox="1"/>
          <p:nvPr/>
        </p:nvSpPr>
        <p:spPr>
          <a:xfrm>
            <a:off x="4331369" y="5504343"/>
            <a:ext cx="6102416" cy="830997"/>
          </a:xfrm>
          <a:prstGeom prst="rect">
            <a:avLst/>
          </a:prstGeom>
          <a:noFill/>
        </p:spPr>
        <p:txBody>
          <a:bodyPr wrap="square">
            <a:spAutoFit/>
          </a:bodyPr>
          <a:lstStyle/>
          <a:p>
            <a:pPr marL="285750" indent="-285750">
              <a:buFont typeface="Arial" panose="020B0604020202020204" pitchFamily="34" charset="0"/>
              <a:buChar char="•"/>
            </a:pPr>
            <a:r>
              <a:rPr lang="en-IN" sz="1600" b="1" dirty="0">
                <a:solidFill>
                  <a:schemeClr val="tx1">
                    <a:lumMod val="65000"/>
                    <a:lumOff val="35000"/>
                  </a:schemeClr>
                </a:solidFill>
                <a:latin typeface="Times New Roman" panose="02020603050405020304" pitchFamily="18" charset="0"/>
                <a:cs typeface="Times New Roman" panose="02020603050405020304" pitchFamily="18" charset="0"/>
              </a:rPr>
              <a:t>Resting Blood Pressure</a:t>
            </a:r>
          </a:p>
          <a:p>
            <a:pPr marL="285750" indent="-285750">
              <a:buFont typeface="Arial" panose="020B0604020202020204" pitchFamily="34" charset="0"/>
              <a:buChar char="•"/>
            </a:pPr>
            <a:r>
              <a:rPr lang="en-IN" sz="1600" b="1" dirty="0">
                <a:solidFill>
                  <a:schemeClr val="tx1">
                    <a:lumMod val="65000"/>
                    <a:lumOff val="35000"/>
                  </a:schemeClr>
                </a:solidFill>
                <a:latin typeface="Times New Roman" panose="02020603050405020304" pitchFamily="18" charset="0"/>
                <a:cs typeface="Times New Roman" panose="02020603050405020304" pitchFamily="18" charset="0"/>
              </a:rPr>
              <a:t>Age</a:t>
            </a:r>
          </a:p>
          <a:p>
            <a:pPr marL="285750" indent="-285750">
              <a:buFont typeface="Arial" panose="020B0604020202020204" pitchFamily="34" charset="0"/>
              <a:buChar char="•"/>
            </a:pPr>
            <a:r>
              <a:rPr lang="en-IN" sz="1600" b="1" dirty="0">
                <a:solidFill>
                  <a:schemeClr val="tx1">
                    <a:lumMod val="65000"/>
                    <a:lumOff val="35000"/>
                  </a:schemeClr>
                </a:solidFill>
                <a:latin typeface="Times New Roman" panose="02020603050405020304" pitchFamily="18" charset="0"/>
                <a:cs typeface="Times New Roman" panose="02020603050405020304" pitchFamily="18" charset="0"/>
              </a:rPr>
              <a:t>Sex</a:t>
            </a:r>
          </a:p>
        </p:txBody>
      </p:sp>
    </p:spTree>
    <p:extLst>
      <p:ext uri="{BB962C8B-B14F-4D97-AF65-F5344CB8AC3E}">
        <p14:creationId xmlns:p14="http://schemas.microsoft.com/office/powerpoint/2010/main" val="3953500455"/>
      </p:ext>
    </p:extLst>
  </p:cSld>
  <p:clrMapOvr>
    <a:masterClrMapping/>
  </p:clrMapOvr>
  <mc:AlternateContent xmlns:mc="http://schemas.openxmlformats.org/markup-compatibility/2006">
    <mc:Choice xmlns:p14="http://schemas.microsoft.com/office/powerpoint/2010/main" Requires="p14">
      <p:transition spd="slow" p14:dur="2000" advTm="21766"/>
    </mc:Choice>
    <mc:Fallback>
      <p:transition spd="slow" advTm="2176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4AC4294-960F-4508-E90B-698CB262FF8F}"/>
              </a:ext>
            </a:extLst>
          </p:cNvPr>
          <p:cNvSpPr>
            <a:spLocks noGrp="1"/>
          </p:cNvSpPr>
          <p:nvPr>
            <p:ph type="ftr" sz="quarter" idx="11"/>
          </p:nvPr>
        </p:nvSpPr>
        <p:spPr/>
        <p:txBody>
          <a:bodyPr/>
          <a:lstStyle/>
          <a:p>
            <a:r>
              <a:rPr lang="en-US"/>
              <a:t>ADD A FOOTER</a:t>
            </a:r>
            <a:endParaRPr lang="ru-RU" dirty="0"/>
          </a:p>
        </p:txBody>
      </p:sp>
      <p:sp>
        <p:nvSpPr>
          <p:cNvPr id="5" name="Slide Number Placeholder 4">
            <a:extLst>
              <a:ext uri="{FF2B5EF4-FFF2-40B4-BE49-F238E27FC236}">
                <a16:creationId xmlns:a16="http://schemas.microsoft.com/office/drawing/2014/main" id="{EF5898CD-DCDE-0E55-AD69-C80A10E4426E}"/>
              </a:ext>
            </a:extLst>
          </p:cNvPr>
          <p:cNvSpPr>
            <a:spLocks noGrp="1"/>
          </p:cNvSpPr>
          <p:nvPr>
            <p:ph type="sldNum" sz="quarter" idx="12"/>
          </p:nvPr>
        </p:nvSpPr>
        <p:spPr/>
        <p:txBody>
          <a:bodyPr/>
          <a:lstStyle/>
          <a:p>
            <a:fld id="{D495E168-DA5E-4888-8D8A-92B118324C14}" type="slidenum">
              <a:rPr lang="ru-RU" smtClean="0"/>
              <a:t>6</a:t>
            </a:fld>
            <a:endParaRPr lang="ru-RU"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0" name="Add-in" descr="Add-in content for Microsoft Power BI.">
                <a:extLst>
                  <a:ext uri="{FF2B5EF4-FFF2-40B4-BE49-F238E27FC236}">
                    <a16:creationId xmlns:a16="http://schemas.microsoft.com/office/drawing/2014/main" id="{204DDB96-7C1A-9D82-211A-2E3944957360}"/>
                  </a:ext>
                </a:extLst>
              </p:cNvPr>
              <p:cNvGraphicFramePr>
                <a:graphicFrameLocks noGrp="1"/>
              </p:cNvGraphicFramePr>
              <p:nvPr>
                <p:extLst>
                  <p:ext uri="{D42A27DB-BD31-4B8C-83A1-F6EECF244321}">
                    <p14:modId xmlns:p14="http://schemas.microsoft.com/office/powerpoint/2010/main" val="3616341484"/>
                  </p:ext>
                </p:extLst>
              </p:nvPr>
            </p:nvGraphicFramePr>
            <p:xfrm>
              <a:off x="1"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10" name="Add-in" descr="Add-in content for Microsoft Power BI.">
                <a:extLst>
                  <a:ext uri="{FF2B5EF4-FFF2-40B4-BE49-F238E27FC236}">
                    <a16:creationId xmlns:a16="http://schemas.microsoft.com/office/drawing/2014/main" id="{204DDB96-7C1A-9D82-211A-2E3944957360}"/>
                  </a:ext>
                </a:extLst>
              </p:cNvPr>
              <p:cNvPicPr>
                <a:picLocks noGrp="1" noRot="1" noChangeAspect="1" noMove="1" noResize="1" noEditPoints="1" noAdjustHandles="1" noChangeArrowheads="1" noChangeShapeType="1"/>
              </p:cNvPicPr>
              <p:nvPr/>
            </p:nvPicPr>
            <p:blipFill>
              <a:blip r:embed="rId3"/>
              <a:stretch>
                <a:fillRect/>
              </a:stretch>
            </p:blipFill>
            <p:spPr>
              <a:xfrm>
                <a:off x="1" y="0"/>
                <a:ext cx="12192000" cy="6858000"/>
              </a:xfrm>
              <a:prstGeom prst="rect">
                <a:avLst/>
              </a:prstGeom>
            </p:spPr>
          </p:pic>
        </mc:Fallback>
      </mc:AlternateContent>
    </p:spTree>
    <p:extLst>
      <p:ext uri="{BB962C8B-B14F-4D97-AF65-F5344CB8AC3E}">
        <p14:creationId xmlns:p14="http://schemas.microsoft.com/office/powerpoint/2010/main" val="3007152572"/>
      </p:ext>
    </p:extLst>
  </p:cSld>
  <p:clrMapOvr>
    <a:masterClrMapping/>
  </p:clrMapOvr>
  <mc:AlternateContent xmlns:mc="http://schemas.openxmlformats.org/markup-compatibility/2006">
    <mc:Choice xmlns:p14="http://schemas.microsoft.com/office/powerpoint/2010/main" Requires="p14">
      <p:transition spd="slow" p14:dur="2000" advTm="108681"/>
    </mc:Choice>
    <mc:Fallback>
      <p:transition spd="slow" advTm="10868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1AEBC-6D9D-4D30-BB4C-43FE1370375F}"/>
              </a:ext>
            </a:extLst>
          </p:cNvPr>
          <p:cNvSpPr>
            <a:spLocks noGrp="1"/>
          </p:cNvSpPr>
          <p:nvPr>
            <p:ph type="title"/>
          </p:nvPr>
        </p:nvSpPr>
        <p:spPr/>
        <p:txBody>
          <a:bodyPr/>
          <a:lstStyle/>
          <a:p>
            <a:r>
              <a:rPr lang="en-US" dirty="0"/>
              <a:t>Observation</a:t>
            </a:r>
            <a:endParaRPr lang="ru-RU" dirty="0"/>
          </a:p>
        </p:txBody>
      </p:sp>
      <p:sp>
        <p:nvSpPr>
          <p:cNvPr id="4" name="Slide Number Placeholder 3">
            <a:extLst>
              <a:ext uri="{FF2B5EF4-FFF2-40B4-BE49-F238E27FC236}">
                <a16:creationId xmlns:a16="http://schemas.microsoft.com/office/drawing/2014/main" id="{BEDAECDC-7310-4573-BE1D-3F708C83049D}"/>
              </a:ext>
            </a:extLst>
          </p:cNvPr>
          <p:cNvSpPr>
            <a:spLocks noGrp="1"/>
          </p:cNvSpPr>
          <p:nvPr>
            <p:ph type="sldNum" sz="quarter" idx="12"/>
          </p:nvPr>
        </p:nvSpPr>
        <p:spPr/>
        <p:txBody>
          <a:bodyPr/>
          <a:lstStyle/>
          <a:p>
            <a:fld id="{D495E168-DA5E-4888-8D8A-92B118324C14}" type="slidenum">
              <a:rPr lang="ru-RU" smtClean="0"/>
              <a:t>7</a:t>
            </a:fld>
            <a:endParaRPr lang="ru-RU" dirty="0"/>
          </a:p>
        </p:txBody>
      </p:sp>
      <p:sp>
        <p:nvSpPr>
          <p:cNvPr id="26" name="Text Placeholder 25">
            <a:extLst>
              <a:ext uri="{FF2B5EF4-FFF2-40B4-BE49-F238E27FC236}">
                <a16:creationId xmlns:a16="http://schemas.microsoft.com/office/drawing/2014/main" id="{84DEA1E2-761B-AEFE-9FA9-95EFA63B9D1E}"/>
              </a:ext>
            </a:extLst>
          </p:cNvPr>
          <p:cNvSpPr>
            <a:spLocks noGrp="1"/>
          </p:cNvSpPr>
          <p:nvPr>
            <p:ph type="body" sz="quarter" idx="16"/>
          </p:nvPr>
        </p:nvSpPr>
        <p:spPr>
          <a:xfrm>
            <a:off x="2286000" y="2428262"/>
            <a:ext cx="9906000" cy="4429738"/>
          </a:xfrm>
        </p:spPr>
        <p:txBody>
          <a:bodyPr/>
          <a:lstStyle/>
          <a:p>
            <a:pPr marL="0" marR="0" lvl="0" indent="0" algn="ctr"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lumMod val="65000"/>
                    <a:lumOff val="35000"/>
                  </a:schemeClr>
                </a:solidFill>
                <a:effectLst/>
                <a:latin typeface="Times New Roman" panose="02020603050405020304" pitchFamily="18" charset="0"/>
                <a:cs typeface="Times New Roman" panose="02020603050405020304" pitchFamily="18" charset="0"/>
              </a:rPr>
              <a:t>Correlation Analysis:</a:t>
            </a:r>
            <a:endParaRPr kumimoji="0" lang="en-US" altLang="en-US" sz="1600" b="0" i="0" u="none" strike="noStrike" cap="none" normalizeH="0" baseline="0" dirty="0">
              <a:ln>
                <a:noFill/>
              </a:ln>
              <a:solidFill>
                <a:schemeClr val="tx1">
                  <a:lumMod val="65000"/>
                  <a:lumOff val="35000"/>
                </a:schemeClr>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lumMod val="65000"/>
                    <a:lumOff val="35000"/>
                  </a:schemeClr>
                </a:solidFill>
                <a:effectLst/>
                <a:latin typeface="Times New Roman" panose="02020603050405020304" pitchFamily="18" charset="0"/>
                <a:cs typeface="Times New Roman" panose="02020603050405020304" pitchFamily="18" charset="0"/>
              </a:rPr>
              <a:t>there is a significant positive correlation between Age and Chol, </a:t>
            </a:r>
            <a:r>
              <a:rPr kumimoji="0" lang="en-US" altLang="en-US" sz="1600" b="0" i="0" u="none" strike="noStrike" cap="none" normalizeH="0" baseline="0" dirty="0" err="1">
                <a:ln>
                  <a:noFill/>
                </a:ln>
                <a:solidFill>
                  <a:schemeClr val="tx1">
                    <a:lumMod val="65000"/>
                    <a:lumOff val="35000"/>
                  </a:schemeClr>
                </a:solidFill>
                <a:effectLst/>
                <a:latin typeface="Times New Roman" panose="02020603050405020304" pitchFamily="18" charset="0"/>
                <a:cs typeface="Times New Roman" panose="02020603050405020304" pitchFamily="18" charset="0"/>
              </a:rPr>
              <a:t>Thalach</a:t>
            </a:r>
            <a:r>
              <a:rPr kumimoji="0" lang="en-US" altLang="en-US" sz="1600" b="0" i="0" u="none" strike="noStrike" cap="none" normalizeH="0" baseline="0" dirty="0">
                <a:ln>
                  <a:noFill/>
                </a:ln>
                <a:solidFill>
                  <a:schemeClr val="tx1">
                    <a:lumMod val="65000"/>
                    <a:lumOff val="35000"/>
                  </a:schemeClr>
                </a:solidFill>
                <a:effectLst/>
                <a:latin typeface="Times New Roman" panose="02020603050405020304" pitchFamily="18" charset="0"/>
                <a:cs typeface="Times New Roman" panose="02020603050405020304" pitchFamily="18" charset="0"/>
              </a:rPr>
              <a:t>, and </a:t>
            </a:r>
            <a:r>
              <a:rPr kumimoji="0" lang="en-US" altLang="en-US" sz="1600" b="0" i="0" u="none" strike="noStrike" cap="none" normalizeH="0" baseline="0" dirty="0" err="1">
                <a:ln>
                  <a:noFill/>
                </a:ln>
                <a:solidFill>
                  <a:schemeClr val="tx1">
                    <a:lumMod val="65000"/>
                    <a:lumOff val="35000"/>
                  </a:schemeClr>
                </a:solidFill>
                <a:effectLst/>
                <a:latin typeface="Times New Roman" panose="02020603050405020304" pitchFamily="18" charset="0"/>
                <a:cs typeface="Times New Roman" panose="02020603050405020304" pitchFamily="18" charset="0"/>
              </a:rPr>
              <a:t>Trestbps</a:t>
            </a:r>
            <a:r>
              <a:rPr kumimoji="0" lang="en-US" altLang="en-US" sz="1600" b="0" i="0" u="none" strike="noStrike" cap="none" normalizeH="0" baseline="0" dirty="0">
                <a:ln>
                  <a:noFill/>
                </a:ln>
                <a:solidFill>
                  <a:schemeClr val="tx1">
                    <a:lumMod val="65000"/>
                    <a:lumOff val="35000"/>
                  </a:schemeClr>
                </a:solidFill>
                <a:effectLst/>
                <a:latin typeface="Times New Roman" panose="02020603050405020304" pitchFamily="18" charset="0"/>
                <a:cs typeface="Times New Roman" panose="02020603050405020304" pitchFamily="18" charset="0"/>
              </a:rPr>
              <a:t>.</a:t>
            </a:r>
          </a:p>
          <a:p>
            <a:pPr marL="0" marR="0" lvl="0" indent="0" algn="ctr"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lumMod val="65000"/>
                    <a:lumOff val="35000"/>
                  </a:schemeClr>
                </a:solidFill>
                <a:effectLst/>
                <a:latin typeface="Times New Roman" panose="02020603050405020304" pitchFamily="18" charset="0"/>
                <a:cs typeface="Times New Roman" panose="02020603050405020304" pitchFamily="18" charset="0"/>
              </a:rPr>
              <a:t>They all lie between 1 and 0.90</a:t>
            </a:r>
          </a:p>
          <a:p>
            <a:pPr marL="0" marR="0" lvl="0" indent="0" algn="ctr"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lumMod val="65000"/>
                    <a:lumOff val="35000"/>
                  </a:schemeClr>
                </a:solidFill>
                <a:effectLst/>
                <a:latin typeface="Times New Roman" panose="02020603050405020304" pitchFamily="18" charset="0"/>
                <a:cs typeface="Times New Roman" panose="02020603050405020304" pitchFamily="18" charset="0"/>
              </a:rPr>
              <a:t>Age Trends:</a:t>
            </a:r>
            <a:endParaRPr kumimoji="0" lang="en-US" altLang="en-US" sz="1600" b="0" i="0" u="none" strike="noStrike" cap="none" normalizeH="0" baseline="0" dirty="0">
              <a:ln>
                <a:noFill/>
              </a:ln>
              <a:solidFill>
                <a:schemeClr val="tx1">
                  <a:lumMod val="65000"/>
                  <a:lumOff val="35000"/>
                </a:schemeClr>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lumMod val="65000"/>
                    <a:lumOff val="35000"/>
                  </a:schemeClr>
                </a:solidFill>
                <a:effectLst/>
                <a:latin typeface="Times New Roman" panose="02020603050405020304" pitchFamily="18" charset="0"/>
                <a:cs typeface="Times New Roman" panose="02020603050405020304" pitchFamily="18" charset="0"/>
              </a:rPr>
              <a:t>Cholesterol level increases with age.</a:t>
            </a:r>
          </a:p>
          <a:p>
            <a:pPr marL="0" marR="0" lvl="0" indent="0" algn="ctr"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lumMod val="65000"/>
                    <a:lumOff val="35000"/>
                  </a:schemeClr>
                </a:solidFill>
                <a:effectLst/>
                <a:latin typeface="Times New Roman" panose="02020603050405020304" pitchFamily="18" charset="0"/>
                <a:cs typeface="Times New Roman" panose="02020603050405020304" pitchFamily="18" charset="0"/>
              </a:rPr>
              <a:t>Maximum heart rate decreases with age.</a:t>
            </a:r>
          </a:p>
          <a:p>
            <a:pPr marL="0" marR="0" lvl="0" indent="0" algn="ctr"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lumMod val="65000"/>
                    <a:lumOff val="35000"/>
                  </a:schemeClr>
                </a:solidFill>
                <a:effectLst/>
                <a:latin typeface="Times New Roman" panose="02020603050405020304" pitchFamily="18" charset="0"/>
                <a:cs typeface="Times New Roman" panose="02020603050405020304" pitchFamily="18" charset="0"/>
              </a:rPr>
              <a:t>Resting blood pressure increases with age.</a:t>
            </a:r>
          </a:p>
          <a:p>
            <a:pPr marL="0" marR="0" lvl="0" indent="0" algn="ctr"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lumMod val="65000"/>
                    <a:lumOff val="35000"/>
                  </a:schemeClr>
                </a:solidFill>
                <a:effectLst/>
                <a:latin typeface="Times New Roman" panose="02020603050405020304" pitchFamily="18" charset="0"/>
                <a:cs typeface="Times New Roman" panose="02020603050405020304" pitchFamily="18" charset="0"/>
              </a:rPr>
              <a:t>Potential Risk Patterns:</a:t>
            </a:r>
            <a:endParaRPr kumimoji="0" lang="en-US" altLang="en-US" sz="1600" b="0" i="0" u="none" strike="noStrike" cap="none" normalizeH="0" baseline="0" dirty="0">
              <a:ln>
                <a:noFill/>
              </a:ln>
              <a:solidFill>
                <a:schemeClr val="tx1">
                  <a:lumMod val="65000"/>
                  <a:lumOff val="35000"/>
                </a:schemeClr>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lumMod val="65000"/>
                    <a:lumOff val="35000"/>
                  </a:schemeClr>
                </a:solidFill>
                <a:effectLst/>
                <a:latin typeface="Times New Roman" panose="02020603050405020304" pitchFamily="18" charset="0"/>
                <a:cs typeface="Times New Roman" panose="02020603050405020304" pitchFamily="18" charset="0"/>
              </a:rPr>
              <a:t>25 to 30 age groups have higher risk for high cholesterol, abnormal heart rates, or high blood pressure.</a:t>
            </a:r>
          </a:p>
          <a:p>
            <a:pPr algn="ctr"/>
            <a:endParaRPr lang="en-IN" dirty="0"/>
          </a:p>
        </p:txBody>
      </p:sp>
      <p:sp>
        <p:nvSpPr>
          <p:cNvPr id="53" name="TextBox 52">
            <a:extLst>
              <a:ext uri="{FF2B5EF4-FFF2-40B4-BE49-F238E27FC236}">
                <a16:creationId xmlns:a16="http://schemas.microsoft.com/office/drawing/2014/main" id="{5F27BA64-29FC-4F77-40D3-B64F4F381EDE}"/>
              </a:ext>
            </a:extLst>
          </p:cNvPr>
          <p:cNvSpPr txBox="1"/>
          <p:nvPr/>
        </p:nvSpPr>
        <p:spPr>
          <a:xfrm>
            <a:off x="0" y="0"/>
            <a:ext cx="2147454" cy="6858000"/>
          </a:xfrm>
          <a:prstGeom prst="rect">
            <a:avLst/>
          </a:prstGeom>
          <a:gradFill>
            <a:gsLst>
              <a:gs pos="0">
                <a:schemeClr val="accent3"/>
              </a:gs>
              <a:gs pos="74000">
                <a:schemeClr val="accent1">
                  <a:lumMod val="45000"/>
                  <a:lumOff val="55000"/>
                </a:schemeClr>
              </a:gs>
              <a:gs pos="83000">
                <a:schemeClr val="accent1">
                  <a:lumMod val="45000"/>
                  <a:lumOff val="55000"/>
                </a:schemeClr>
              </a:gs>
              <a:gs pos="100000">
                <a:srgbClr val="0070C0"/>
              </a:gs>
            </a:gsLst>
            <a:lin ang="5400000" scaled="1"/>
          </a:gradFill>
        </p:spPr>
        <p:txBody>
          <a:bodyPr wrap="square" rtlCol="0">
            <a:spAutoFit/>
          </a:bodyPr>
          <a:lstStyle/>
          <a:p>
            <a:endParaRPr lang="en-IN" dirty="0"/>
          </a:p>
        </p:txBody>
      </p:sp>
    </p:spTree>
    <p:extLst>
      <p:ext uri="{BB962C8B-B14F-4D97-AF65-F5344CB8AC3E}">
        <p14:creationId xmlns:p14="http://schemas.microsoft.com/office/powerpoint/2010/main" val="1266157980"/>
      </p:ext>
    </p:extLst>
  </p:cSld>
  <p:clrMapOvr>
    <a:masterClrMapping/>
  </p:clrMapOvr>
  <mc:AlternateContent xmlns:mc="http://schemas.openxmlformats.org/markup-compatibility/2006">
    <mc:Choice xmlns:p14="http://schemas.microsoft.com/office/powerpoint/2010/main" Requires="p14">
      <p:transition spd="slow" p14:dur="2000" advTm="36770"/>
    </mc:Choice>
    <mc:Fallback>
      <p:transition spd="slow" advTm="3677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EA33251-3977-FBCE-EC87-4D68EEEB3126}"/>
              </a:ext>
            </a:extLst>
          </p:cNvPr>
          <p:cNvSpPr>
            <a:spLocks noGrp="1"/>
          </p:cNvSpPr>
          <p:nvPr>
            <p:ph type="sldNum" sz="quarter" idx="12"/>
          </p:nvPr>
        </p:nvSpPr>
        <p:spPr/>
        <p:txBody>
          <a:bodyPr/>
          <a:lstStyle/>
          <a:p>
            <a:fld id="{D495E168-DA5E-4888-8D8A-92B118324C14}" type="slidenum">
              <a:rPr lang="ru-RU" smtClean="0"/>
              <a:t>8</a:t>
            </a:fld>
            <a:endParaRPr lang="ru-RU" dirty="0"/>
          </a:p>
        </p:txBody>
      </p:sp>
      <p:sp>
        <p:nvSpPr>
          <p:cNvPr id="5" name="Title 4">
            <a:extLst>
              <a:ext uri="{FF2B5EF4-FFF2-40B4-BE49-F238E27FC236}">
                <a16:creationId xmlns:a16="http://schemas.microsoft.com/office/drawing/2014/main" id="{6DE7BFE2-164A-4C1B-480A-3DB535227D9D}"/>
              </a:ext>
            </a:extLst>
          </p:cNvPr>
          <p:cNvSpPr>
            <a:spLocks noGrp="1"/>
          </p:cNvSpPr>
          <p:nvPr>
            <p:ph type="title"/>
          </p:nvPr>
        </p:nvSpPr>
        <p:spPr/>
        <p:txBody>
          <a:bodyPr>
            <a:normAutofit/>
          </a:bodyPr>
          <a:lstStyle/>
          <a:p>
            <a:r>
              <a:rPr lang="en-IN" dirty="0"/>
              <a:t>Solutions</a:t>
            </a:r>
          </a:p>
        </p:txBody>
      </p:sp>
      <p:sp>
        <p:nvSpPr>
          <p:cNvPr id="6" name="Text Placeholder 4">
            <a:extLst>
              <a:ext uri="{FF2B5EF4-FFF2-40B4-BE49-F238E27FC236}">
                <a16:creationId xmlns:a16="http://schemas.microsoft.com/office/drawing/2014/main" id="{046C31B2-DBD3-E3FE-756E-9F1F8866A7F1}"/>
              </a:ext>
            </a:extLst>
          </p:cNvPr>
          <p:cNvSpPr txBox="1">
            <a:spLocks/>
          </p:cNvSpPr>
          <p:nvPr/>
        </p:nvSpPr>
        <p:spPr>
          <a:xfrm>
            <a:off x="449070" y="1735141"/>
            <a:ext cx="11592133" cy="23940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Based on the findings from the correlation analysis and observations, the following solutions can be taken:</a:t>
            </a:r>
          </a:p>
          <a:p>
            <a:pPr>
              <a:buFont typeface="+mj-lt"/>
              <a:buAutoNum type="arabicPeriod"/>
            </a:pPr>
            <a:r>
              <a:rPr lang="en-US" sz="1600" b="1" dirty="0">
                <a:solidFill>
                  <a:schemeClr val="tx1">
                    <a:lumMod val="65000"/>
                    <a:lumOff val="35000"/>
                  </a:schemeClr>
                </a:solidFill>
                <a:latin typeface="Times New Roman" panose="02020603050405020304" pitchFamily="18" charset="0"/>
                <a:cs typeface="Times New Roman" panose="02020603050405020304" pitchFamily="18" charset="0"/>
              </a:rPr>
              <a:t>Preventive Measures:</a:t>
            </a:r>
            <a:endParaRPr lang="en-US" sz="1600" dirty="0">
              <a:solidFill>
                <a:schemeClr val="tx1">
                  <a:lumMod val="65000"/>
                  <a:lumOff val="35000"/>
                </a:schemeClr>
              </a:solidFill>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Lifestyle change for older age groups (dietary limitations with increased exercise)</a:t>
            </a:r>
          </a:p>
          <a:p>
            <a:pPr marL="742950" lvl="1" indent="-285750">
              <a:buFont typeface="+mj-lt"/>
              <a:buAutoNum type="arabicPeriod"/>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Regular monitoring and check-ups for individuals in the higher risk age groups.</a:t>
            </a:r>
          </a:p>
          <a:p>
            <a:pPr>
              <a:buFont typeface="+mj-lt"/>
              <a:buAutoNum type="arabicPeriod"/>
            </a:pPr>
            <a:r>
              <a:rPr lang="en-US" sz="1600" b="1" dirty="0">
                <a:solidFill>
                  <a:schemeClr val="tx1">
                    <a:lumMod val="65000"/>
                    <a:lumOff val="35000"/>
                  </a:schemeClr>
                </a:solidFill>
                <a:latin typeface="Times New Roman" panose="02020603050405020304" pitchFamily="18" charset="0"/>
                <a:cs typeface="Times New Roman" panose="02020603050405020304" pitchFamily="18" charset="0"/>
              </a:rPr>
              <a:t>Targeted Interventions:</a:t>
            </a:r>
            <a:endParaRPr lang="en-US" sz="1600" dirty="0">
              <a:solidFill>
                <a:schemeClr val="tx1">
                  <a:lumMod val="65000"/>
                  <a:lumOff val="35000"/>
                </a:schemeClr>
              </a:solidFill>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Targeted intervention programs for managing cholesterol levels, heart rate, and blood pressure needs to be developed.</a:t>
            </a:r>
          </a:p>
          <a:p>
            <a:pPr marL="742950" lvl="1" indent="-285750">
              <a:buFont typeface="+mj-lt"/>
              <a:buAutoNum type="arabicPeriod"/>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Specific exercise regimes or dietary plans need to be implemented.</a:t>
            </a:r>
          </a:p>
        </p:txBody>
      </p:sp>
      <p:sp>
        <p:nvSpPr>
          <p:cNvPr id="7" name="Text Placeholder 4">
            <a:extLst>
              <a:ext uri="{FF2B5EF4-FFF2-40B4-BE49-F238E27FC236}">
                <a16:creationId xmlns:a16="http://schemas.microsoft.com/office/drawing/2014/main" id="{C6447F5E-6C80-979A-3C4C-5AF94DC7BC75}"/>
              </a:ext>
            </a:extLst>
          </p:cNvPr>
          <p:cNvSpPr txBox="1">
            <a:spLocks/>
          </p:cNvSpPr>
          <p:nvPr/>
        </p:nvSpPr>
        <p:spPr>
          <a:xfrm>
            <a:off x="449070" y="3970087"/>
            <a:ext cx="11742930" cy="184673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1" i="0" kern="120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3. Healthcare Policy:</a:t>
            </a:r>
          </a:p>
          <a:p>
            <a:pPr marL="742950" lvl="1" indent="-285750">
              <a:buFont typeface="+mj-lt"/>
              <a:buAutoNum type="arabicPeriod"/>
            </a:pPr>
            <a:r>
              <a:rPr lang="en-US" sz="1600" b="0" i="0" dirty="0">
                <a:solidFill>
                  <a:schemeClr val="tx1">
                    <a:lumMod val="65000"/>
                    <a:lumOff val="35000"/>
                  </a:schemeClr>
                </a:solidFill>
                <a:latin typeface="Times New Roman" panose="02020603050405020304" pitchFamily="18" charset="0"/>
                <a:cs typeface="Times New Roman" panose="02020603050405020304" pitchFamily="18" charset="0"/>
              </a:rPr>
              <a:t>Provide data-driven insights to healthcare providers and policymakers to design age-specific health programs.</a:t>
            </a:r>
          </a:p>
          <a:p>
            <a:pPr marL="742950" lvl="1" indent="-285750">
              <a:buFont typeface="+mj-lt"/>
              <a:buAutoNum type="arabicPeriod"/>
            </a:pPr>
            <a:r>
              <a:rPr lang="en-US" sz="1600" b="0" i="0" dirty="0">
                <a:solidFill>
                  <a:schemeClr val="tx1">
                    <a:lumMod val="65000"/>
                    <a:lumOff val="35000"/>
                  </a:schemeClr>
                </a:solidFill>
                <a:latin typeface="Times New Roman" panose="02020603050405020304" pitchFamily="18" charset="0"/>
                <a:cs typeface="Times New Roman" panose="02020603050405020304" pitchFamily="18" charset="0"/>
              </a:rPr>
              <a:t>Encourage the implementation of educational campaigns about heart disease risk factors for different age groups.</a:t>
            </a:r>
          </a:p>
          <a:p>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4. Further Research:</a:t>
            </a:r>
          </a:p>
          <a:p>
            <a:pPr marL="742950" lvl="1" indent="-285750">
              <a:buFont typeface="+mj-lt"/>
              <a:buAutoNum type="arabicPeriod"/>
            </a:pPr>
            <a:r>
              <a:rPr lang="en-US" sz="1600" b="0" i="0" dirty="0">
                <a:solidFill>
                  <a:schemeClr val="tx1">
                    <a:lumMod val="65000"/>
                    <a:lumOff val="35000"/>
                  </a:schemeClr>
                </a:solidFill>
                <a:latin typeface="Times New Roman" panose="02020603050405020304" pitchFamily="18" charset="0"/>
                <a:cs typeface="Times New Roman" panose="02020603050405020304" pitchFamily="18" charset="0"/>
              </a:rPr>
              <a:t>Areas such as genetic pre-disposition, epigenetics and biomarkers need to be researched to explore underlying causes of the observed patterns.</a:t>
            </a:r>
          </a:p>
        </p:txBody>
      </p:sp>
    </p:spTree>
    <p:extLst>
      <p:ext uri="{BB962C8B-B14F-4D97-AF65-F5344CB8AC3E}">
        <p14:creationId xmlns:p14="http://schemas.microsoft.com/office/powerpoint/2010/main" val="268060652"/>
      </p:ext>
    </p:extLst>
  </p:cSld>
  <p:clrMapOvr>
    <a:masterClrMapping/>
  </p:clrMapOvr>
  <mc:AlternateContent xmlns:mc="http://schemas.openxmlformats.org/markup-compatibility/2006">
    <mc:Choice xmlns:p14="http://schemas.microsoft.com/office/powerpoint/2010/main" Requires="p14">
      <p:transition spd="slow" p14:dur="2000" advTm="57064"/>
    </mc:Choice>
    <mc:Fallback>
      <p:transition spd="slow" advTm="5706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5D49-E249-409D-B751-A559433D91A4}"/>
              </a:ext>
            </a:extLst>
          </p:cNvPr>
          <p:cNvSpPr>
            <a:spLocks noGrp="1"/>
          </p:cNvSpPr>
          <p:nvPr>
            <p:ph type="title"/>
          </p:nvPr>
        </p:nvSpPr>
        <p:spPr/>
        <p:txBody>
          <a:bodyPr/>
          <a:lstStyle/>
          <a:p>
            <a:r>
              <a:rPr lang="en-IN" dirty="0"/>
              <a:t>Conclusion</a:t>
            </a:r>
            <a:endParaRPr lang="ru-RU" dirty="0"/>
          </a:p>
        </p:txBody>
      </p:sp>
      <p:sp>
        <p:nvSpPr>
          <p:cNvPr id="5" name="Text Placeholder 4">
            <a:extLst>
              <a:ext uri="{FF2B5EF4-FFF2-40B4-BE49-F238E27FC236}">
                <a16:creationId xmlns:a16="http://schemas.microsoft.com/office/drawing/2014/main" id="{E8546E56-D449-4019-86AD-4F0D3A1474E8}"/>
              </a:ext>
            </a:extLst>
          </p:cNvPr>
          <p:cNvSpPr>
            <a:spLocks noGrp="1"/>
          </p:cNvSpPr>
          <p:nvPr>
            <p:ph type="body" sz="quarter" idx="16"/>
          </p:nvPr>
        </p:nvSpPr>
        <p:spPr>
          <a:xfrm>
            <a:off x="737828" y="3248154"/>
            <a:ext cx="10456354" cy="2393767"/>
          </a:xfrm>
        </p:spPr>
        <p:txBody>
          <a:bodyPr/>
          <a:lstStyle/>
          <a:p>
            <a:pPr>
              <a:lnSpc>
                <a:spcPct val="150000"/>
              </a:lnSpc>
            </a:pPr>
            <a:r>
              <a:rPr lang="en-US" sz="1600" b="0" dirty="0">
                <a:solidFill>
                  <a:schemeClr val="tx1">
                    <a:lumMod val="65000"/>
                    <a:lumOff val="35000"/>
                  </a:schemeClr>
                </a:solidFill>
                <a:latin typeface="Times New Roman" panose="02020603050405020304" pitchFamily="18" charset="0"/>
                <a:cs typeface="Times New Roman" panose="02020603050405020304" pitchFamily="18" charset="0"/>
              </a:rPr>
              <a:t>In conclusion, the analysis of the relationship between Age and key health indicators such as Cholesterol (Chol), Maximum Heart Rate (</a:t>
            </a:r>
            <a:r>
              <a:rPr lang="en-US" sz="1600" b="0" dirty="0" err="1">
                <a:solidFill>
                  <a:schemeClr val="tx1">
                    <a:lumMod val="65000"/>
                    <a:lumOff val="35000"/>
                  </a:schemeClr>
                </a:solidFill>
                <a:latin typeface="Times New Roman" panose="02020603050405020304" pitchFamily="18" charset="0"/>
                <a:cs typeface="Times New Roman" panose="02020603050405020304" pitchFamily="18" charset="0"/>
              </a:rPr>
              <a:t>Thalach</a:t>
            </a:r>
            <a:r>
              <a:rPr lang="en-US" sz="1600" b="0" dirty="0">
                <a:solidFill>
                  <a:schemeClr val="tx1">
                    <a:lumMod val="65000"/>
                    <a:lumOff val="35000"/>
                  </a:schemeClr>
                </a:solidFill>
                <a:latin typeface="Times New Roman" panose="02020603050405020304" pitchFamily="18" charset="0"/>
                <a:cs typeface="Times New Roman" panose="02020603050405020304" pitchFamily="18" charset="0"/>
              </a:rPr>
              <a:t>), and Resting Blood Pressure (</a:t>
            </a:r>
            <a:r>
              <a:rPr lang="en-US" sz="1600" b="0" dirty="0" err="1">
                <a:solidFill>
                  <a:schemeClr val="tx1">
                    <a:lumMod val="65000"/>
                    <a:lumOff val="35000"/>
                  </a:schemeClr>
                </a:solidFill>
                <a:latin typeface="Times New Roman" panose="02020603050405020304" pitchFamily="18" charset="0"/>
                <a:cs typeface="Times New Roman" panose="02020603050405020304" pitchFamily="18" charset="0"/>
              </a:rPr>
              <a:t>Trestbps</a:t>
            </a:r>
            <a:r>
              <a:rPr lang="en-US" sz="1600" b="0" dirty="0">
                <a:solidFill>
                  <a:schemeClr val="tx1">
                    <a:lumMod val="65000"/>
                    <a:lumOff val="35000"/>
                  </a:schemeClr>
                </a:solidFill>
                <a:latin typeface="Times New Roman" panose="02020603050405020304" pitchFamily="18" charset="0"/>
                <a:cs typeface="Times New Roman" panose="02020603050405020304" pitchFamily="18" charset="0"/>
              </a:rPr>
              <a:t>) provides valuable insights into how age influences these critical factors in the context of heart disease. The correlation coefficients indicate significant relationships between age and these health metrics, highlighting the need for age-specific preventive measures and targeted interventions. The visualizations and descriptive statistics further illustrate the patterns and trends in the data, offering a comprehensive understanding of the risk factors associated with heart disease across different age groups. These findings can inform healthcare policies and programs aimed at reducing heart disease prevalence and improving cardiovascular health outcomes.</a:t>
            </a:r>
            <a:endParaRPr lang="en-IN" sz="1600" b="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6DFB08-8A98-4B84-945E-34868D1EC0C6}"/>
              </a:ext>
            </a:extLst>
          </p:cNvPr>
          <p:cNvSpPr>
            <a:spLocks noGrp="1"/>
          </p:cNvSpPr>
          <p:nvPr>
            <p:ph type="sldNum" sz="quarter" idx="12"/>
          </p:nvPr>
        </p:nvSpPr>
        <p:spPr/>
        <p:txBody>
          <a:bodyPr/>
          <a:lstStyle/>
          <a:p>
            <a:fld id="{D495E168-DA5E-4888-8D8A-92B118324C14}" type="slidenum">
              <a:rPr lang="ru-RU" smtClean="0"/>
              <a:t>9</a:t>
            </a:fld>
            <a:endParaRPr lang="ru-RU" dirty="0"/>
          </a:p>
        </p:txBody>
      </p:sp>
    </p:spTree>
    <p:extLst>
      <p:ext uri="{BB962C8B-B14F-4D97-AF65-F5344CB8AC3E}">
        <p14:creationId xmlns:p14="http://schemas.microsoft.com/office/powerpoint/2010/main" val="2113840733"/>
      </p:ext>
    </p:extLst>
  </p:cSld>
  <p:clrMapOvr>
    <a:masterClrMapping/>
  </p:clrMapOvr>
  <mc:AlternateContent xmlns:mc="http://schemas.openxmlformats.org/markup-compatibility/2006">
    <mc:Choice xmlns:p14="http://schemas.microsoft.com/office/powerpoint/2010/main" Requires="p14">
      <p:transition spd="slow" p14:dur="2000" advTm="36604"/>
    </mc:Choice>
    <mc:Fallback>
      <p:transition spd="slow" advTm="36604"/>
    </mc:Fallback>
  </mc:AlternateContent>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webextension1.xml><?xml version="1.0" encoding="utf-8"?>
<we:webextension xmlns:we="http://schemas.microsoft.com/office/webextensions/webextension/2010/11" id="{77AAFE28-D723-4578-A4EA-3A5CD75B3C2C}">
  <we:reference id="WA200003233" version="2.0.0.3" store="en-IN" storeType="OMEX"/>
  <we:alternateReferences/>
  <we:properties>
    <we:property name="Microsoft.Office.CampaignId" value="&quot;none&quot;"/>
    <we:property name="artifactViewState" value="&quot;live&quot;"/>
    <we:property name="backgroundColor" value="&quot;#3A3A3A&quot;"/>
    <we:property name="bookmark" value="&quot;H4sIAAAAAAAAA+1Y247TMBD9lcrPFXLu6b6x3UUgcVlRxAvah7E9TQ1pEjlOaVn13xk7qWALYi8UAVLe4vFo5swZz4mTG6Z025Swew1rZGfsvK4/rcF8mgRsyqreBlmahOmSZzEEaZTFSoiMduvG6rpq2dkNs2AKtO9120HpApHxw/WUQVleQeFWSyhbnLIGTVtXUOov2DvTljUd7qcMt01ZG3AhFxYsurAbcqc1QQieRJQRpNUbXKC0vXWW5Hk2iznPIcvyNIpnwYzc2t7BI/upiwvt08/ryoKuKI2zYSogiUDFSRxmKHga5h7GUpd2cBG7y21jqDqqedc4cp6qDVQSFfMlGGx7xDdsXpfd2j9d3rIv6s5IfItLv1VZbXcuTIFsTzRcmZpIOpgmham7xm+s6s9zg0SMYmd8P707/yuEtjP4GwAoQjU52G/nvyZLq6uiHPr4jdJ3PSwYYC1KLdEMTnRmxEdqjqOSAtRGoTnfeTYvtDm0NZweAT5pJQSd9gRfUntniBGPeKBklim4s9Vzqr6ojZa+lN/p9gK3xxDbwfTgPj812q7WaLV0q5e4tN5aFAYLsIPT5WmPJgymZ101NC1xy7e6WPnsC0mu6nLTH4zbSf4KMg/IiZJbvCFnsDX1NnoU4w8D+RzB2MmFbukU40SBhWPMEh4zYdKjmK8o+j0HKzgerBMdWsfZ6dLck6/99eF9QDsfv1P8YUr76k81ln+oiGtHHlsmSRSHEcY8EbMEOWR5MorRKEbfM366dr/zd7XJxYtXx3D7W9yoRQ/i6t/WoXsU0GsQhLGIc7oOBTFPkaQIRD5q0KhBf0aD7n492hUlGZXo4Yz923p07zJ6VcqWcsbjKMy4EjwBGQdqvBmNqvTXVKktHb5Rlh5B2f+uS4c6emFSURZKDnGWqkwIns8khi7gr/+J+aLPO2sJyq1T4L8Cg1CJRIZpLniUIudp/xX4y5ANDdJr2OjCD8oPMSHmQsQEUEZCch7ILBV3xrS4taLeHkfzAb9Z2BrpAuke6s62DUi8ggp9E5ueNY39X9VtA5Vyc+KfjZc/TfLdp34PZeey+j/EzKdxFO+/AhTxSc6ZFgAA&quot;"/>
    <we:property name="creatorSessionId" value="&quot;6cb26309-9ebb-45d2-ae33-a56805dc48d8&quot;"/>
    <we:property name="creatorTenantId" value="&quot;f419c9fe-f7b0-4d87-bee8-e8dfb2190cab&quot;"/>
    <we:property name="creatorUserId" value="&quot;10032002F2350A92&quot;"/>
    <we:property name="datasetId" value="&quot;c475d26f-f250-468c-b09e-fe22d2a00fbe&quot;"/>
    <we:property name="embedUrl" value="&quot;/reportEmbed?reportId=57424618-7888-46cc-afa2-9da8578ebf01&amp;config=eyJjbHVzdGVyVXJsIjoiaHR0cHM6Ly9XQUJJLU5PUlRILUVVUk9QRS1HLVBSSU1BUlktcmVkaXJlY3QuYW5hbHlzaXMud2luZG93cy5uZXQiLCJlbWJlZEZlYXR1cmVzIjp7InVzYWdlTWV0cmljc1ZOZXh0Ijp0cnVlfX0%3D&amp;disableSensitivityBanner=true&quot;"/>
    <we:property name="initialStateBookmark" value="&quot;H4sIAAAAAAAAA+1Z3W+kNhD/VxDPq8qAF0Pekr1Ura75UHK6lyqqxvbAcmExMiZNesr/XtuQ5vLRZG836u5e8wbjYb5+Mx6P+RrKqmtruDmGBYZ74YFSlwvQl0EUTsJmpJ2cfDzaP/v4x/H+0aElq9ZUqunCva+hAV2i+Vx1PdROgiX+fjEJoa5PoXRvBdQdTsIWdacaqKu/cGC2S0b3eDsJ8bqtlQYn8tyAQSf2yrLbd6s7+imxGkGY6grPUZiBmktKgE2njPIoZRKZ4MyydQODt+xZFifaq5+pxkDVWDWOxoCzgqQ8QoJZHCdxmqaOXlS1GVn4zeF1q6131ueb1kVlX15BI1CG3gWN3WDx13Cm6n7hnw4f0M9VrwWeYeGXGlOZGyemxPDWhuFUKxukO1JQatW3fmGu/pxptIGR4R65nbyu/wih6zWuYYCV0AR39If6Lyylq5qyHnG8D+mnwSwYzTqvK4F6ZLI5w79YcFworQClJeqDGx/ND5W+gzWePDL4TT2xpts1nskkYzlLOE8kEh6nU+KEvOhTa3P5GK6qEozSD51xMmkCIBkQSuOIZsBxmovV02d9p621ATQyEHNVB0JpjbUvr6BQOoDVYBWg5eZgXMKjAV7KohgYIQwjEefRlJMYNwmFN9hZPlN9YwJVBMOO+cQJx7h7uHyvewNIGRYRm6aQ0ARzIhBYyrahXswcahDzH6tkXnZqACRmEMk4zogESYig3DbNrQDEfmx42/1giLzs1QBJmhc0YygE4ZlImMgkiTcJiapli3C5VLGPvLuH0GpOjptaFBFZUEIyAkgIFTzZaOf5J8uWceaOefcgW9XNAbQiiuiUg4ghxyThccQY3Sho42a9lDMD7w5CtpKTA2CiIDwFFJHIIBaRzEHAq8d3g9eGq+unB/c8maZpZAcBitye4GNJY7m6tCmhJCKUkSmxB8+YZGm2Rhfd9BS5ryszX6Cp/CjzGxbGU8tSYwlmZDpcw+QzW4s2zsFBrZQMTh2/y6t/qW9P/7lvxrSM3OtZVc69VefC8svDqwGth8q3ymJvqLsicS8n9gs/UO4l24nQEVxXi34R/IKgTXDm7maeL+VtAGctY3cLl5kdpmyO6XFifDSPbQMY32/h8gi82t3qqsHZ3GbBqi3ufev7T7e+24u7C14r6ss3V7gzC3mp9ADYm/bDi6FhUztaFbFgFHORpTklSbJ6w37PmveG+d4wtxKX/3fDvEdg3FAr4X/JrDNvfBrGtQ+/Hj1JGr+y4szxdgE9qeWpu8p5xsJvr6ceBfX9pLHxSti1k8YSlTCcNijjjFMh4kwSFsV5lLLcSVrlssELvKeEC7Sq3IPqTdeCwFNo0DvTDvZU6PlsuUEjUY7P2mddZQ87g+rPUPdOq/9pH3ol1pqK1/jKB+5XfujNcr7e/g1g/o58VSAAAA==&quot;"/>
    <we:property name="isFiltersActionButtonVisible" value="true"/>
    <we:property name="isVisualContainerHeaderHidden" value="false"/>
    <we:property name="pageDisplayName" value="&quot;1&quot;"/>
    <we:property name="pageName" value="&quot;9588794008a778634919&quot;"/>
    <we:property name="reportEmbeddedTime" value="&quot;2024-07-29T14:43:11.275Z&quot;"/>
    <we:property name="reportName" value="&quot;Heart Disease&quot;"/>
    <we:property name="reportState" value="&quot;CONNECTED&quot;"/>
    <we:property name="reportUrl" value="&quot;/groups/me/reports/57424618-7888-46cc-afa2-9da8578ebf01/9588794008a778634919?bookmarkGuid=9a15d231-1f94-4950-b2eb-4a3b9d199b42&amp;bookmarkUsage=1&amp;ctid=f419c9fe-f7b0-4d87-bee8-e8dfb2190cab&amp;fromEntryPoint=export&amp;pbi_source=storytelling_addin&quot;"/>
  </we:properties>
  <we:bindings/>
  <we:snapshot xmlns:r="http://schemas.openxmlformats.org/officeDocument/2006/relationships"/>
</we:webextension>
</file>

<file path=ppt/webextensions/webextension2.xml><?xml version="1.0" encoding="utf-8"?>
<we:webextension xmlns:we="http://schemas.microsoft.com/office/webextensions/webextension/2010/11" id="{07803894-AA43-4A7F-956B-1FF43206947B}">
  <we:reference id="WA200003233" version="2.0.0.3" store="en-IN" storeType="OMEX"/>
  <we:alternateReferences/>
  <we:properties>
    <we:property name="Microsoft.Office.CampaignId" value="&quot;none&quot;"/>
    <we:property name="artifactViewState" value="&quot;live&quot;"/>
    <we:property name="backgroundColor" value="&quot;#FFFFFF&quot;"/>
    <we:property name="bookmark" value="&quot;H4sIAAAAAAAAA+1abVPjNhD+Kx5/uS8p47c4Cd+4AO1NjytHmOt0OkxnZa8dH4rlyjKHy/Dfu5JjXtJAAheob0g+2avVavfZ1SNlkys7zsqCQ/0JZmjv2u+FOJ+BPLdcu2fnjcwFjzlxNILQiZ3+kKHr6lFRqEzkpb17ZSuQKaovWVkB14ZI+OdZzwbOjyHVbwnwEnt2gbIUOfDsH2yUaUjJCq97Nl4WXEjQJicKFGqzF6RO79qFHZ9WhEhlFzjBSDVSNnSTYIQJCxx/4Ls+emxAamWjYDxbqqJNm+XHIleQ5bSMlo1GTpzg0AEPRszDfsAC0PIyy1M+d/h27mldaHAUXiomLjUe7CstrC1dX1NAycBLmOOFbADuAMH3h06sZycZV/MFWX1wWUjCihBsrO3FF5BHGNsGEIllE/+VvZemElNQ89eDe4NjwavZEvlEVDLCE0zMUK4yVdMaE+BYWp9PT/7a/3Bka1ePpaDM3B1U0vrJGksh0SgcVvkcc0e/TsW3sURKUqwFZyR5FKIUqhTvA0QvMkb5vjbB72eyzanXW4ihQ4FTpCSCZBC4/TgeDBwWUHrRHf0AeT0oVTbTGbN+AZ5YfyBIXlt6yuoE9141jCOQ1hiKZUHMh9YvzVvPxyRKhcwiqs9F55/m32GWEwYZcGuPmKwus9LaBwWLvho+fR2PHkFsLGYF5LX1sxTf1LQ7/kzoBPj/vaGhc1SmpNr16LB6BsPNKq6yE5oDMu460T2FCRrGi8PAGbjhCIMwiNz+MOyPsPuM94yT7I1vznW3w0u4tUYqT6hm8vQ52zPGiKAWZaYzfyqx1ev4Tl3rSmJgh7xs782lcV8Kbp60E5xuuBQVaXK8QN4o/F2hrMkbo3SnJnaWFwFNzkoKjUNRatD1pZ1EMZpAfsW6sfripWj8OM7yvHVCF+ODsSxssNcO4j/7e7X39+ph517dP+D9fXukJIVQ2sM2ri/AK10LecW51j8VKe2UGwPRNOOxxNyEvjiHRB8z4vhmTxkpxfXuo/66p6N+1wa1AaMaJYpzuUna42ft/bufeGE/8JB5vgOR5/hR0InT6K1cXH/Ek33lEcGzHMdTkKoDh8L3FJLeO02bhGZ9vdMImddR/QyKe1rhnJnuB4sGSeTHLAg98CIExkbDlbv0VBSfCP9Gx5BD2wAiuA+lmBnleaeqrJihTnsxE5N2gJ4/tw+PWUq0iVXB9uymUhyN8AQ5Qbs+lM2LWWopaL0bVzLksa2X+O3V6u5h59a8gFDa7N2+SXuDkafZ4tng/j5FWqnBNo+zNrIPC3E84bBeBb8JAhjHh2feVNv1tfla9HaoeE1fX4KUY5FXqiusvDkcusLRMAzBCUeOE/tB5Lg4DCNny9Hfz9HulqO3HL3l6C1Hb4CjHR9C33ecIQ79IfPQd9bg6A6V3LyRo4R128wQGyi7qBud9s2iMG+3R0mC4DoBG44GvusxBqvb7ds2wSM/dByJXE15bZVr/dy5uvaMj13hvI1g0A26M4x3i6c9Q5ma0heVKguI8Bjy5tZRNPN1U5iGTQc8xnj+bK6lS1qM5k8o7eWAPv8CtGTV7PwiAAA=&quot;"/>
    <we:property name="creatorSessionId" value="&quot;da27a96b-fc82-4a41-b43d-b602eb3755e8&quot;"/>
    <we:property name="creatorTenantId" value="&quot;f419c9fe-f7b0-4d87-bee8-e8dfb2190cab&quot;"/>
    <we:property name="creatorUserId" value="&quot;10032002F2350A92&quot;"/>
    <we:property name="datasetId" value="&quot;23f90822-7714-4c97-b2e5-3d132d312c4b&quot;"/>
    <we:property name="embedUrl" value="&quot;/reportEmbed?reportId=62ebe627-b52f-4ab0-9e34-625fb74544f0&amp;config=eyJjbHVzdGVyVXJsIjoiaHR0cHM6Ly9XQUJJLU5PUlRILUVVUk9QRS1HLVBSSU1BUlktcmVkaXJlY3QuYW5hbHlzaXMud2luZG93cy5uZXQiLCJlbWJlZEZlYXR1cmVzIjp7InVzYWdlTWV0cmljc1ZOZXh0Ijp0cnVlfX0%3D&amp;disableSensitivityBanner=true&quot;"/>
    <we:property name="initialStateBookmark" value="&quot;H4sIAAAAAAAAA+1a21LjOBD9FZdf5iVL+ZYbb0yA3SmWyxBqtra2qKm23TYaFMsrywxZKv++Ldnmkg0kZID1FMmT1Wqpu0+3jmQ5N3bMipzD9AgmaG/bH4W4nIC8tFy7Y2e17Pj44HDn9ODr0c7hHolFrpjICnv7xlYgU1RfWFEC1zOQ8K/zjg2cn0CqWwnwAjt2jrIQGXD2D1bK1KVkibOOjdc5FxL0lGMFCvW0V6RObbLtbvlkESLFrnCMkaqk4cBNgiEmYeD4fd/10Qv7pFZUCsazhSp6amN+JDIFLCMzWjYcOnGCAwc8GIYedoMwAC0vWJby2uG7sWfTXKOi8FqF4lrjEX4jw3qm2YwCSvpeEjpeL+yD20fw/YET69EJ46o2GE73rnNJWBGC1Ww78RVkEca2AURiUcV/Y++kqcQUVN3ce9A5ErycLJCPRSkjPMXEdGWKqSnZGAPHwvp8dvp199OhrV09kYIyc79TSesXaySFRKOwX2Y15o5uXojvI4mUpFgLzknyJEQplCk+BIgaMkb5cWqC32WyyanXmYuhRYFTpCSCpB+43Tju950woPSiO/wJ8rpXKDbRGbN+A55YfyJIPrX0kOUJ7rxpGIcgrRHki4Kou1YvzTvPRyRKhWQR1ee888/zb59lhAEDbu0Qk00LVli7oGDeV0Okb+PRE4iNxCSHbGr9KsV3ddEef8a0A/z/3lDXJSpTUo092qzWYLhJyRU7pTEg47YT3XOYoGK8uBc4fbc3xKAXRG530OsOsf2Mt8ZO9s4X56rL4TXcWiGVp1QzWbrO8owxIqhFwXTmzyQ2ei1fqSsdSZpTMY37du/cS8Y5nWzraF6/RF51WbxmMZ1X7x6QFc2bR2Egk4Kbp3tIEtYcr5BXCn+XKKdk2SjdC2drMUY0mBUUBoe80GWrX3tIFKNx+gCnxdtkyvhxwrKscULD+2gsc7l46yD+UwrLvX+Q+60HyX7E+4fzkZIUQmkPm7i+AC91LWQl5x07umA8lpiZSOdVSPQ7o02xIiEjpTA+jCf0KqyD/NDEcCZS4qtbJ9aZdG+CMqW4Fs9JhX3evLF0E6/XDTwMPd+ByHP8KGjF/v1ejvo/41lo6abKWYajC5CqBdvojxTSo1toXUfr7KDPK5xzc18URv0k8uMw6HngRQhhOBwsXaVnIj8i/Csdww7NlRnBvS/FxCjXl3pFGRqqtOczMW466Plz8/DUTImeYlmwHbuqFEcjPEZO0K4OZdUwphaC1rl1hSGPbW3i+M3q7nHnVjyyUdrs7a5Je4WRp9libXD/uECyVGGbxayJ7NNcHM/YnJfBb4KAkOPjI2+rbTab3R6z3gUVr+jra5ByLLJStYWVXw6HtnA0DHrg9IaOE/tB5Lg46EXOhqN/nKPdDUdvOHrD0RuOfgGOdnzo+b7jDHDgD0IPfWcFjm5RydUXN0pYd5cX4gXKLmrHt4mXRaH+QBElCYLrBOFg2PddLwxh+QeKzTXBE5+GDkWmLvjUKlb6QLy89oyPbeG8F8GgHXRnGO8OT1tfCZrSF6UqcojwBLLq1JFX4/UlMHWbG+8Y4/rZHEsX3DGav+3Yxgjlk9VniScG6JvH5jBBv38B0Aj5E1ckAAA=&quot;"/>
    <we:property name="isFiltersActionButtonVisible" value="true"/>
    <we:property name="isVisualContainerHeaderHidden" value="false"/>
    <we:property name="pageDisplayName" value="&quot;Page 1&quot;"/>
    <we:property name="pageName" value="&quot;b81f49efb4037313e2b7&quot;"/>
    <we:property name="reportEmbeddedTime" value="&quot;2024-07-29T14:46:11.146Z&quot;"/>
    <we:property name="reportName" value="&quot;Financial Analysis&quot;"/>
    <we:property name="reportState" value="&quot;CONNECTED&quot;"/>
    <we:property name="reportUrl" value="&quot;/groups/me/reports/62ebe627-b52f-4ab0-9e34-625fb74544f0/b81f49efb4037313e2b7?bookmarkGuid=3b103645-00f2-40bc-8cce-d52f988398c1&amp;bookmarkUsage=1&amp;ctid=f419c9fe-f7b0-4d87-bee8-e8dfb2190cab&amp;fromEntryPoint=export&quot;"/>
  </we:properties>
  <we:bindings/>
  <we:snapshot xmlns:r="http://schemas.openxmlformats.org/officeDocument/2006/relationships"/>
</we:webextension>
</file>

<file path=ppt/webextensions/webextension3.xml><?xml version="1.0" encoding="utf-8"?>
<we:webextension xmlns:we="http://schemas.microsoft.com/office/webextensions/webextension/2010/11" id="{90431A4B-8CFD-41A3-9731-A88E0FB75D0B}">
  <we:reference id="WA200003233" version="2.0.0.3" store="en-IN" storeType="OMEX"/>
  <we:alternateReferences/>
  <we:properties>
    <we:property name="Microsoft.Office.CampaignId" value="&quot;none&quot;"/>
    <we:property name="artifactViewState" value="&quot;live&quot;"/>
    <we:property name="backgroundColor" value="&quot;#70BBFF&quot;"/>
    <we:property name="bookmark" value="&quot;H4sIAAAAAAAAA+1ZW0/jOBT+K1Uedl6qVS7OjTcoMNrVzgrREavVCo2O7ZOQmTSOHAfoIP77nlw6TDuFAkNRy7RPjS/H/r7zfbbj3Fgyq8ocpn/DBK0960CpLxPQXwaONbSKrsyLXIwkS0DwhAehw4KYUa0qTaaKytq7sQzoFM1ZVtWQN4Go8L/zoQV5fgJp85RAXuHQKlFXqoA8+4pdY6oyusbboYXXZa40NCHHBgw2YS+pOT3TFJzfPRoRhMkucYzCdKWnWCptZs9Dq+r+tVOar2uCtQOOVGEgKyhwUxaiDBlIL45YgH7CuetFTXmS5aZvwqdH16UmPIRyWjZ07MtLKARKq520xqrqR9hPU40pzAY8mqscqbyeLCkfq1oLPMWkrSpMZqbNGMborAk0kGDAuiWCTrQi+traowlxNUUcqbowbeVxXfRA/ebxQl2NNBKL0tqzb8+ppMqKNO9Jv2PjY4dIgG7QKP6Z6GpQUwelJeqDaQv8MNMzHt3hwvw3BTShpKJI+GCLKA48wYTt+YLLeAsS+q320wIw+61m8yHEXSptJwkcO2TIgshHbnsssZ+fyg8IVa3xhSc/OEHqTCtKitYrZ+o1APWecjwmQ9/nIeeRjGgHCIKViRgRCanSmSDYi7l40VVB1qKV63GGuVyShOFbtblURW1GF6DNlpt9tq9Th8/fbeC9gjoYa5UMqZxacAcc8Dj3afuQXmInNrobI/P9FN9rVZe/ksBFO7Gdwn9KLZ22PY7ciSBOYsGkJ0WMPm7DsajfVu/odN7seWgZ1G7/9aTtJh64AIyhpNUp5nwLkvcvgq72zUhNSiimv0oeV6Huz7acjrUQMYlOFHqOGwXB6teU19prxpCDng52+80Gy2yz9psFxXR7jg1u4GEknSCSrgM+i/xkC5atp0jqEVZY89ryRIkDtd0J/AWYnx2rgEVRKEIuYhk7cZhE/sYs438qfqryZfcSuxV8J/B7xdIpWzIbHZKzy5xAgO9wIVdfjG+Fsl94ImOSSpVAl7vNttpDF+jPcVuZXSrzEThl4nFmcxbNth5R3OueU3VVrdM5wz7wWgZZEFpn06B5KYwDN2AQBiFjUZjIjbHpeyxIBs85plR5Jqjn96qyJqjT9s4ixQJ104kQld1oGVZ3qOf/nc0+IdJKf6zVpO3Wf+sEGuE+LEOrm4vdpPWfC2xu2tukFjKbWfWPBaKekPfuoZ3DfazRuGeQ1+23VAr7V2Y62DddMTV99wFyfNc0Pe9eLNtO7fR/JGeiZEsftmpYHu8Aqkw0AbtIFeYz6/4QriK2hBm3WRy37VYEb78A96EbyEsd+g3wmpTYu8b3kDFMHEjs0HYD17ZX34a9lmsOsaTjywT7JXrnnEc7Z465R7jnFCs61ouLwW+DQ7zEXJVN35f00yH1kOqqeIOWmie7s5XkHEQYMyYSQJZE2EV8ULAGrw1X1/MniPa3XMOqNlUJAk+gwCUcEltAXpdPYu729n+RXP5GBiMAAA==&quot;"/>
    <we:property name="creatorSessionId" value="&quot;2cbe4c0f-cfc9-420f-9ce2-b8eedafa7c65&quot;"/>
    <we:property name="creatorTenantId" value="&quot;f419c9fe-f7b0-4d87-bee8-e8dfb2190cab&quot;"/>
    <we:property name="creatorUserId" value="&quot;10032002F2350A92&quot;"/>
    <we:property name="datasetId" value="&quot;b13f30c6-3bf6-4eb2-97e4-ab8a31f4782e&quot;"/>
    <we:property name="embedUrl" value="&quot;/reportEmbed?reportId=7b80f1bb-5a0b-4331-b19f-c69e8c376666&amp;config=eyJjbHVzdGVyVXJsIjoiaHR0cHM6Ly9XQUJJLU5PUlRILUVVUk9QRS1HLVBSSU1BUlktcmVkaXJlY3QuYW5hbHlzaXMud2luZG93cy5uZXQiLCJlbWJlZEZlYXR1cmVzIjp7InVzYWdlTWV0cmljc1ZOZXh0Ijp0cnVlfX0%3D&amp;disableSensitivityBanner=true&quot;"/>
    <we:property name="initialStateBookmark" value="&quot;H4sIAAAAAAAAA+1a227bOBD9lUAvfTEWulC3vDlOWmC7aYO4KLBYFMWQHLlqZVGgqCTewP/eoSSnjevGaeoEdmo/WbwMec6cmaFoXzsyr6sCZm9gis6hc6TUlynoLweeM3DKvu3t29enw/PXH98MT0+oWVUmV2XtHF47BvQEzfu8bqCwFqjxvw8DB4riDCb2KYOixoFToa5VCUX+P3aDqcvoBucDB6+qQmmwJscGDFqzFzScnmlt76+AVgRh8gscozBd6zlWSpvF88Cpu2/tlm73WWPtgiNVGshLMmzbYpQxAxmkCYswzDj3g8S2Z3lh+iF8dnJVacJDKGeV5WEoL6AUKJ120xrrul9hOJlonMBiwZNbnSNVNNMV7WPVaIHnmLVdpcnNzK5hjM6toQMJBpw5EXSmFdHX9p5MiasZ4kg1pWk7XzZlDzS0j5/U5UgjsSidQ3f+gVrqvJwUPenf2HjXIRKgLRrFPxNdFjVNUFqiPpq1wI9zveDRHyztf1tAE0pqSkQIrkjSKBBMuEEouEx3wKE3vR+XgLnP1Zt3Ie5c6XpZ5LkxQxYlIXI3YJn7cFeeItSNxg1v/uAMaTJllAk6T+yppwDUx5QXMBmHIY85T2TCoziK1jpiRCRMlM4FwV72xUazgmxEK9eXORZyhRMGzzXMpSobM/oE2ux4sC/qOk34/F0B7xXUwXhUyZDKaQT3wIOA85DKhwwyN3PR3xqZDyf4Squm+pMELtqN7RX+W2rptB1w5F4CaZYKJgMpUgxxF45FfVn9Rqf3bM9Dq6B29TeQrp8F4AMwhpKyU8r5DjjvXwRdD81ITSsoZ3+KH9eh7s+2nI61kDCJXhIHnp9E0frXlKeqNWMoQM8O9vVmi2W2XfVmSTFdzXHBjwJMpBcl0vcgZEmY7UDa+hVJ3SMUHjm3/KLEgcbuBb4B5hfHKmBJEouYi1SmXhpnSbg1afxvxc9VsepeYp/B9wL/qVg6ZUvmokdy9pkXCQg9LuT6i/GdUPaGNzImqdQZdL7b7lC76wL9IdFW5RfKvANOnrhfsHnLwfY4ovhp9Jyry/oxI2fQG36URZaE1oVpZF8K08iPGMRRzFgSZ3JrwvQVliSDhxxT6iIXNPN7VTlT1JP2zqJdysKpuqVy7PqVbLuxRXvt/JMTA53t91A01uyLI6hz8cJKpPVWjcVCmj+YqwmZMON2l+N23Brj7S+cvWkLeaUC28Gbl8cN070qwgAZw8yDzI1dP/Jdd/1tz1Op4hgrKs9T7FPQlijjmGZIdVk+Q3HcIrwXiOQcRJwyJjJAliXYWbyTeoNXhqur27m+/az2hmpMXYHAMyhxBYfEFpBq5X2ZG9jd5LbY3D3B/p3ghun5/CviYmmF2SAAAA==&quot;"/>
    <we:property name="isFiltersActionButtonVisible" value="true"/>
    <we:property name="isVisualContainerHeaderHidden" value="false"/>
    <we:property name="pageDisplayName" value="&quot;Page 1&quot;"/>
    <we:property name="pageName" value="&quot;ReportSection&quot;"/>
    <we:property name="reportEmbeddedTime" value="&quot;2024-07-29T14:57:07.356Z&quot;"/>
    <we:property name="reportName" value="&quot;Employee_Attrition_Analysis&quot;"/>
    <we:property name="reportState" value="&quot;CONNECTED&quot;"/>
    <we:property name="reportUrl" value="&quot;/groups/me/reports/7b80f1bb-5a0b-4331-b19f-c69e8c376666/ReportSection?bookmarkGuid=b1951b22-3b58-4755-ae86-05b686660c4e&amp;bookmarkUsage=1&amp;ctid=f419c9fe-f7b0-4d87-bee8-e8dfb2190cab&amp;fromEntryPoint=export&quot;"/>
  </we:properties>
  <we:bindings/>
  <we:snapshot xmlns:r="http://schemas.openxmlformats.org/officeDocument/2006/relationships"/>
</we:webextension>
</file>

<file path=ppt/webextensions/webextension4.xml><?xml version="1.0" encoding="utf-8"?>
<we:webextension xmlns:we="http://schemas.microsoft.com/office/webextensions/webextension/2010/11" id="{DD4E4705-DBEA-4C0D-98BF-9166ACA6DF80}">
  <we:reference id="WA200003233" version="2.0.0.3" store="en-IN" storeType="OMEX"/>
  <we:alternateReferences/>
  <we:properties>
    <we:property name="Microsoft.Office.CampaignId" value="&quot;none&quot;"/>
    <we:property name="artifactViewState" value="&quot;live&quot;"/>
    <we:property name="backgroundColor" value="&quot;#FFFFFF&quot;"/>
    <we:property name="bookmark" value="&quot;H4sIAAAAAAAAA+1Z32/bNhD+Vwy+tAOkgZStX3lrnWYIMHTZXKQPQx4o8uyolUWNopK4gf/3HSmrWxwnsYdgszznJebxePzuu+OdKN0TmddVwRcf+RzICXmv1Nc5118HjHikbGUBjQKeUSlGPIxhlAzjUYSzqjK5Kmtyck8M1zMwl3nd8MIaQuHvVx7hRXHBZ3Y05UUNHqlA16rkRf4NWmWcMrqBpUfgriqU5tbkxHAD1uwNquMYIbAfh7gjFya/gQkI00op8JAJmoqEipQngYwlR7W6VXDINqpY0277sSoNz0vcxspSlkVDMWUiDaNMZBJokFj5NC/MSiVbfLirNHqHPi8qS847ecNLAZI4FzTULeJ78m420zDjZjX88GByrIpmvkE+UY0W8BtM3VRpcrPAPVquBm+DH8gSqbrQCol0M5YLpf3bvIbB2en54LycFurWaZ015YonaofX6nasAYmVVnCFkjovZ8UqDn9R8ql1S3BtXVLZF9zBuo4LlJag3y+c96e57sIQeGtO7JXn6CqKxIjFWSR4HKdsFIc0xXR+MbSfVPUROWh1rMpll4/o8plWc6e8Ojh1k/3RgF6QdTYm3QT+/rX78ZylG2tiAwEeaWOD0fPQ/QIJcMu2YrQdOOsbiSQoXO0/zaGQxG7yy78W8JfgbRNnzwaMnIRLO9dSFSy93Wj9fA0aVqyWMu88Ol/DX78m8Q45zwp4eu335FouXUav15rXPVTkcb3wDr3eSVU2ZnzNtTmQqtd1S1z85W/9cIyMzJRebJ/Au6TNlTt7MoDpMOFZCiDiIAQqZHgstv+w2LJjsT0W22OxPRbbJ4ptTGMRJVxQoENIKMf/bM8vLQGl1EeUD4lk+3sQEDDzadArwIFPh70CPPTpqFeARz4NewU49Gm0C+BV+coFlvB1zD9p1VTd7q9QzwZvZ9ZibR8RnG2Qrec7dP8di+ceRyryadyr1Ip9mvQKcOLTtFeAU5/RPgFm1Ge9avGM+axXLZ4FPutVi2dDn/WqxbORz3rV4lnos51a/H8OOPLZFp3u5c8VDtH+XymfvPpsd4c8gKeu9tYKPMsCEQR4d41jBpBErB+f2tYiFx7up7XHnrYPzWk4DNMojkY0ZZJKzukWofufXSVezIG6yAXoB1lA5qBn7rWk5IY7qFW7Ww7tvJJuGhy39+TnHPlubV/yorFm35ziCqluyzerl5f2Y3jRZdMji7XBiJiJA9q9437WvvuM370XXT5RsZxyfVj1Kk4DKTiIMAsCm/iUSuEYfC7IBu5Mpu4ennX3tznuqjF1xQVc8BI2RAvjwksJcqcYLZd/Akjb4V/iIQAA&quot;"/>
    <we:property name="creatorSessionId" value="&quot;a787f3b9-68fb-4923-b4e1-8b21f65e8420&quot;"/>
    <we:property name="creatorTenantId" value="&quot;f419c9fe-f7b0-4d87-bee8-e8dfb2190cab&quot;"/>
    <we:property name="creatorUserId" value="&quot;10032002F2350A92&quot;"/>
    <we:property name="datasetId" value="&quot;df6f7b5c-0700-4ee6-82c2-5a19976947f8&quot;"/>
    <we:property name="embedUrl" value="&quot;/reportEmbed?reportId=369cd10f-d44c-48fa-9a47-4282f7f202d5&amp;config=eyJjbHVzdGVyVXJsIjoiaHR0cHM6Ly9XQUJJLU5PUlRILUVVUk9QRS1HLVBSSU1BUlktcmVkaXJlY3QuYW5hbHlzaXMud2luZG93cy5uZXQiLCJlbWJlZEZlYXR1cmVzIjp7InVzYWdlTWV0cmljc1ZOZXh0Ijp0cnVlfX0%3D&amp;disableSensitivityBanner=true&quot;"/>
    <we:property name="initialStateBookmark" value="&quot;H4sIAAAAAAAAA+1a32/bNhD+Vwy+tAOkgZStX3lLnWQIuiZZXaQPQzBQ5NlRK4saRSVxA/3vIympaxwnsYdgszz7xebxePzuO/JOpHyPeFoWGV2c0TmgA/ROiK9zKr8OCHJQ3srOz99/OPz4/o+zww/HWiwKlYq8RAf3SFE5A3WZlhXNjAUt/P3KQTTLLujMtKY0K8FBBchS5DRLv0GjrLuUrKB2ENwVmZDUmJwoqsCYvdHquq3nJj8P9YyUqfQGJsBUI8VAfcJwzCLMYhp5PORUq5WNgkW2UsWYttOPRa5omutpjCwmSTBkU8JiP0hYwgF7kZFP00y1Ksni+K6Q2jvt86IwrBzyG5oz4Mi6IKFsEN+jw9lMwoyqtnn8oHMssmq+Qj4RlWTwEaa2K1epWug5Gq4Gb72fUK2pupBCE2l7DBdCurdpCYOTo9PBaT7NxK3VOqnylidsmtfidixBE8uN4EpLyjSfZW0c/qbkU+MWo9K4JJIvegbjuh4gJAf5bmG9P0plFwbPWXJiqzzXrmoRG5EwCRgNw5iMQh/HCeYvhvaTKM40B42OUbns1qN2+USKuVVud0xZJX9WIBdomY1J16F//9b9eM7SjTGxggAHNbHR0XO0+5kmwA5bi9GmYa2vJBJpYTv/NIWMIzPJ+b8W8JfgrRNnxwQMHfi16Wuo8mpnM1o/X4OEltWcp51Hp0v4y9ck3iKnSQZPj/2+uOrarujlXPO6mwo9zhfOruc7LvJKja+pVDuS9bpqqQd/+aEejjUjMyEX6y/gTZbNld173IPpMKJJDMBCzwfMuL9Ptv8w2ZJ9st0n232y3SfbJ5JtiEMWRJRhwEOIMNXfZMsPLR7G2NUoHxJJtncjaMDExV6vAHsuHvYK8NDFo14BHrnY7xVg38XBJoDb9JUyncKXMf8iRVV0s79CPhu8nRmLpXlEsLaBN55vUP03TJ5bHKnAxWGvllbo4qhXgCMXx70CHLsE9wkwwS7pVYknxCW9KvHEc0mvSjwZuqRXJZ6MXNKrEk98l2xU4v9zwIFL1qh0L7+usIi2/0j55NFnvTPkDjx1NadWoEniMc/TZ9cwJABRQPrxqm0pcv7uvlp77Gnz0Bz7Qz8OwmCEY8IxpxSvEbr/2VHixTVQZikD+WAVoDnImb2W5FRRC7VoZkuh6RfcdoPl9h79mmq+G9uXNKuM2TdHegQXt/mb9vLSvAzPutX0yGKpdETUxALt7riftW9f43f3ovUTGcsql7uVr8LY44wC8xPPMwsfY84sg88FWcGdSsTdw71uP6vjLipVFpTBBc1hRbR0XGjOga8bI8egSdur7mcGmD9gfI9pXf8F+KJ7awsiAAA=&quot;"/>
    <we:property name="isFiltersActionButtonVisible" value="true"/>
    <we:property name="isVisualContainerHeaderHidden" value="false"/>
    <we:property name="pageDisplayName" value="&quot;1&quot;"/>
    <we:property name="pageName" value="&quot;0ea51c09c80c9a82d7da&quot;"/>
    <we:property name="reportEmbeddedTime" value="&quot;2024-07-29T14:42:06.218Z&quot;"/>
    <we:property name="reportName" value="&quot;FDI&quot;"/>
    <we:property name="reportState" value="&quot;CONNECTED&quot;"/>
    <we:property name="reportUrl" value="&quot;/groups/me/reports/369cd10f-d44c-48fa-9a47-4282f7f202d5/0ea51c09c80c9a82d7da?bookmarkGuid=488c9446-e97d-4d0e-915f-fc70a1eed2d0&amp;bookmarkUsage=1&amp;ctid=f419c9fe-f7b0-4d87-bee8-e8dfb2190cab&amp;fromEntryPoint=export&quot;"/>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50F309C-DE10-4641-9043-BB7E781AC404}">
  <ds:schemaRefs>
    <ds:schemaRef ds:uri="http://schemas.microsoft.com/sharepoint/v3/contenttype/forms"/>
  </ds:schemaRefs>
</ds:datastoreItem>
</file>

<file path=customXml/itemProps2.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024DF7-0783-4549-86B7-A48B29FBA9C2}">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231</TotalTime>
  <Words>2090</Words>
  <Application>Microsoft Office PowerPoint</Application>
  <PresentationFormat>Widescreen</PresentationFormat>
  <Paragraphs>191</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Century Gothic</vt:lpstr>
      <vt:lpstr>Times New Roman</vt:lpstr>
      <vt:lpstr>Office Theme</vt:lpstr>
      <vt:lpstr>Data Science Internship</vt:lpstr>
      <vt:lpstr>Index</vt:lpstr>
      <vt:lpstr>Introduction to Data Science</vt:lpstr>
      <vt:lpstr>Project 1 : Heart Disease Analysis</vt:lpstr>
      <vt:lpstr>Glossary &amp; Key Performance Indicators</vt:lpstr>
      <vt:lpstr>PowerPoint Presentation</vt:lpstr>
      <vt:lpstr>Observation</vt:lpstr>
      <vt:lpstr>Solutions</vt:lpstr>
      <vt:lpstr>Conclusion</vt:lpstr>
      <vt:lpstr>Project 2: Financial Analysis</vt:lpstr>
      <vt:lpstr>Objective</vt:lpstr>
      <vt:lpstr>Key Performance Indicators: KPI</vt:lpstr>
      <vt:lpstr>PowerPoint Presentation</vt:lpstr>
      <vt:lpstr>Observation</vt:lpstr>
      <vt:lpstr>Solutions</vt:lpstr>
      <vt:lpstr>Conclusion</vt:lpstr>
      <vt:lpstr>Project 3: Employee Attrition Analysis</vt:lpstr>
      <vt:lpstr>Objective</vt:lpstr>
      <vt:lpstr>PowerPoint Presentation</vt:lpstr>
      <vt:lpstr>KPI &amp; Observation</vt:lpstr>
      <vt:lpstr>Solutions</vt:lpstr>
      <vt:lpstr>Conclusion</vt:lpstr>
      <vt:lpstr>Project 4: Foreign Direct Investment, FDI</vt:lpstr>
      <vt:lpstr>Objective</vt:lpstr>
      <vt:lpstr>Key Performance Indicators, KPI</vt:lpstr>
      <vt:lpstr>PowerPoint Presentation</vt:lpstr>
      <vt:lpstr>Observation</vt:lpstr>
      <vt:lpstr>Solutions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Huzefa Ayub</dc:creator>
  <cp:lastModifiedBy>Huzefa Ayub</cp:lastModifiedBy>
  <cp:revision>1</cp:revision>
  <dcterms:created xsi:type="dcterms:W3CDTF">2024-07-30T07:39:42Z</dcterms:created>
  <dcterms:modified xsi:type="dcterms:W3CDTF">2024-07-30T11:31:19Z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