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2D6DF3-9C1D-4E98-B02D-9801E2E47966}" v="324" dt="2021-12-28T06:54:18.6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 Id="rId9"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073D55F9-11A3-4523-8F38-6BA37933791A}" type="datetime1">
              <a:rPr lang="en-US" smtClean="0"/>
              <a:t>12/27/2021</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540906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0B4E757A-3EC2-4683-9080-1A460C37C843}" type="datetime1">
              <a:rPr lang="en-US" smtClean="0"/>
              <a:t>12/27/2021</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102487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a:xfrm>
            <a:off x="523539" y="6324600"/>
            <a:ext cx="2560220" cy="365125"/>
          </a:xfrm>
        </p:spPr>
        <p:txBody>
          <a:bodyPr/>
          <a:lstStyle/>
          <a:p>
            <a:fld id="{5CC8096C-64ED-4153-A483-5C02E44AD5C3}" type="datetime1">
              <a:rPr lang="en-US" smtClean="0"/>
              <a:t>12/27/2021</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a:xfrm>
            <a:off x="4267200" y="6319838"/>
            <a:ext cx="3982781"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694732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marL="228600" indent="-228600">
              <a:buFont typeface="Arial" panose="020B0604020202020204" pitchFamily="34" charset="0"/>
              <a:buChar char="•"/>
              <a:defRPr/>
            </a:lvl1pPr>
            <a:lvl2pPr marL="228600" indent="-228600">
              <a:buFont typeface="Arial" panose="020B0604020202020204" pitchFamily="34" charset="0"/>
              <a:buChar char="•"/>
              <a:defRPr/>
            </a:lvl2pPr>
            <a:lvl3pPr marL="228600" indent="-228600">
              <a:buFont typeface="Arial" panose="020B0604020202020204" pitchFamily="34" charset="0"/>
              <a:buChar char="•"/>
              <a:defRPr/>
            </a:lvl3pPr>
            <a:lvl4pPr marL="228600" indent="-228600">
              <a:buFont typeface="Arial" panose="020B0604020202020204" pitchFamily="34" charset="0"/>
              <a:buChar char="•"/>
              <a:defRPr/>
            </a:lvl4pPr>
            <a:lvl5pPr marL="2286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1CB9D56B-6EBE-4E5F-99D9-2A3DBDF37D0A}" type="datetime1">
              <a:rPr lang="en-US" smtClean="0"/>
              <a:t>12/27/2021</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261561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457200" y="1709738"/>
            <a:ext cx="1089025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457200" y="4589463"/>
            <a:ext cx="10890250" cy="1500187"/>
          </a:xfrm>
        </p:spPr>
        <p:txBody>
          <a:bodyPr/>
          <a:lstStyle>
            <a:lvl1pPr marL="0" indent="0">
              <a:buNone/>
              <a:defRPr sz="24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8C33F3CA-C7E3-432D-9282-18F13836509A}" type="datetime1">
              <a:rPr lang="en-US" smtClean="0"/>
              <a:t>12/27/2021</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5092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457200" y="1825625"/>
            <a:ext cx="5562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75BE9C62-1337-40B8-BA50-E9F4861DB4BC}" type="datetime1">
              <a:rPr lang="en-US" smtClean="0"/>
              <a:t>12/27/2021</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260620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0863"/>
            <a:ext cx="5157787"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3101975"/>
            <a:ext cx="5157787"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0863"/>
            <a:ext cx="5183188"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3101975"/>
            <a:ext cx="5183188"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47C195EB-2DA3-4B24-8725-19BC22A7BE50}" type="datetime1">
              <a:rPr lang="en-US" smtClean="0"/>
              <a:t>12/27/2021</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183947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F4E237E6-0076-4915-A5A8-B7C11FA4F374}" type="datetime1">
              <a:rPr lang="en-US" smtClean="0"/>
              <a:t>12/27/2021</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12267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3505F58F-C0B5-422A-8E5A-6B99E5D80F0A}" type="datetime1">
              <a:rPr lang="en-US" smtClean="0"/>
              <a:t>12/27/2021</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829926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981200"/>
          </a:xfrm>
        </p:spPr>
        <p:txBody>
          <a:bodyPr anchor="b"/>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7565E655-9687-48DF-A33F-F8824CCCB5D1}" type="datetime1">
              <a:rPr lang="en-US" smtClean="0"/>
              <a:t>12/27/2021</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739981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2209799"/>
          </a:xfrm>
        </p:spPr>
        <p:txBody>
          <a:bodyPr anchor="b"/>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B97FD56A-AAB8-4544-A495-D0645413C9E3}" type="datetime1">
              <a:rPr lang="en-US" smtClean="0"/>
              <a:t>12/27/2021</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120165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A4798C7F-C8CA-4799-BF37-3AB4642CDB66}"/>
              </a:ext>
            </a:extLst>
          </p:cNvPr>
          <p:cNvSpPr/>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0" name="Group 79">
            <a:extLst>
              <a:ext uri="{FF2B5EF4-FFF2-40B4-BE49-F238E27FC236}">
                <a16:creationId xmlns:a16="http://schemas.microsoft.com/office/drawing/2014/main" id="{87F0794B-55D3-4D2D-BDE7-4688ED321E42}"/>
              </a:ext>
            </a:extLst>
          </p:cNvPr>
          <p:cNvGrpSpPr/>
          <p:nvPr/>
        </p:nvGrpSpPr>
        <p:grpSpPr>
          <a:xfrm>
            <a:off x="-11413" y="0"/>
            <a:ext cx="12214827" cy="6858000"/>
            <a:chOff x="-6214" y="-1"/>
            <a:chExt cx="12214827" cy="6858000"/>
          </a:xfrm>
        </p:grpSpPr>
        <p:cxnSp>
          <p:nvCxnSpPr>
            <p:cNvPr id="81" name="Straight Connector 80">
              <a:extLst>
                <a:ext uri="{FF2B5EF4-FFF2-40B4-BE49-F238E27FC236}">
                  <a16:creationId xmlns:a16="http://schemas.microsoft.com/office/drawing/2014/main" id="{BE4C795B-1813-4CC6-B03F-8DD130BEAABD}"/>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0F4C04D-5CD8-446B-BE3D-257172E6E4CB}"/>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DDC802E-606F-4F39-84B6-90DF0FE54461}"/>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5B0C75-0136-4A39-9AB6-0F02C4527810}"/>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5ED2B52-3D40-46DE-8B54-99A4071578D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8BCEC75-1B6B-45B2-8041-8D933FCF60F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A2FC789-056A-43CC-807E-4262CDC3E0F5}"/>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8C32FD3-76B0-40E7-89F2-E9C523210AF4}"/>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82E9447-8362-426C-840A-B6F2231F7BCC}"/>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F141DC8-83CE-4C21-A5BA-E2FFF3D866E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2A697C-ECBC-40A9-AC69-BF96A34B91A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E988AF-5EFB-43D3-B93F-6E4F41A2C90B}"/>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B312C1B-AAE2-4A6D-ACC7-ABAA75D42854}"/>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7B96146-61DA-44D6-A9DF-6DB41FCF2D80}"/>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B33F93D-4439-46EE-97C4-9CECAAFDCF60}"/>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914B275-A3D7-4BA4-B8CB-E7657100F3AD}"/>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26EF3B-FBE7-4D57-8E01-553F50734A68}"/>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CC1E671-BA54-4B31-9A2E-8F50BC57A260}"/>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36A704-3624-4ABF-9A67-0F52C2F3EFB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DC385D-BA34-481F-A991-A776E0B19301}"/>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1EF033A-D8FB-416B-AE51-4E098A27D68C}"/>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7C17B48-F458-4E9B-9331-56FCDC5B6AB2}"/>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7E44A4B-D453-46F0-A83D-AF0B33D5C59F}"/>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46BEA9F-314B-440D-AE8D-21E1252EC5A0}"/>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15EAFD0-4869-4612-ACDE-ABC703104E88}"/>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0F26706-7F23-4FF0-9CAF-F3C4F47C119D}"/>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0195A72-345A-4E88-8D71-14DB3D1B607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DBF51A6-A3BC-49FE-BB01-E8992811774E}"/>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78DF911-744C-419B-83DC-39F270BBF41F}"/>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reeform: Shape 148">
            <a:extLst>
              <a:ext uri="{FF2B5EF4-FFF2-40B4-BE49-F238E27FC236}">
                <a16:creationId xmlns:a16="http://schemas.microsoft.com/office/drawing/2014/main" id="{216BB147-20D5-4D93-BDA5-1BC614D6A4B2}"/>
              </a:ext>
            </a:extLst>
          </p:cNvPr>
          <p:cNvSpPr/>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457200" y="365125"/>
            <a:ext cx="1072293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457200" y="1825625"/>
            <a:ext cx="107229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457200" y="6324600"/>
            <a:ext cx="256022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193BAB95-8DA7-460B-B00A-7037C8394FB0}" type="datetime1">
              <a:rPr lang="en-US" smtClean="0"/>
              <a:pPr/>
              <a:t>12/27/2021</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200861" y="6319838"/>
            <a:ext cx="3982781"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t>Sample Footer Text</a:t>
            </a:r>
            <a:endParaRPr lang="en-US" dirty="0">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11190806" y="6324600"/>
            <a:ext cx="799078" cy="365125"/>
          </a:xfrm>
          <a:prstGeom prst="rect">
            <a:avLst/>
          </a:prstGeom>
        </p:spPr>
        <p:txBody>
          <a:bodyPr vert="horz" lIns="91440" tIns="45720" rIns="91440" bIns="45720" rtlCol="0" anchor="ctr"/>
          <a:lstStyle>
            <a:lvl1pPr algn="ctr">
              <a:defRPr sz="900" cap="all" spc="150" baseline="0">
                <a:solidFill>
                  <a:srgbClr val="FFFFFF"/>
                </a:solidFill>
              </a:defRPr>
            </a:lvl1pPr>
          </a:lstStyle>
          <a:p>
            <a:fld id="{11A71338-8BA2-4C79-A6C5-5A8E30081D0C}" type="slidenum">
              <a:rPr lang="en-US" smtClean="0"/>
              <a:pPr/>
              <a:t>‹#›</a:t>
            </a:fld>
            <a:endParaRPr lang="en-US" dirty="0"/>
          </a:p>
        </p:txBody>
      </p:sp>
      <p:sp>
        <p:nvSpPr>
          <p:cNvPr id="77" name="Freeform: Shape 76">
            <a:extLst>
              <a:ext uri="{FF2B5EF4-FFF2-40B4-BE49-F238E27FC236}">
                <a16:creationId xmlns:a16="http://schemas.microsoft.com/office/drawing/2014/main" id="{0A253F60-DE40-4508-A37A-61331DF1DD5D}"/>
              </a:ext>
            </a:extLst>
          </p:cNvPr>
          <p:cNvSpPr/>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737682247"/>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56" r:id="rId6"/>
    <p:sldLayoutId id="2147483752" r:id="rId7"/>
    <p:sldLayoutId id="2147483753" r:id="rId8"/>
    <p:sldLayoutId id="2147483754" r:id="rId9"/>
    <p:sldLayoutId id="2147483755" r:id="rId10"/>
    <p:sldLayoutId id="2147483757" r:id="rId11"/>
  </p:sldLayoutIdLst>
  <p:hf sldNum="0" hdr="0" ftr="0" dt="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7F7C084A-330C-4243-AD92-F98B226F06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Freeform: Shape 11">
            <a:extLst>
              <a:ext uri="{FF2B5EF4-FFF2-40B4-BE49-F238E27FC236}">
                <a16:creationId xmlns:a16="http://schemas.microsoft.com/office/drawing/2014/main" id="{7F19A9C0-8335-4ABB-91B6-396031712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25" y="-1"/>
            <a:ext cx="1900796" cy="1487973"/>
          </a:xfrm>
          <a:custGeom>
            <a:avLst/>
            <a:gdLst>
              <a:gd name="connsiteX0" fmla="*/ 972945 w 1900796"/>
              <a:gd name="connsiteY0" fmla="*/ 0 h 1487973"/>
              <a:gd name="connsiteX1" fmla="*/ 1900796 w 1900796"/>
              <a:gd name="connsiteY1" fmla="*/ 0 h 1487973"/>
              <a:gd name="connsiteX2" fmla="*/ 1892752 w 1900796"/>
              <a:gd name="connsiteY2" fmla="*/ 21978 h 1487973"/>
              <a:gd name="connsiteX3" fmla="*/ 129456 w 1900796"/>
              <a:gd name="connsiteY3" fmla="*/ 1468215 h 1487973"/>
              <a:gd name="connsiteX4" fmla="*/ 0 w 1900796"/>
              <a:gd name="connsiteY4" fmla="*/ 1487973 h 1487973"/>
              <a:gd name="connsiteX5" fmla="*/ 0 w 1900796"/>
              <a:gd name="connsiteY5" fmla="*/ 656709 h 1487973"/>
              <a:gd name="connsiteX6" fmla="*/ 120652 w 1900796"/>
              <a:gd name="connsiteY6" fmla="*/ 625686 h 1487973"/>
              <a:gd name="connsiteX7" fmla="*/ 893935 w 1900796"/>
              <a:gd name="connsiteY7" fmla="*/ 105659 h 1487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0796" h="1487973">
                <a:moveTo>
                  <a:pt x="972945" y="0"/>
                </a:moveTo>
                <a:lnTo>
                  <a:pt x="1900796" y="0"/>
                </a:lnTo>
                <a:lnTo>
                  <a:pt x="1892752" y="21978"/>
                </a:lnTo>
                <a:cubicBezTo>
                  <a:pt x="1582882" y="754592"/>
                  <a:pt x="926716" y="1305072"/>
                  <a:pt x="129456" y="1468215"/>
                </a:cubicBezTo>
                <a:lnTo>
                  <a:pt x="0" y="1487973"/>
                </a:lnTo>
                <a:lnTo>
                  <a:pt x="0" y="656709"/>
                </a:lnTo>
                <a:lnTo>
                  <a:pt x="120652" y="625686"/>
                </a:lnTo>
                <a:cubicBezTo>
                  <a:pt x="426975" y="530410"/>
                  <a:pt x="694570" y="347233"/>
                  <a:pt x="893935" y="105659"/>
                </a:cubicBez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Right Triangle 13">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3BA1208A-FAFD-4827-BF3E-A6B16CA01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78446" y="4912946"/>
            <a:ext cx="2010507" cy="1945055"/>
          </a:xfrm>
          <a:custGeom>
            <a:avLst/>
            <a:gdLst>
              <a:gd name="connsiteX0" fmla="*/ 2010507 w 2010507"/>
              <a:gd name="connsiteY0" fmla="*/ 0 h 1945055"/>
              <a:gd name="connsiteX1" fmla="*/ 2010507 w 2010507"/>
              <a:gd name="connsiteY1" fmla="*/ 834250 h 1945055"/>
              <a:gd name="connsiteX2" fmla="*/ 1918431 w 2010507"/>
              <a:gd name="connsiteY2" fmla="*/ 857925 h 1945055"/>
              <a:gd name="connsiteX3" fmla="*/ 846136 w 2010507"/>
              <a:gd name="connsiteY3" fmla="*/ 1930220 h 1945055"/>
              <a:gd name="connsiteX4" fmla="*/ 842322 w 2010507"/>
              <a:gd name="connsiteY4" fmla="*/ 1945055 h 1945055"/>
              <a:gd name="connsiteX5" fmla="*/ 0 w 2010507"/>
              <a:gd name="connsiteY5" fmla="*/ 1945055 h 1945055"/>
              <a:gd name="connsiteX6" fmla="*/ 3608 w 2010507"/>
              <a:gd name="connsiteY6" fmla="*/ 1921417 h 1945055"/>
              <a:gd name="connsiteX7" fmla="*/ 1909628 w 2010507"/>
              <a:gd name="connsiteY7" fmla="*/ 15396 h 194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0507" h="1945055">
                <a:moveTo>
                  <a:pt x="2010507" y="0"/>
                </a:moveTo>
                <a:lnTo>
                  <a:pt x="2010507" y="834250"/>
                </a:lnTo>
                <a:lnTo>
                  <a:pt x="1918431" y="857925"/>
                </a:lnTo>
                <a:cubicBezTo>
                  <a:pt x="1407892" y="1016719"/>
                  <a:pt x="1004930" y="1419681"/>
                  <a:pt x="846136" y="1930220"/>
                </a:cubicBezTo>
                <a:lnTo>
                  <a:pt x="842322" y="1945055"/>
                </a:lnTo>
                <a:lnTo>
                  <a:pt x="0" y="1945055"/>
                </a:lnTo>
                <a:lnTo>
                  <a:pt x="3608" y="1921417"/>
                </a:lnTo>
                <a:cubicBezTo>
                  <a:pt x="199379" y="964705"/>
                  <a:pt x="952916" y="211168"/>
                  <a:pt x="1909628" y="15396"/>
                </a:cubicBezTo>
                <a:close/>
              </a:path>
            </a:pathLst>
          </a:cu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8" name="Group 17">
            <a:extLst>
              <a:ext uri="{FF2B5EF4-FFF2-40B4-BE49-F238E27FC236}">
                <a16:creationId xmlns:a16="http://schemas.microsoft.com/office/drawing/2014/main" id="{8118ECEF-CA6A-4CB6-BCA5-59B2DB4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9" name="Straight Connector 18">
              <a:extLst>
                <a:ext uri="{FF2B5EF4-FFF2-40B4-BE49-F238E27FC236}">
                  <a16:creationId xmlns:a16="http://schemas.microsoft.com/office/drawing/2014/main" id="{CDC2A251-C28C-4A72-BAFF-511640FB2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DDB2429-3E01-4CD5-998D-8F5716A09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E26953B-4BE7-4AD0-B471-088DBB23D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9D9ED6D-9817-4272-9FEF-E674FBCCC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718C0DE-4596-4A70-AA4F-E678AC7F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8B48095-74C2-4053-872D-D3F70910C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224D0B6-A4CB-4D98-A1DC-2770B95F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B39DE9C-23C1-4ABA-BD0D-B76BDC963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9DDAAE0-966C-4350-8819-857CF524F3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EE6C021-FBD3-42F3-9A9C-69C4E719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02961B9-65E1-4B12-AD98-9845BC3F4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22ABFE0-D700-4FD9-9CC8-D138B29AB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6FFF1A3-B8BF-470C-9436-D5B781853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98B6551-FF5D-49F5-8D3E-757AEC357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0F3BFE5-573C-42C0-94D5-E5513CCC5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57931AB-4B07-4E0E-B3E4-84E2452E0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C4789DB-7083-4597-9FC7-6336EA0BE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E0B4F1D-D11A-4023-BE6B-6679ABB2B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8633D7A-F6FC-418F-AD87-0EE148C1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0FC8FCC-6F69-4802-995C-903AE44162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6ABFCE7-4796-4186-8EDC-DB6CE87BC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1935BF2-A804-46BA-940A-DDAD7888F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D012DA9-8D67-483A-8071-2903F2E3B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09163DC-956E-44BE-B55A-E6C2C851D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6CDE9FD-1880-483F-A039-BEB3AB0D3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8DDB23B-71E7-42A3-B055-5740EE14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7245B63-D771-461D-A625-4B49966D2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F1DF9FF-1F61-4B4F-8993-6897DE09C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092F139-6734-46F3-B176-11741F1F7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453142" y="725467"/>
            <a:ext cx="10733204" cy="2784496"/>
          </a:xfrm>
        </p:spPr>
        <p:txBody>
          <a:bodyPr>
            <a:normAutofit/>
          </a:bodyPr>
          <a:lstStyle/>
          <a:p>
            <a:pPr algn="l"/>
            <a:r>
              <a:rPr lang="en-US" dirty="0">
                <a:solidFill>
                  <a:schemeClr val="tx2"/>
                </a:solidFill>
                <a:latin typeface="Times New Roman"/>
                <a:cs typeface="Calibri Light"/>
              </a:rPr>
              <a:t>CAPSTON MACHINE LEARNING PROJECT</a:t>
            </a:r>
            <a:br>
              <a:rPr lang="en-US" dirty="0">
                <a:latin typeface="Times New Roman"/>
                <a:cs typeface="Calibri Light"/>
              </a:rPr>
            </a:br>
            <a:endParaRPr lang="en-US">
              <a:solidFill>
                <a:schemeClr val="tx2"/>
              </a:solidFill>
              <a:latin typeface="Times New Roman"/>
              <a:cs typeface="Times New Roman"/>
            </a:endParaRPr>
          </a:p>
        </p:txBody>
      </p:sp>
      <p:sp>
        <p:nvSpPr>
          <p:cNvPr id="3" name="Subtitle 2"/>
          <p:cNvSpPr>
            <a:spLocks noGrp="1"/>
          </p:cNvSpPr>
          <p:nvPr>
            <p:ph type="subTitle" idx="1"/>
          </p:nvPr>
        </p:nvSpPr>
        <p:spPr>
          <a:xfrm>
            <a:off x="453142" y="3602038"/>
            <a:ext cx="10733204" cy="1560594"/>
          </a:xfrm>
        </p:spPr>
        <p:txBody>
          <a:bodyPr vert="horz" lIns="91440" tIns="45720" rIns="91440" bIns="45720" rtlCol="0" anchor="t">
            <a:normAutofit/>
          </a:bodyPr>
          <a:lstStyle/>
          <a:p>
            <a:pPr algn="l"/>
            <a:r>
              <a:rPr lang="en-US" sz="3200" dirty="0">
                <a:solidFill>
                  <a:schemeClr val="tx2"/>
                </a:solidFill>
                <a:latin typeface="Times New Roman"/>
                <a:cs typeface="Calibri"/>
              </a:rPr>
              <a:t>TITLE:</a:t>
            </a:r>
            <a:r>
              <a:rPr lang="en-US" sz="3200" dirty="0">
                <a:solidFill>
                  <a:schemeClr val="tx2"/>
                </a:solidFill>
                <a:latin typeface="Times New Roman"/>
                <a:ea typeface="+mn-lt"/>
                <a:cs typeface="+mn-lt"/>
              </a:rPr>
              <a:t> Predicting the sales of each product at a particular outlet.</a:t>
            </a:r>
            <a:endParaRPr lang="en-US" sz="3200">
              <a:solidFill>
                <a:schemeClr val="tx2"/>
              </a:solidFill>
              <a:latin typeface="Times New Roman"/>
              <a:cs typeface="Times New Roman"/>
            </a:endParaRP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5" name="Rectangle 54">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7" name="Right Triangle 56">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Freeform: Shape 58">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61" name="Group 60">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62" name="Straight Connector 61">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75">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5E2B97AA-D6CC-4085-BA3B-F542CF56A7D9}"/>
              </a:ext>
            </a:extLst>
          </p:cNvPr>
          <p:cNvSpPr>
            <a:spLocks noGrp="1"/>
          </p:cNvSpPr>
          <p:nvPr>
            <p:ph type="title"/>
          </p:nvPr>
        </p:nvSpPr>
        <p:spPr>
          <a:xfrm>
            <a:off x="457200" y="728906"/>
            <a:ext cx="10754527" cy="2228755"/>
          </a:xfrm>
        </p:spPr>
        <p:txBody>
          <a:bodyPr anchor="b">
            <a:normAutofit/>
          </a:bodyPr>
          <a:lstStyle/>
          <a:p>
            <a:r>
              <a:rPr lang="en-US" sz="3700" dirty="0">
                <a:solidFill>
                  <a:schemeClr val="tx2"/>
                </a:solidFill>
                <a:latin typeface="Times New Roman"/>
                <a:cs typeface="Posterama"/>
              </a:rPr>
              <a:t>Problem statement:</a:t>
            </a:r>
            <a:br>
              <a:rPr lang="en-US" sz="3700" dirty="0">
                <a:latin typeface="Times New Roman"/>
                <a:cs typeface="Posterama"/>
              </a:rPr>
            </a:br>
            <a:br>
              <a:rPr lang="en-US" sz="3700" dirty="0">
                <a:latin typeface="Times New Roman"/>
                <a:cs typeface="Posterama"/>
              </a:rPr>
            </a:br>
            <a:br>
              <a:rPr lang="en-US" sz="3700" dirty="0">
                <a:latin typeface="Times New Roman"/>
                <a:cs typeface="Posterama"/>
              </a:rPr>
            </a:br>
            <a:endParaRPr lang="en-US" sz="3700">
              <a:solidFill>
                <a:schemeClr val="tx2"/>
              </a:solidFill>
              <a:latin typeface="Times New Roman"/>
              <a:cs typeface="Posterama"/>
            </a:endParaRPr>
          </a:p>
        </p:txBody>
      </p:sp>
      <p:sp>
        <p:nvSpPr>
          <p:cNvPr id="3" name="Content Placeholder 2">
            <a:extLst>
              <a:ext uri="{FF2B5EF4-FFF2-40B4-BE49-F238E27FC236}">
                <a16:creationId xmlns:a16="http://schemas.microsoft.com/office/drawing/2014/main" id="{67719A7A-1289-44B6-9726-FC94BB5F5D91}"/>
              </a:ext>
            </a:extLst>
          </p:cNvPr>
          <p:cNvSpPr>
            <a:spLocks noGrp="1"/>
          </p:cNvSpPr>
          <p:nvPr>
            <p:ph idx="1"/>
          </p:nvPr>
        </p:nvSpPr>
        <p:spPr>
          <a:xfrm>
            <a:off x="1219201" y="1636652"/>
            <a:ext cx="9745506" cy="4395540"/>
          </a:xfrm>
        </p:spPr>
        <p:txBody>
          <a:bodyPr anchor="t">
            <a:normAutofit/>
          </a:bodyPr>
          <a:lstStyle/>
          <a:p>
            <a:pPr>
              <a:lnSpc>
                <a:spcPct val="100000"/>
              </a:lnSpc>
            </a:pPr>
            <a:r>
              <a:rPr lang="en-US" sz="2000" dirty="0">
                <a:solidFill>
                  <a:schemeClr val="tx2"/>
                </a:solidFill>
                <a:latin typeface="Times New Roman"/>
                <a:ea typeface="+mn-lt"/>
                <a:cs typeface="+mn-lt"/>
              </a:rPr>
              <a:t>The </a:t>
            </a:r>
            <a:r>
              <a:rPr lang="en-US" sz="2000" dirty="0" err="1">
                <a:solidFill>
                  <a:schemeClr val="tx2"/>
                </a:solidFill>
                <a:latin typeface="Times New Roman"/>
                <a:ea typeface="+mn-lt"/>
                <a:cs typeface="+mn-lt"/>
              </a:rPr>
              <a:t>BigMart</a:t>
            </a:r>
            <a:r>
              <a:rPr lang="en-US" sz="2000" dirty="0">
                <a:solidFill>
                  <a:schemeClr val="tx2"/>
                </a:solidFill>
                <a:latin typeface="Times New Roman"/>
                <a:ea typeface="+mn-lt"/>
                <a:cs typeface="+mn-lt"/>
              </a:rPr>
              <a:t> stores are facing problem in, how to increase </a:t>
            </a:r>
            <a:r>
              <a:rPr lang="en-US" sz="2000" dirty="0" err="1">
                <a:solidFill>
                  <a:schemeClr val="tx2"/>
                </a:solidFill>
                <a:latin typeface="Times New Roman"/>
                <a:ea typeface="+mn-lt"/>
                <a:cs typeface="+mn-lt"/>
              </a:rPr>
              <a:t>there</a:t>
            </a:r>
            <a:r>
              <a:rPr lang="en-US" sz="2000" dirty="0">
                <a:solidFill>
                  <a:schemeClr val="tx2"/>
                </a:solidFill>
                <a:latin typeface="Times New Roman"/>
                <a:ea typeface="+mn-lt"/>
                <a:cs typeface="+mn-lt"/>
              </a:rPr>
              <a:t> sales, which product is selling more , which product they have to keep stock for next sale.</a:t>
            </a:r>
          </a:p>
          <a:p>
            <a:pPr>
              <a:lnSpc>
                <a:spcPct val="100000"/>
              </a:lnSpc>
              <a:buClr>
                <a:srgbClr val="FFFFFF"/>
              </a:buClr>
            </a:pPr>
            <a:r>
              <a:rPr lang="en-US" sz="2000" dirty="0">
                <a:solidFill>
                  <a:schemeClr val="tx2"/>
                </a:solidFill>
                <a:latin typeface="Times New Roman"/>
                <a:ea typeface="+mn-lt"/>
                <a:cs typeface="+mn-lt"/>
              </a:rPr>
              <a:t>The data scientists at </a:t>
            </a:r>
            <a:r>
              <a:rPr lang="en-US" sz="2000" dirty="0" err="1">
                <a:solidFill>
                  <a:schemeClr val="tx2"/>
                </a:solidFill>
                <a:latin typeface="Times New Roman"/>
                <a:ea typeface="+mn-lt"/>
                <a:cs typeface="+mn-lt"/>
              </a:rPr>
              <a:t>BigMart</a:t>
            </a:r>
            <a:r>
              <a:rPr lang="en-US" sz="2000" dirty="0">
                <a:solidFill>
                  <a:schemeClr val="tx2"/>
                </a:solidFill>
                <a:latin typeface="Times New Roman"/>
                <a:ea typeface="+mn-lt"/>
                <a:cs typeface="+mn-lt"/>
              </a:rPr>
              <a:t> have collected 2013 sales data for 1559 products across 10 stores in different cities. Also, certain attributes of each product and store have been defined. So now your aim is to build a predictive model and predict the sales of each product at a particular outlet.</a:t>
            </a:r>
            <a:endParaRPr lang="en-US" sz="2000">
              <a:solidFill>
                <a:schemeClr val="tx2"/>
              </a:solidFill>
              <a:latin typeface="Times New Roman"/>
              <a:cs typeface="Times New Roman"/>
            </a:endParaRPr>
          </a:p>
          <a:p>
            <a:pPr>
              <a:lnSpc>
                <a:spcPct val="100000"/>
              </a:lnSpc>
              <a:buClr>
                <a:srgbClr val="FFFFFF"/>
              </a:buClr>
            </a:pPr>
            <a:r>
              <a:rPr lang="en-US" sz="2000" dirty="0">
                <a:solidFill>
                  <a:schemeClr val="tx2"/>
                </a:solidFill>
                <a:latin typeface="Times New Roman"/>
                <a:ea typeface="+mn-lt"/>
                <a:cs typeface="+mn-lt"/>
              </a:rPr>
              <a:t>Using this model, </a:t>
            </a:r>
            <a:r>
              <a:rPr lang="en-US" sz="2000" dirty="0" err="1">
                <a:solidFill>
                  <a:schemeClr val="tx2"/>
                </a:solidFill>
                <a:latin typeface="Times New Roman"/>
                <a:ea typeface="+mn-lt"/>
                <a:cs typeface="+mn-lt"/>
              </a:rPr>
              <a:t>BigMart</a:t>
            </a:r>
            <a:r>
              <a:rPr lang="en-US" sz="2000" dirty="0">
                <a:solidFill>
                  <a:schemeClr val="tx2"/>
                </a:solidFill>
                <a:latin typeface="Times New Roman"/>
                <a:ea typeface="+mn-lt"/>
                <a:cs typeface="+mn-lt"/>
              </a:rPr>
              <a:t> will try to understand the properties of products and outlets which play a key role in increasing sales.</a:t>
            </a:r>
            <a:endParaRPr lang="en-US" sz="2000" dirty="0">
              <a:solidFill>
                <a:schemeClr val="tx2"/>
              </a:solidFill>
              <a:latin typeface="Times New Roman"/>
              <a:cs typeface="Times New Roman"/>
            </a:endParaRPr>
          </a:p>
          <a:p>
            <a:pPr>
              <a:lnSpc>
                <a:spcPct val="100000"/>
              </a:lnSpc>
              <a:buClr>
                <a:srgbClr val="FFFFFF"/>
              </a:buClr>
            </a:pPr>
            <a:r>
              <a:rPr lang="en-US" sz="2000" dirty="0">
                <a:solidFill>
                  <a:schemeClr val="tx2"/>
                </a:solidFill>
                <a:latin typeface="Times New Roman"/>
                <a:ea typeface="+mn-lt"/>
                <a:cs typeface="+mn-lt"/>
              </a:rPr>
              <a:t>Please note that the data may have missing values as some stores might not report all the data due to technical glitches. Hence, it will be required to treat them accordingly.</a:t>
            </a:r>
            <a:endParaRPr lang="en-US" sz="2000" dirty="0">
              <a:solidFill>
                <a:schemeClr val="tx2"/>
              </a:solidFill>
              <a:latin typeface="Times New Roman"/>
              <a:cs typeface="Times New Roman"/>
            </a:endParaRPr>
          </a:p>
          <a:p>
            <a:pPr>
              <a:lnSpc>
                <a:spcPct val="100000"/>
              </a:lnSpc>
              <a:buClr>
                <a:srgbClr val="FFFFFF"/>
              </a:buClr>
            </a:pPr>
            <a:endParaRPr lang="en-US" sz="2000" dirty="0">
              <a:solidFill>
                <a:schemeClr val="tx2"/>
              </a:solidFill>
              <a:latin typeface="Times New Roman"/>
              <a:cs typeface="Times New Roman"/>
            </a:endParaRPr>
          </a:p>
        </p:txBody>
      </p:sp>
    </p:spTree>
    <p:extLst>
      <p:ext uri="{BB962C8B-B14F-4D97-AF65-F5344CB8AC3E}">
        <p14:creationId xmlns:p14="http://schemas.microsoft.com/office/powerpoint/2010/main" val="3611584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1" name="Rectangle 50">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3" name="Right Triangle 52">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Shape 54">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7" name="Group 56">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58" name="Straight Connector 57">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75">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CD378431-7BAC-4DD2-A639-BC753A7E892E}"/>
              </a:ext>
            </a:extLst>
          </p:cNvPr>
          <p:cNvSpPr>
            <a:spLocks noGrp="1"/>
          </p:cNvSpPr>
          <p:nvPr>
            <p:ph type="title"/>
          </p:nvPr>
        </p:nvSpPr>
        <p:spPr>
          <a:xfrm>
            <a:off x="457200" y="728906"/>
            <a:ext cx="10754527" cy="2187192"/>
          </a:xfrm>
        </p:spPr>
        <p:txBody>
          <a:bodyPr anchor="b">
            <a:normAutofit/>
          </a:bodyPr>
          <a:lstStyle/>
          <a:p>
            <a:r>
              <a:rPr lang="en-US" sz="3700" dirty="0">
                <a:solidFill>
                  <a:schemeClr val="tx2"/>
                </a:solidFill>
                <a:latin typeface="Times New Roman"/>
                <a:cs typeface="Posterama"/>
              </a:rPr>
              <a:t>Solution:</a:t>
            </a:r>
            <a:br>
              <a:rPr lang="en-US" sz="3700" dirty="0">
                <a:latin typeface="Times New Roman"/>
                <a:cs typeface="Posterama"/>
              </a:rPr>
            </a:br>
            <a:br>
              <a:rPr lang="en-US" sz="3700" dirty="0">
                <a:latin typeface="Times New Roman"/>
                <a:cs typeface="Posterama"/>
              </a:rPr>
            </a:br>
            <a:br>
              <a:rPr lang="en-US" sz="3700" dirty="0">
                <a:latin typeface="Times New Roman"/>
                <a:cs typeface="Posterama"/>
              </a:rPr>
            </a:br>
            <a:endParaRPr lang="en-US" sz="3700">
              <a:solidFill>
                <a:schemeClr val="tx2"/>
              </a:solidFill>
              <a:latin typeface="Times New Roman"/>
              <a:cs typeface="Posterama"/>
            </a:endParaRPr>
          </a:p>
        </p:txBody>
      </p:sp>
      <p:sp>
        <p:nvSpPr>
          <p:cNvPr id="3" name="Content Placeholder 2">
            <a:extLst>
              <a:ext uri="{FF2B5EF4-FFF2-40B4-BE49-F238E27FC236}">
                <a16:creationId xmlns:a16="http://schemas.microsoft.com/office/drawing/2014/main" id="{4763744B-A83B-4151-B3FA-308990D5BEC1}"/>
              </a:ext>
            </a:extLst>
          </p:cNvPr>
          <p:cNvSpPr>
            <a:spLocks noGrp="1"/>
          </p:cNvSpPr>
          <p:nvPr>
            <p:ph idx="1"/>
          </p:nvPr>
        </p:nvSpPr>
        <p:spPr>
          <a:xfrm>
            <a:off x="1842656" y="1816760"/>
            <a:ext cx="9745506" cy="2552886"/>
          </a:xfrm>
        </p:spPr>
        <p:txBody>
          <a:bodyPr anchor="t">
            <a:normAutofit/>
          </a:bodyPr>
          <a:lstStyle/>
          <a:p>
            <a:r>
              <a:rPr lang="en-US" sz="2000" dirty="0">
                <a:solidFill>
                  <a:schemeClr val="tx2"/>
                </a:solidFill>
                <a:latin typeface="Times New Roman"/>
                <a:cs typeface="Times New Roman"/>
              </a:rPr>
              <a:t>Trough EDA we will analyze the trend sale of each product at particular store.</a:t>
            </a:r>
          </a:p>
          <a:p>
            <a:pPr>
              <a:buClr>
                <a:srgbClr val="FFFFFF"/>
              </a:buClr>
            </a:pPr>
            <a:r>
              <a:rPr lang="en-US" sz="2000" dirty="0">
                <a:solidFill>
                  <a:schemeClr val="tx2"/>
                </a:solidFill>
                <a:latin typeface="Times New Roman"/>
                <a:cs typeface="Times New Roman"/>
              </a:rPr>
              <a:t>We will analyze, which city has more in sale of each product.</a:t>
            </a:r>
          </a:p>
          <a:p>
            <a:pPr>
              <a:buClr>
                <a:srgbClr val="FFFFFF"/>
              </a:buClr>
            </a:pPr>
            <a:r>
              <a:rPr lang="en-US" sz="2000" dirty="0">
                <a:solidFill>
                  <a:schemeClr val="tx2"/>
                </a:solidFill>
                <a:latin typeface="Times New Roman"/>
                <a:ea typeface="+mn-lt"/>
                <a:cs typeface="+mn-lt"/>
              </a:rPr>
              <a:t> We can improve sales with having stock of products that are most bought by customers.</a:t>
            </a:r>
            <a:endParaRPr lang="en-US" sz="2000">
              <a:solidFill>
                <a:schemeClr val="tx2"/>
              </a:solidFill>
              <a:latin typeface="Times New Roman"/>
              <a:cs typeface="Times New Roman"/>
            </a:endParaRPr>
          </a:p>
        </p:txBody>
      </p:sp>
    </p:spTree>
    <p:extLst>
      <p:ext uri="{BB962C8B-B14F-4D97-AF65-F5344CB8AC3E}">
        <p14:creationId xmlns:p14="http://schemas.microsoft.com/office/powerpoint/2010/main" val="1284114641"/>
      </p:ext>
    </p:extLst>
  </p:cSld>
  <p:clrMapOvr>
    <a:masterClrMapping/>
  </p:clrMapOvr>
</p:sld>
</file>

<file path=ppt/theme/theme1.xml><?xml version="1.0" encoding="utf-8"?>
<a:theme xmlns:a="http://schemas.openxmlformats.org/drawingml/2006/main" name="SineVTI">
  <a:themeElements>
    <a:clrScheme name="Custom 51">
      <a:dk1>
        <a:sysClr val="windowText" lastClr="000000"/>
      </a:dk1>
      <a:lt1>
        <a:sysClr val="window" lastClr="FFFFFF"/>
      </a:lt1>
      <a:dk2>
        <a:srgbClr val="12154E"/>
      </a:dk2>
      <a:lt2>
        <a:srgbClr val="EEEEEE"/>
      </a:lt2>
      <a:accent1>
        <a:srgbClr val="FD8686"/>
      </a:accent1>
      <a:accent2>
        <a:srgbClr val="B495C2"/>
      </a:accent2>
      <a:accent3>
        <a:srgbClr val="8F99BB"/>
      </a:accent3>
      <a:accent4>
        <a:srgbClr val="A3A3C1"/>
      </a:accent4>
      <a:accent5>
        <a:srgbClr val="7162FE"/>
      </a:accent5>
      <a:accent6>
        <a:srgbClr val="1EBE9B"/>
      </a:accent6>
      <a:hlink>
        <a:srgbClr val="EF08F7"/>
      </a:hlink>
      <a:folHlink>
        <a:srgbClr val="8477FE"/>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SineVTI</vt:lpstr>
      <vt:lpstr>CAPSTON MACHINE LEARNING PROJECT </vt:lpstr>
      <vt:lpstr>Problem statement:   </vt:lpstr>
      <vt:lpstr>Solution: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91</cp:revision>
  <dcterms:created xsi:type="dcterms:W3CDTF">2013-07-15T20:26:40Z</dcterms:created>
  <dcterms:modified xsi:type="dcterms:W3CDTF">2021-12-28T06:54:54Z</dcterms:modified>
</cp:coreProperties>
</file>