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4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February 09,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February 09,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 short term optimizer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Modeling &amp;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0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to Targets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5074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</a:t>
            </a:r>
            <a:r>
              <a:rPr lang="en-US" dirty="0" err="1" smtClean="0"/>
              <a:t>Forebay</a:t>
            </a:r>
            <a:r>
              <a:rPr lang="en-US" dirty="0" smtClean="0"/>
              <a:t> = 936</a:t>
            </a:r>
          </a:p>
          <a:p>
            <a:r>
              <a:rPr lang="en-US" dirty="0" smtClean="0"/>
              <a:t>Two Fb Targets: 925 and 935 </a:t>
            </a:r>
          </a:p>
          <a:p>
            <a:r>
              <a:rPr lang="en-US" dirty="0" smtClean="0"/>
              <a:t>Random Generation Targets</a:t>
            </a:r>
          </a:p>
          <a:p>
            <a:r>
              <a:rPr lang="en-US" dirty="0" smtClean="0"/>
              <a:t>2-5 minutes to find a decent solution for an 3-month model with daily gen targets</a:t>
            </a:r>
          </a:p>
          <a:p>
            <a:r>
              <a:rPr lang="en-US" dirty="0" smtClean="0"/>
              <a:t>Trying to hit the </a:t>
            </a:r>
            <a:r>
              <a:rPr lang="en-US" dirty="0" err="1" smtClean="0"/>
              <a:t>forebay</a:t>
            </a:r>
            <a:r>
              <a:rPr lang="en-US" dirty="0" smtClean="0"/>
              <a:t> target for the second half of the month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80747"/>
            <a:ext cx="295828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80747"/>
            <a:ext cx="4781498" cy="311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86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combine with Natalie’s long term stochastic model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Model LLH and HLH prices</a:t>
            </a:r>
            <a:endParaRPr lang="en-US" dirty="0" smtClean="0"/>
          </a:p>
          <a:p>
            <a:r>
              <a:rPr lang="en-US" dirty="0" smtClean="0"/>
              <a:t>Any simpler approach to model generation targets?</a:t>
            </a:r>
          </a:p>
          <a:p>
            <a:r>
              <a:rPr lang="en-US" dirty="0" smtClean="0"/>
              <a:t>Can Slice Optimizer benefit from this work?</a:t>
            </a:r>
          </a:p>
          <a:p>
            <a:pPr lvl="1"/>
            <a:r>
              <a:rPr lang="en-US" dirty="0" smtClean="0"/>
              <a:t>Content function is not linear or quadratic</a:t>
            </a:r>
          </a:p>
          <a:p>
            <a:pPr lvl="2"/>
            <a:r>
              <a:rPr lang="en-US" dirty="0" smtClean="0"/>
              <a:t>Can still model using PWL and SOS2 constraints</a:t>
            </a:r>
          </a:p>
          <a:p>
            <a:pPr lvl="2"/>
            <a:r>
              <a:rPr lang="en-US" dirty="0" smtClean="0"/>
              <a:t>Performance can be an issue</a:t>
            </a:r>
          </a:p>
          <a:p>
            <a:r>
              <a:rPr lang="en-US" dirty="0" smtClean="0"/>
              <a:t>Any other PUD with dispatch-able hydro project?</a:t>
            </a:r>
          </a:p>
        </p:txBody>
      </p:sp>
    </p:spTree>
    <p:extLst>
      <p:ext uri="{BB962C8B-B14F-4D97-AF65-F5344CB8AC3E}">
        <p14:creationId xmlns:p14="http://schemas.microsoft.com/office/powerpoint/2010/main" val="168986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Comments/Questions?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7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short term optimizer that </a:t>
            </a:r>
            <a:r>
              <a:rPr lang="en-US" dirty="0" smtClean="0"/>
              <a:t>optimizes </a:t>
            </a:r>
            <a:r>
              <a:rPr lang="en-US" dirty="0" smtClean="0"/>
              <a:t>the daily </a:t>
            </a:r>
            <a:r>
              <a:rPr lang="en-US" dirty="0" smtClean="0"/>
              <a:t>water dispatch / generation for </a:t>
            </a:r>
            <a:r>
              <a:rPr lang="en-US" dirty="0" smtClean="0"/>
              <a:t>a given </a:t>
            </a:r>
            <a:r>
              <a:rPr lang="en-US" dirty="0" smtClean="0"/>
              <a:t>period(a </a:t>
            </a:r>
            <a:r>
              <a:rPr lang="en-US" dirty="0" smtClean="0"/>
              <a:t>month up to a year)</a:t>
            </a:r>
          </a:p>
          <a:p>
            <a:r>
              <a:rPr lang="en-US" dirty="0" smtClean="0"/>
              <a:t>A tool for both planner / schedulers</a:t>
            </a:r>
          </a:p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Daily Price Forecast</a:t>
            </a:r>
          </a:p>
          <a:p>
            <a:pPr lvl="1"/>
            <a:r>
              <a:rPr lang="en-US" dirty="0" smtClean="0"/>
              <a:t>Initial Elevation</a:t>
            </a:r>
          </a:p>
          <a:p>
            <a:pPr lvl="1"/>
            <a:r>
              <a:rPr lang="en-US" dirty="0" smtClean="0"/>
              <a:t>Daily Inflow Forecast</a:t>
            </a:r>
            <a:endParaRPr lang="en-US" dirty="0"/>
          </a:p>
          <a:p>
            <a:pPr lvl="1"/>
            <a:r>
              <a:rPr lang="en-US" dirty="0" err="1" smtClean="0"/>
              <a:t>Forebay</a:t>
            </a:r>
            <a:r>
              <a:rPr lang="en-US" dirty="0" smtClean="0"/>
              <a:t> Targets </a:t>
            </a:r>
            <a:r>
              <a:rPr lang="en-US" dirty="0"/>
              <a:t>(Optional)</a:t>
            </a:r>
            <a:endParaRPr lang="en-US" dirty="0" smtClean="0"/>
          </a:p>
          <a:p>
            <a:pPr lvl="1"/>
            <a:r>
              <a:rPr lang="en-US" dirty="0" smtClean="0"/>
              <a:t>Daily Generation Targets (Optional)</a:t>
            </a:r>
          </a:p>
          <a:p>
            <a:pPr lvl="1"/>
            <a:r>
              <a:rPr lang="en-US" dirty="0" smtClean="0"/>
              <a:t>Operating constraints (Optional)</a:t>
            </a:r>
          </a:p>
          <a:p>
            <a:r>
              <a:rPr lang="en-US" dirty="0" smtClean="0"/>
              <a:t>A perfect opportunity to study quadratic optimization</a:t>
            </a:r>
          </a:p>
          <a:p>
            <a:pPr lvl="1"/>
            <a:r>
              <a:rPr lang="en-US" dirty="0" smtClean="0"/>
              <a:t>A much ‘cleaner’ model than the Slice one</a:t>
            </a:r>
          </a:p>
        </p:txBody>
      </p:sp>
    </p:spTree>
    <p:extLst>
      <p:ext uri="{BB962C8B-B14F-4D97-AF65-F5344CB8AC3E}">
        <p14:creationId xmlns:p14="http://schemas.microsoft.com/office/powerpoint/2010/main" val="360381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Hydro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9" y="1371600"/>
            <a:ext cx="4368830" cy="32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4876800"/>
            <a:ext cx="6322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Vol</a:t>
            </a:r>
            <a:r>
              <a:rPr lang="en-US" dirty="0" smtClean="0"/>
              <a:t> = 0.0078Fb</a:t>
            </a:r>
            <a:r>
              <a:rPr lang="en-US" baseline="30000" dirty="0"/>
              <a:t>2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10.986Fb </a:t>
            </a:r>
            <a:r>
              <a:rPr lang="en-US" dirty="0"/>
              <a:t>+ </a:t>
            </a:r>
            <a:r>
              <a:rPr lang="en-US" dirty="0" smtClean="0"/>
              <a:t>3958.3 (Natalie</a:t>
            </a:r>
            <a:r>
              <a:rPr lang="en-US" dirty="0"/>
              <a:t>) [388.9,772.3]</a:t>
            </a:r>
          </a:p>
          <a:p>
            <a:r>
              <a:rPr lang="en-US" dirty="0" smtClean="0"/>
              <a:t>Fb </a:t>
            </a:r>
            <a:r>
              <a:rPr lang="en-US" dirty="0"/>
              <a:t>= 704.23078 + 11.32277 *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vol</a:t>
            </a:r>
            <a:r>
              <a:rPr lang="en-US" dirty="0" smtClean="0"/>
              <a:t> </a:t>
            </a:r>
            <a:r>
              <a:rPr lang="en-US" dirty="0"/>
              <a:t>- 89.96) [</a:t>
            </a:r>
            <a:r>
              <a:rPr lang="en-US" dirty="0" smtClean="0"/>
              <a:t>900,1000</a:t>
            </a:r>
            <a:r>
              <a:rPr lang="en-US" dirty="0"/>
              <a:t>]</a:t>
            </a:r>
          </a:p>
          <a:p>
            <a:r>
              <a:rPr lang="en-US" dirty="0" err="1" smtClean="0"/>
              <a:t>Hk</a:t>
            </a:r>
            <a:r>
              <a:rPr lang="en-US" dirty="0" smtClean="0"/>
              <a:t> = 14.36 + 0.907 *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Vol</a:t>
            </a:r>
            <a:r>
              <a:rPr lang="en-US" dirty="0" smtClean="0"/>
              <a:t> – 89.96) [</a:t>
            </a:r>
            <a:r>
              <a:rPr lang="en-US" dirty="0" smtClean="0"/>
              <a:t>30,38</a:t>
            </a:r>
            <a:r>
              <a:rPr lang="en-US" dirty="0" smtClean="0"/>
              <a:t>]</a:t>
            </a:r>
          </a:p>
          <a:p>
            <a:r>
              <a:rPr lang="en-US" dirty="0" smtClean="0"/>
              <a:t>Gen = </a:t>
            </a:r>
            <a:r>
              <a:rPr lang="en-US" dirty="0" err="1" smtClean="0"/>
              <a:t>Hk</a:t>
            </a:r>
            <a:r>
              <a:rPr lang="en-US" dirty="0" smtClean="0"/>
              <a:t> * </a:t>
            </a:r>
            <a:r>
              <a:rPr lang="en-US" dirty="0" err="1" smtClean="0"/>
              <a:t>TurbFlow</a:t>
            </a:r>
            <a:endParaRPr lang="en-US" dirty="0" smtClean="0"/>
          </a:p>
          <a:p>
            <a:r>
              <a:rPr lang="en-US" dirty="0" err="1" smtClean="0"/>
              <a:t>Disch</a:t>
            </a:r>
            <a:r>
              <a:rPr lang="en-US" dirty="0" smtClean="0"/>
              <a:t> = </a:t>
            </a:r>
            <a:r>
              <a:rPr lang="en-US" dirty="0" err="1" smtClean="0"/>
              <a:t>TurbFlow</a:t>
            </a:r>
            <a:r>
              <a:rPr lang="en-US" dirty="0" smtClean="0"/>
              <a:t> + Spill</a:t>
            </a:r>
          </a:p>
          <a:p>
            <a:r>
              <a:rPr lang="en-US" dirty="0" err="1" smtClean="0"/>
              <a:t>Vol</a:t>
            </a:r>
            <a:r>
              <a:rPr lang="en-US" dirty="0" smtClean="0"/>
              <a:t>[i+1] = </a:t>
            </a:r>
            <a:r>
              <a:rPr lang="en-US" dirty="0" err="1" smtClean="0"/>
              <a:t>Vol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Inflow[</a:t>
            </a:r>
            <a:r>
              <a:rPr lang="en-US" dirty="0" err="1" smtClean="0"/>
              <a:t>i</a:t>
            </a:r>
            <a:r>
              <a:rPr lang="en-US" dirty="0" smtClean="0"/>
              <a:t>] – </a:t>
            </a:r>
            <a:r>
              <a:rPr lang="en-US" dirty="0" err="1" smtClean="0"/>
              <a:t>Disch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815" y="1371600"/>
            <a:ext cx="315148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72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revenue</a:t>
            </a:r>
          </a:p>
          <a:p>
            <a:pPr lvl="1"/>
            <a:r>
              <a:rPr lang="el-GR" dirty="0" smtClean="0"/>
              <a:t>Σ</a:t>
            </a:r>
            <a:r>
              <a:rPr lang="en-US" baseline="-25000" dirty="0"/>
              <a:t>i </a:t>
            </a:r>
            <a:r>
              <a:rPr lang="en-US" dirty="0" smtClean="0"/>
              <a:t>(Prices[i</a:t>
            </a:r>
            <a:r>
              <a:rPr lang="en-US" dirty="0" smtClean="0"/>
              <a:t>] * </a:t>
            </a:r>
            <a:r>
              <a:rPr lang="en-US" dirty="0" err="1" smtClean="0"/>
              <a:t>Qp</a:t>
            </a:r>
            <a:r>
              <a:rPr lang="en-US" dirty="0" smtClean="0"/>
              <a:t>[i] * </a:t>
            </a:r>
            <a:r>
              <a:rPr lang="en-US" dirty="0" err="1" smtClean="0"/>
              <a:t>Hk</a:t>
            </a:r>
            <a:r>
              <a:rPr lang="en-US" dirty="0" smtClean="0"/>
              <a:t>[i]), i = 1,…,n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Non-linear!</a:t>
            </a:r>
          </a:p>
          <a:p>
            <a:r>
              <a:rPr lang="en-US" dirty="0" smtClean="0"/>
              <a:t>Total penalty for deviating from the </a:t>
            </a:r>
            <a:r>
              <a:rPr lang="en-US" dirty="0" err="1" smtClean="0"/>
              <a:t>Forebay</a:t>
            </a:r>
            <a:r>
              <a:rPr lang="en-US" dirty="0" smtClean="0"/>
              <a:t> (or Volume) Targets</a:t>
            </a:r>
            <a:endParaRPr lang="en-US" dirty="0"/>
          </a:p>
          <a:p>
            <a:pPr marL="457200" lvl="2"/>
            <a:r>
              <a:rPr lang="el-GR" dirty="0" smtClean="0"/>
              <a:t>Σ</a:t>
            </a:r>
            <a:r>
              <a:rPr lang="en-US" baseline="-25000" dirty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vol_target_penalty</a:t>
            </a:r>
            <a:r>
              <a:rPr lang="en-US" dirty="0" smtClean="0"/>
              <a:t>[i</a:t>
            </a:r>
            <a:r>
              <a:rPr lang="en-US" dirty="0"/>
              <a:t>] * | </a:t>
            </a:r>
            <a:r>
              <a:rPr lang="en-US" dirty="0" err="1" smtClean="0"/>
              <a:t>Vol</a:t>
            </a:r>
            <a:r>
              <a:rPr lang="en-US" dirty="0" smtClean="0"/>
              <a:t>[i</a:t>
            </a:r>
            <a:r>
              <a:rPr lang="en-US" dirty="0"/>
              <a:t>] – </a:t>
            </a:r>
            <a:r>
              <a:rPr lang="en-US" dirty="0" err="1" smtClean="0"/>
              <a:t>Vol_Target</a:t>
            </a:r>
            <a:r>
              <a:rPr lang="en-US" dirty="0" smtClean="0"/>
              <a:t>[i</a:t>
            </a:r>
            <a:r>
              <a:rPr lang="en-US" dirty="0"/>
              <a:t>] |)</a:t>
            </a:r>
          </a:p>
          <a:p>
            <a:r>
              <a:rPr lang="en-US" dirty="0"/>
              <a:t>Total penalty for deviating from </a:t>
            </a:r>
            <a:r>
              <a:rPr lang="en-US" dirty="0" smtClean="0"/>
              <a:t>the </a:t>
            </a:r>
            <a:r>
              <a:rPr lang="en-US" dirty="0"/>
              <a:t>Generation </a:t>
            </a:r>
            <a:r>
              <a:rPr lang="en-US" dirty="0" smtClean="0"/>
              <a:t>Targets</a:t>
            </a:r>
          </a:p>
          <a:p>
            <a:pPr marL="457200" lvl="3">
              <a:buSzPct val="85000"/>
            </a:pPr>
            <a:r>
              <a:rPr lang="el-GR" dirty="0" smtClean="0"/>
              <a:t>Σ</a:t>
            </a:r>
            <a:r>
              <a:rPr lang="en-US" baseline="-25000" dirty="0"/>
              <a:t>i </a:t>
            </a:r>
            <a:r>
              <a:rPr lang="en-US" dirty="0" smtClean="0"/>
              <a:t>(</a:t>
            </a:r>
            <a:r>
              <a:rPr lang="en-US" dirty="0" err="1" smtClean="0"/>
              <a:t>gen_target_penalty</a:t>
            </a:r>
            <a:r>
              <a:rPr lang="en-US" dirty="0" smtClean="0"/>
              <a:t>[i</a:t>
            </a:r>
            <a:r>
              <a:rPr lang="en-US" dirty="0"/>
              <a:t>] *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 </a:t>
            </a:r>
            <a:r>
              <a:rPr lang="en-US" dirty="0" err="1"/>
              <a:t>Qp</a:t>
            </a:r>
            <a:r>
              <a:rPr lang="en-US" dirty="0"/>
              <a:t>[i] * </a:t>
            </a:r>
            <a:r>
              <a:rPr lang="en-US" dirty="0" err="1"/>
              <a:t>Hk</a:t>
            </a:r>
            <a:r>
              <a:rPr lang="en-US" dirty="0"/>
              <a:t>[i</a:t>
            </a:r>
            <a:r>
              <a:rPr lang="en-US" dirty="0" smtClean="0"/>
              <a:t>] – </a:t>
            </a:r>
            <a:r>
              <a:rPr lang="en-US" dirty="0" err="1" smtClean="0"/>
              <a:t>Gen_Target</a:t>
            </a:r>
            <a:r>
              <a:rPr lang="en-US" dirty="0" smtClean="0"/>
              <a:t>[i</a:t>
            </a:r>
            <a:r>
              <a:rPr lang="en-US" dirty="0"/>
              <a:t>] 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)</a:t>
            </a:r>
          </a:p>
          <a:p>
            <a:pPr marL="457200" lvl="3">
              <a:buSzPct val="85000"/>
            </a:pPr>
            <a:r>
              <a:rPr lang="en-US" dirty="0" smtClean="0">
                <a:solidFill>
                  <a:srgbClr val="FF0000"/>
                </a:solidFill>
              </a:rPr>
              <a:t>Non-Linear!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Water value function (Optional)</a:t>
            </a:r>
          </a:p>
          <a:p>
            <a:pPr lvl="1"/>
            <a:r>
              <a:rPr lang="en-US" dirty="0" smtClean="0"/>
              <a:t>We value the remaining water in the reservoir by the average price in the optimization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1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</a:t>
            </a:r>
            <a:r>
              <a:rPr lang="en-US" dirty="0" smtClean="0"/>
              <a:t>implement the quadratic objective directly </a:t>
            </a:r>
          </a:p>
          <a:p>
            <a:pPr marL="457200" lvl="2"/>
            <a:r>
              <a:rPr lang="el-GR" dirty="0" smtClean="0"/>
              <a:t>Σ</a:t>
            </a:r>
            <a:r>
              <a:rPr lang="en-US" baseline="-25000" dirty="0"/>
              <a:t>i </a:t>
            </a:r>
            <a:r>
              <a:rPr lang="en-US" dirty="0" smtClean="0"/>
              <a:t>(Prices[i</a:t>
            </a:r>
            <a:r>
              <a:rPr lang="en-US" dirty="0"/>
              <a:t>] * </a:t>
            </a:r>
            <a:r>
              <a:rPr lang="en-US" dirty="0" err="1">
                <a:solidFill>
                  <a:srgbClr val="FF0000"/>
                </a:solidFill>
              </a:rPr>
              <a:t>Qp</a:t>
            </a:r>
            <a:r>
              <a:rPr lang="en-US" dirty="0">
                <a:solidFill>
                  <a:srgbClr val="FF0000"/>
                </a:solidFill>
              </a:rPr>
              <a:t>[i] * </a:t>
            </a:r>
            <a:r>
              <a:rPr lang="en-US" dirty="0" err="1">
                <a:solidFill>
                  <a:srgbClr val="FF0000"/>
                </a:solidFill>
              </a:rPr>
              <a:t>Hk</a:t>
            </a:r>
            <a:r>
              <a:rPr lang="en-US" dirty="0">
                <a:solidFill>
                  <a:srgbClr val="FF0000"/>
                </a:solidFill>
              </a:rPr>
              <a:t>[i]</a:t>
            </a:r>
            <a:r>
              <a:rPr lang="en-US" dirty="0"/>
              <a:t>), i = 1,…,n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Note PSD = Convexity!</a:t>
            </a:r>
          </a:p>
          <a:p>
            <a:pPr lvl="2"/>
            <a:r>
              <a:rPr lang="en-US" dirty="0" err="1" smtClean="0"/>
              <a:t>Cholesky</a:t>
            </a:r>
            <a:r>
              <a:rPr lang="en-US" dirty="0" smtClean="0"/>
              <a:t> decomposition: Q is PSD, </a:t>
            </a:r>
            <a:r>
              <a:rPr lang="en-US" dirty="0" err="1" smtClean="0"/>
              <a:t>iff</a:t>
            </a:r>
            <a:r>
              <a:rPr lang="en-US" dirty="0" smtClean="0"/>
              <a:t> exists H, </a:t>
            </a:r>
            <a:r>
              <a:rPr lang="en-US" dirty="0" err="1" smtClean="0"/>
              <a:t>s.t.</a:t>
            </a:r>
            <a:r>
              <a:rPr lang="en-US" dirty="0" smtClean="0"/>
              <a:t> Q = H</a:t>
            </a:r>
            <a:r>
              <a:rPr lang="en-US" baseline="30000" dirty="0" smtClean="0"/>
              <a:t>T</a:t>
            </a:r>
            <a:r>
              <a:rPr lang="en-US" dirty="0" smtClean="0"/>
              <a:t>H</a:t>
            </a:r>
          </a:p>
          <a:p>
            <a:pPr lvl="2"/>
            <a:r>
              <a:rPr lang="en-US" dirty="0" smtClean="0"/>
              <a:t>So, for any x, x</a:t>
            </a:r>
            <a:r>
              <a:rPr lang="en-US" baseline="30000" dirty="0" smtClean="0"/>
              <a:t>T</a:t>
            </a:r>
            <a:r>
              <a:rPr lang="en-US" dirty="0" smtClean="0"/>
              <a:t>Qx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err="1" smtClean="0"/>
              <a:t>H</a:t>
            </a:r>
            <a:r>
              <a:rPr lang="en-US" baseline="30000" dirty="0" err="1" smtClean="0"/>
              <a:t>T</a:t>
            </a:r>
            <a:r>
              <a:rPr lang="en-US" dirty="0" err="1" smtClean="0"/>
              <a:t>Hx</a:t>
            </a:r>
            <a:r>
              <a:rPr lang="en-US" dirty="0" smtClean="0"/>
              <a:t> = |Hx|</a:t>
            </a:r>
            <a:r>
              <a:rPr lang="en-US" baseline="30000" dirty="0" smtClean="0"/>
              <a:t>2</a:t>
            </a:r>
            <a:r>
              <a:rPr lang="en-US" dirty="0" smtClean="0"/>
              <a:t> &gt;= 0 (PSD)</a:t>
            </a:r>
          </a:p>
          <a:p>
            <a:r>
              <a:rPr lang="en-US" dirty="0" smtClean="0"/>
              <a:t>Absolute </a:t>
            </a:r>
            <a:r>
              <a:rPr lang="en-US" dirty="0" smtClean="0"/>
              <a:t>values are hard to model if it contains non-linear term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6999"/>
            <a:ext cx="7010400" cy="31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533303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3">
              <a:buSzPct val="85000"/>
            </a:pPr>
            <a:r>
              <a:rPr lang="el-GR" dirty="0" smtClean="0"/>
              <a:t>Σ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dirty="0" err="1" smtClean="0"/>
              <a:t>gen_target_penalty</a:t>
            </a:r>
            <a:r>
              <a:rPr lang="en-US" dirty="0" smtClean="0"/>
              <a:t>[i</a:t>
            </a:r>
            <a:r>
              <a:rPr lang="en-US" dirty="0"/>
              <a:t>] *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Qp</a:t>
            </a:r>
            <a:r>
              <a:rPr lang="en-US" dirty="0">
                <a:solidFill>
                  <a:srgbClr val="FF0000"/>
                </a:solidFill>
              </a:rPr>
              <a:t>[i] * </a:t>
            </a:r>
            <a:r>
              <a:rPr lang="en-US" dirty="0" err="1">
                <a:solidFill>
                  <a:srgbClr val="FF0000"/>
                </a:solidFill>
              </a:rPr>
              <a:t>Hk</a:t>
            </a:r>
            <a:r>
              <a:rPr lang="en-US" dirty="0">
                <a:solidFill>
                  <a:srgbClr val="FF0000"/>
                </a:solidFill>
              </a:rPr>
              <a:t>[i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 smtClean="0"/>
              <a:t>– </a:t>
            </a:r>
            <a:r>
              <a:rPr lang="en-US" dirty="0" err="1"/>
              <a:t>Gen_Target</a:t>
            </a:r>
            <a:r>
              <a:rPr lang="en-US" dirty="0"/>
              <a:t>*[i]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436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Trick - </a:t>
            </a:r>
            <a:r>
              <a:rPr lang="en-US" dirty="0"/>
              <a:t>Separation of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 * y = u</a:t>
            </a:r>
            <a:r>
              <a:rPr lang="en-US" baseline="30000" dirty="0" smtClean="0"/>
              <a:t>2</a:t>
            </a:r>
            <a:r>
              <a:rPr lang="en-US" dirty="0" smtClean="0"/>
              <a:t> – v</a:t>
            </a:r>
            <a:r>
              <a:rPr lang="en-US" baseline="30000" dirty="0"/>
              <a:t>2</a:t>
            </a:r>
            <a:r>
              <a:rPr lang="en-US" dirty="0" smtClean="0"/>
              <a:t> where u = (</a:t>
            </a:r>
            <a:r>
              <a:rPr lang="en-US" dirty="0" err="1" smtClean="0"/>
              <a:t>x+y</a:t>
            </a:r>
            <a:r>
              <a:rPr lang="en-US" dirty="0" smtClean="0"/>
              <a:t>)/2, v = (x-y)/2</a:t>
            </a:r>
          </a:p>
          <a:p>
            <a:r>
              <a:rPr lang="en-US" dirty="0" smtClean="0"/>
              <a:t>So </a:t>
            </a:r>
          </a:p>
          <a:p>
            <a:pPr lvl="2"/>
            <a:r>
              <a:rPr lang="el-GR" dirty="0" smtClean="0"/>
              <a:t>Σ</a:t>
            </a:r>
            <a:r>
              <a:rPr lang="en-US" baseline="-25000" dirty="0"/>
              <a:t>i </a:t>
            </a:r>
            <a:r>
              <a:rPr lang="en-US" dirty="0" smtClean="0"/>
              <a:t>(</a:t>
            </a:r>
            <a:r>
              <a:rPr lang="en-US" dirty="0" smtClean="0"/>
              <a:t>Prices[i</a:t>
            </a:r>
            <a:r>
              <a:rPr lang="en-US" dirty="0"/>
              <a:t>] * </a:t>
            </a:r>
            <a:r>
              <a:rPr lang="en-US" dirty="0" err="1"/>
              <a:t>Qp</a:t>
            </a:r>
            <a:r>
              <a:rPr lang="en-US" dirty="0"/>
              <a:t>[i] * </a:t>
            </a:r>
            <a:r>
              <a:rPr lang="en-US" dirty="0" err="1"/>
              <a:t>Hk</a:t>
            </a:r>
            <a:r>
              <a:rPr lang="en-US" dirty="0"/>
              <a:t>[i</a:t>
            </a:r>
            <a:r>
              <a:rPr lang="en-US" dirty="0" smtClean="0"/>
              <a:t>]) 	</a:t>
            </a:r>
            <a:r>
              <a:rPr lang="el-GR" dirty="0"/>
              <a:t> </a:t>
            </a:r>
            <a:r>
              <a:rPr lang="en-US" dirty="0" smtClean="0"/>
              <a:t>      </a:t>
            </a:r>
            <a:r>
              <a:rPr lang="el-GR" dirty="0" smtClean="0"/>
              <a:t>Σ</a:t>
            </a:r>
            <a:r>
              <a:rPr lang="en-US" baseline="-25000" dirty="0"/>
              <a:t>i </a:t>
            </a:r>
            <a:r>
              <a:rPr lang="en-US" dirty="0" smtClean="0"/>
              <a:t>(Prices[i</a:t>
            </a:r>
            <a:r>
              <a:rPr lang="en-US" dirty="0"/>
              <a:t>] * </a:t>
            </a:r>
            <a:r>
              <a:rPr lang="en-US" dirty="0" smtClean="0"/>
              <a:t>(u[i]</a:t>
            </a:r>
            <a:r>
              <a:rPr lang="en-US" baseline="30000" dirty="0"/>
              <a:t> 2</a:t>
            </a:r>
            <a:r>
              <a:rPr lang="en-US" dirty="0" smtClean="0"/>
              <a:t>+ v[i]</a:t>
            </a:r>
            <a:r>
              <a:rPr lang="en-US" baseline="30000" dirty="0"/>
              <a:t> 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Then use piecewise linear (PWL) objective for u</a:t>
            </a:r>
            <a:r>
              <a:rPr lang="en-US" baseline="30000" dirty="0"/>
              <a:t>2</a:t>
            </a:r>
            <a:r>
              <a:rPr lang="en-US" dirty="0" smtClean="0"/>
              <a:t> and v</a:t>
            </a:r>
            <a:r>
              <a:rPr lang="en-US" baseline="30000" dirty="0"/>
              <a:t>2</a:t>
            </a:r>
            <a:r>
              <a:rPr lang="en-US" dirty="0" smtClean="0"/>
              <a:t>, respectively.</a:t>
            </a:r>
          </a:p>
          <a:p>
            <a:r>
              <a:rPr lang="en-US" dirty="0" smtClean="0"/>
              <a:t>PWL: a new feature added in </a:t>
            </a:r>
            <a:r>
              <a:rPr lang="en-US" dirty="0" err="1" smtClean="0"/>
              <a:t>Gurobi</a:t>
            </a:r>
            <a:r>
              <a:rPr lang="en-US" dirty="0" smtClean="0"/>
              <a:t> 6.5!</a:t>
            </a:r>
          </a:p>
          <a:p>
            <a:r>
              <a:rPr lang="en-US" dirty="0" err="1" smtClean="0"/>
              <a:t>Gurobi</a:t>
            </a:r>
            <a:r>
              <a:rPr lang="en-US" dirty="0" smtClean="0"/>
              <a:t> converts them to SOS2 Constraints</a:t>
            </a:r>
          </a:p>
          <a:p>
            <a:pPr lvl="1"/>
            <a:r>
              <a:rPr lang="en-US" dirty="0" smtClean="0"/>
              <a:t>At most two are non-negative</a:t>
            </a:r>
          </a:p>
          <a:p>
            <a:pPr lvl="1"/>
            <a:r>
              <a:rPr lang="en-US" dirty="0" smtClean="0"/>
              <a:t>Non-negative ones must be adjacent</a:t>
            </a:r>
          </a:p>
          <a:p>
            <a:pPr lvl="2"/>
            <a:endParaRPr lang="en-US" dirty="0" smtClean="0"/>
          </a:p>
          <a:p>
            <a:pPr marL="548640" lvl="2" indent="0">
              <a:buNone/>
            </a:pPr>
            <a:endParaRPr lang="en-US" dirty="0" smtClean="0"/>
          </a:p>
          <a:p>
            <a:pPr marL="548640" lvl="2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886200" y="2566869"/>
            <a:ext cx="609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24400"/>
            <a:ext cx="2505075" cy="178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9624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30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trick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deal with absolute values?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Turn them into quadratic terms instead</a:t>
            </a:r>
          </a:p>
          <a:p>
            <a:pPr lvl="1"/>
            <a:r>
              <a:rPr lang="en-US" dirty="0" smtClean="0"/>
              <a:t>Similarly: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xy</a:t>
            </a:r>
            <a:r>
              <a:rPr lang="en-US" dirty="0" smtClean="0"/>
              <a:t>-c)</a:t>
            </a:r>
            <a:r>
              <a:rPr lang="en-US" baseline="30000" dirty="0"/>
              <a:t> 2</a:t>
            </a:r>
            <a:r>
              <a:rPr lang="en-US" dirty="0" smtClean="0"/>
              <a:t> =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– 2xy + c</a:t>
            </a:r>
            <a:r>
              <a:rPr lang="en-US" baseline="30000" dirty="0"/>
              <a:t>2</a:t>
            </a:r>
            <a:endParaRPr lang="en-US" dirty="0" smtClean="0"/>
          </a:p>
          <a:p>
            <a:pPr lvl="2"/>
            <a:r>
              <a:rPr lang="en-US" dirty="0" smtClean="0"/>
              <a:t>Note that x</a:t>
            </a:r>
            <a:r>
              <a:rPr lang="en-US" baseline="30000" dirty="0"/>
              <a:t>2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= ((</a:t>
            </a:r>
            <a:r>
              <a:rPr lang="en-US" dirty="0" err="1" smtClean="0"/>
              <a:t>x+y</a:t>
            </a:r>
            <a:r>
              <a:rPr lang="en-US" dirty="0" smtClean="0"/>
              <a:t>)</a:t>
            </a:r>
            <a:r>
              <a:rPr lang="en-US" baseline="30000" dirty="0" smtClean="0"/>
              <a:t>4</a:t>
            </a:r>
            <a:r>
              <a:rPr lang="en-US" dirty="0" smtClean="0"/>
              <a:t> + (x-y)</a:t>
            </a:r>
            <a:r>
              <a:rPr lang="en-US" baseline="30000" dirty="0" smtClean="0"/>
              <a:t>4</a:t>
            </a:r>
            <a:r>
              <a:rPr lang="en-US" dirty="0" smtClean="0"/>
              <a:t> – (2x</a:t>
            </a:r>
            <a:r>
              <a:rPr lang="en-US" baseline="30000" dirty="0"/>
              <a:t>4</a:t>
            </a:r>
            <a:r>
              <a:rPr lang="en-US" dirty="0" smtClean="0"/>
              <a:t> + 2y</a:t>
            </a:r>
            <a:r>
              <a:rPr lang="en-US" baseline="30000" dirty="0"/>
              <a:t>4</a:t>
            </a:r>
            <a:r>
              <a:rPr lang="en-US" dirty="0" smtClean="0"/>
              <a:t>))/12</a:t>
            </a:r>
          </a:p>
          <a:p>
            <a:pPr lvl="2"/>
            <a:r>
              <a:rPr lang="en-US" dirty="0" smtClean="0"/>
              <a:t>So x</a:t>
            </a:r>
            <a:r>
              <a:rPr lang="en-US" baseline="30000" dirty="0"/>
              <a:t>2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= (u</a:t>
            </a:r>
            <a:r>
              <a:rPr lang="en-US" baseline="30000" dirty="0" smtClean="0"/>
              <a:t>4</a:t>
            </a:r>
            <a:r>
              <a:rPr lang="en-US" dirty="0" smtClean="0"/>
              <a:t> + v</a:t>
            </a:r>
            <a:r>
              <a:rPr lang="en-US" baseline="30000" dirty="0" smtClean="0"/>
              <a:t>4</a:t>
            </a:r>
            <a:r>
              <a:rPr lang="en-US" dirty="0" smtClean="0"/>
              <a:t>) * 4 / 3 – (x</a:t>
            </a:r>
            <a:r>
              <a:rPr lang="en-US" baseline="30000" dirty="0"/>
              <a:t>4</a:t>
            </a:r>
            <a:r>
              <a:rPr lang="en-US" dirty="0" smtClean="0"/>
              <a:t> + y</a:t>
            </a:r>
            <a:r>
              <a:rPr lang="en-US" baseline="30000" dirty="0"/>
              <a:t>4</a:t>
            </a:r>
            <a:r>
              <a:rPr lang="en-US" dirty="0" smtClean="0"/>
              <a:t>) / 6, u = (</a:t>
            </a:r>
            <a:r>
              <a:rPr lang="en-US" dirty="0" err="1" smtClean="0"/>
              <a:t>x+y</a:t>
            </a:r>
            <a:r>
              <a:rPr lang="en-US" dirty="0" smtClean="0"/>
              <a:t>)/2, v = (x-y)/2</a:t>
            </a:r>
          </a:p>
          <a:p>
            <a:pPr lvl="1"/>
            <a:r>
              <a:rPr lang="en-US" dirty="0" smtClean="0"/>
              <a:t>So far, all the multiplicative terms are separated!</a:t>
            </a:r>
          </a:p>
          <a:p>
            <a:pPr lvl="1"/>
            <a:r>
              <a:rPr lang="en-US" dirty="0" smtClean="0"/>
              <a:t>However, we end up with much more complex models (with lots of SOS2 constraints)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0574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3">
              <a:buSzPct val="85000"/>
            </a:pPr>
            <a:r>
              <a:rPr lang="el-GR" dirty="0" smtClean="0"/>
              <a:t>Σ</a:t>
            </a:r>
            <a:r>
              <a:rPr lang="en-US" baseline="-25000" dirty="0"/>
              <a:t>i </a:t>
            </a:r>
            <a:r>
              <a:rPr lang="en-US" dirty="0" smtClean="0"/>
              <a:t>(</a:t>
            </a:r>
            <a:r>
              <a:rPr lang="en-US" dirty="0" err="1" smtClean="0"/>
              <a:t>gen_target_penalty</a:t>
            </a:r>
            <a:r>
              <a:rPr lang="en-US" dirty="0" smtClean="0"/>
              <a:t>[i</a:t>
            </a:r>
            <a:r>
              <a:rPr lang="en-US" dirty="0"/>
              <a:t>] *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Qp</a:t>
            </a:r>
            <a:r>
              <a:rPr lang="en-US" dirty="0">
                <a:solidFill>
                  <a:srgbClr val="FF0000"/>
                </a:solidFill>
              </a:rPr>
              <a:t>[i] * </a:t>
            </a:r>
            <a:r>
              <a:rPr lang="en-US" dirty="0" err="1">
                <a:solidFill>
                  <a:srgbClr val="FF0000"/>
                </a:solidFill>
              </a:rPr>
              <a:t>Hk</a:t>
            </a:r>
            <a:r>
              <a:rPr lang="en-US" dirty="0">
                <a:solidFill>
                  <a:srgbClr val="FF0000"/>
                </a:solidFill>
              </a:rPr>
              <a:t>[i]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Gen_Target</a:t>
            </a:r>
            <a:r>
              <a:rPr lang="en-US" dirty="0"/>
              <a:t>*[i]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735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2.7</a:t>
            </a:r>
          </a:p>
          <a:p>
            <a:r>
              <a:rPr lang="en-US" dirty="0" err="1" smtClean="0"/>
              <a:t>Gurobi</a:t>
            </a:r>
            <a:r>
              <a:rPr lang="en-US" dirty="0" smtClean="0"/>
              <a:t> 6.5</a:t>
            </a:r>
          </a:p>
          <a:p>
            <a:r>
              <a:rPr lang="en-US" dirty="0" err="1" smtClean="0"/>
              <a:t>qo</a:t>
            </a:r>
            <a:r>
              <a:rPr lang="en-US" dirty="0" smtClean="0"/>
              <a:t>[i</a:t>
            </a:r>
            <a:r>
              <a:rPr lang="en-US" dirty="0"/>
              <a:t>] = </a:t>
            </a:r>
            <a:r>
              <a:rPr lang="en-US" dirty="0" err="1"/>
              <a:t>m.</a:t>
            </a:r>
            <a:r>
              <a:rPr lang="en-US" dirty="0" err="1">
                <a:solidFill>
                  <a:srgbClr val="FF0000"/>
                </a:solidFill>
              </a:rPr>
              <a:t>addVar</a:t>
            </a:r>
            <a:r>
              <a:rPr lang="en-US" dirty="0"/>
              <a:t>(</a:t>
            </a:r>
            <a:r>
              <a:rPr lang="en-US" dirty="0" err="1"/>
              <a:t>lb</a:t>
            </a:r>
            <a:r>
              <a:rPr lang="en-US" dirty="0"/>
              <a:t>=</a:t>
            </a:r>
            <a:r>
              <a:rPr lang="en-US" dirty="0" err="1"/>
              <a:t>minQo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=</a:t>
            </a:r>
            <a:r>
              <a:rPr lang="en-US" dirty="0" err="1"/>
              <a:t>maxQo</a:t>
            </a:r>
            <a:r>
              <a:rPr lang="en-US" dirty="0"/>
              <a:t>, name='</a:t>
            </a:r>
            <a:r>
              <a:rPr lang="en-US" dirty="0" err="1"/>
              <a:t>qo</a:t>
            </a:r>
            <a:r>
              <a:rPr lang="en-US" dirty="0"/>
              <a:t>_{i}'.format(i = i))</a:t>
            </a:r>
          </a:p>
          <a:p>
            <a:r>
              <a:rPr lang="en-US" dirty="0" err="1"/>
              <a:t>m.</a:t>
            </a:r>
            <a:r>
              <a:rPr lang="en-US" dirty="0" err="1">
                <a:solidFill>
                  <a:srgbClr val="FF0000"/>
                </a:solidFill>
              </a:rPr>
              <a:t>addConstr</a:t>
            </a:r>
            <a:r>
              <a:rPr lang="en-US" dirty="0"/>
              <a:t>(</a:t>
            </a:r>
            <a:r>
              <a:rPr lang="en-US" dirty="0" err="1"/>
              <a:t>qo</a:t>
            </a:r>
            <a:r>
              <a:rPr lang="en-US" dirty="0"/>
              <a:t>[i] == </a:t>
            </a:r>
            <a:r>
              <a:rPr lang="en-US" dirty="0" err="1"/>
              <a:t>qp</a:t>
            </a:r>
            <a:r>
              <a:rPr lang="en-US" dirty="0"/>
              <a:t>[i] + </a:t>
            </a:r>
            <a:r>
              <a:rPr lang="en-US" dirty="0" err="1"/>
              <a:t>qs</a:t>
            </a:r>
            <a:r>
              <a:rPr lang="en-US" dirty="0"/>
              <a:t>[i],</a:t>
            </a:r>
            <a:r>
              <a:rPr lang="en-US" dirty="0" smtClean="0"/>
              <a:t>'</a:t>
            </a:r>
            <a:r>
              <a:rPr lang="en-US" dirty="0" err="1" smtClean="0"/>
              <a:t>disch</a:t>
            </a:r>
            <a:r>
              <a:rPr lang="en-US" dirty="0" smtClean="0"/>
              <a:t>_{</a:t>
            </a:r>
            <a:r>
              <a:rPr lang="en-US" dirty="0"/>
              <a:t>i}'.format(i=i))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m.</a:t>
            </a:r>
            <a:r>
              <a:rPr lang="en-US" dirty="0" err="1">
                <a:solidFill>
                  <a:srgbClr val="FF0000"/>
                </a:solidFill>
              </a:rPr>
              <a:t>setPWLObj</a:t>
            </a:r>
            <a:r>
              <a:rPr lang="en-US" dirty="0"/>
              <a:t>(u[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ucoords</a:t>
            </a:r>
            <a:r>
              <a:rPr lang="en-US" dirty="0"/>
              <a:t>, prices[</a:t>
            </a:r>
            <a:r>
              <a:rPr lang="en-US" dirty="0" err="1"/>
              <a:t>i</a:t>
            </a:r>
            <a:r>
              <a:rPr lang="en-US" dirty="0"/>
              <a:t>] * </a:t>
            </a:r>
            <a:r>
              <a:rPr lang="en-US" dirty="0" err="1"/>
              <a:t>np.power</a:t>
            </a:r>
            <a:r>
              <a:rPr lang="en-US" dirty="0"/>
              <a:t>(</a:t>
            </a:r>
            <a:r>
              <a:rPr lang="en-US" dirty="0" err="1"/>
              <a:t>ucoords</a:t>
            </a:r>
            <a:r>
              <a:rPr lang="en-US" dirty="0"/>
              <a:t>, 2</a:t>
            </a:r>
            <a:r>
              <a:rPr lang="en-US" dirty="0" smtClean="0"/>
              <a:t>))</a:t>
            </a:r>
          </a:p>
          <a:p>
            <a:r>
              <a:rPr lang="en-US" dirty="0"/>
              <a:t>schedules['Revenue'] = [g * p for (</a:t>
            </a:r>
            <a:r>
              <a:rPr lang="en-US" dirty="0" err="1"/>
              <a:t>g,p</a:t>
            </a:r>
            <a:r>
              <a:rPr lang="en-US" dirty="0"/>
              <a:t>) in zip(schedules['Generation'], prices)]</a:t>
            </a:r>
            <a:endParaRPr lang="en-US" dirty="0" smtClean="0"/>
          </a:p>
        </p:txBody>
      </p:sp>
      <p:sp>
        <p:nvSpPr>
          <p:cNvPr id="4" name="Line Callout 1 3"/>
          <p:cNvSpPr/>
          <p:nvPr/>
        </p:nvSpPr>
        <p:spPr>
          <a:xfrm>
            <a:off x="3048000" y="3957362"/>
            <a:ext cx="1335704" cy="304800"/>
          </a:xfrm>
          <a:prstGeom prst="borderCallout1">
            <a:avLst>
              <a:gd name="adj1" fmla="val 18750"/>
              <a:gd name="adj2" fmla="val -8333"/>
              <a:gd name="adj3" fmla="val 241426"/>
              <a:gd name="adj4" fmla="val -15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4724400" y="4097797"/>
            <a:ext cx="1600200" cy="457200"/>
          </a:xfrm>
          <a:prstGeom prst="borderCallout1">
            <a:avLst>
              <a:gd name="adj1" fmla="val 18750"/>
              <a:gd name="adj2" fmla="val -8333"/>
              <a:gd name="adj3" fmla="val 160434"/>
              <a:gd name="adj4" fmla="val -60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coordinates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7162800" y="4262162"/>
            <a:ext cx="1600200" cy="457200"/>
          </a:xfrm>
          <a:prstGeom prst="borderCallout1">
            <a:avLst>
              <a:gd name="adj1" fmla="val 18750"/>
              <a:gd name="adj2" fmla="val -8333"/>
              <a:gd name="adj3" fmla="val 110021"/>
              <a:gd name="adj4" fmla="val -49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coordinates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51120"/>
            <a:ext cx="1676400" cy="134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17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to Prices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609635"/>
            <a:ext cx="6923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Optimize to random daily prices</a:t>
            </a:r>
          </a:p>
          <a:p>
            <a:r>
              <a:rPr lang="en-US" dirty="0" smtClean="0"/>
              <a:t>Optimizer purposely maintains a high </a:t>
            </a:r>
            <a:r>
              <a:rPr lang="en-US" dirty="0" err="1" smtClean="0"/>
              <a:t>forebay</a:t>
            </a:r>
            <a:r>
              <a:rPr lang="en-US" dirty="0" smtClean="0"/>
              <a:t> to get high H/Ks</a:t>
            </a:r>
          </a:p>
          <a:p>
            <a:r>
              <a:rPr lang="en-US" dirty="0" smtClean="0"/>
              <a:t>&lt;10 </a:t>
            </a:r>
            <a:r>
              <a:rPr lang="en-US" dirty="0" err="1" smtClean="0"/>
              <a:t>secs</a:t>
            </a:r>
            <a:r>
              <a:rPr lang="en-US" dirty="0" smtClean="0"/>
              <a:t> to optimize a three-month model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1484"/>
            <a:ext cx="52357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62200"/>
            <a:ext cx="3944583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3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1979</TotalTime>
  <Words>695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Swift short term optimizer</vt:lpstr>
      <vt:lpstr>The Problem</vt:lpstr>
      <vt:lpstr>The Hydro model</vt:lpstr>
      <vt:lpstr>The Optimization Objective</vt:lpstr>
      <vt:lpstr>Modeling Challenge </vt:lpstr>
      <vt:lpstr>Trick - Separation of Variables</vt:lpstr>
      <vt:lpstr>Same trick continues…</vt:lpstr>
      <vt:lpstr>Implementation</vt:lpstr>
      <vt:lpstr>Optimize to Prices</vt:lpstr>
      <vt:lpstr>Optimize to Targets</vt:lpstr>
      <vt:lpstr>Future Work</vt:lpstr>
      <vt:lpstr>Comments/Questions?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short term optimizer</dc:title>
  <dc:creator>Jian Hu</dc:creator>
  <cp:lastModifiedBy>Jian Hu</cp:lastModifiedBy>
  <cp:revision>86</cp:revision>
  <dcterms:created xsi:type="dcterms:W3CDTF">2016-02-08T18:53:34Z</dcterms:created>
  <dcterms:modified xsi:type="dcterms:W3CDTF">2016-02-10T21:48:34Z</dcterms:modified>
</cp:coreProperties>
</file>