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8" r:id="rId4"/>
    <p:sldId id="279" r:id="rId5"/>
    <p:sldId id="280" r:id="rId6"/>
    <p:sldId id="281" r:id="rId7"/>
    <p:sldId id="282" r:id="rId8"/>
    <p:sldId id="285" r:id="rId9"/>
    <p:sldId id="283" r:id="rId10"/>
    <p:sldId id="284" r:id="rId11"/>
    <p:sldId id="286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8"/>
    <p:restoredTop sz="74302"/>
  </p:normalViewPr>
  <p:slideViewPr>
    <p:cSldViewPr snapToGrid="0" snapToObjects="1">
      <p:cViewPr varScale="1">
        <p:scale>
          <a:sx n="92" d="100"/>
          <a:sy n="92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C3184-F180-1045-816B-58C980AEBE01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5F88-0EEF-934A-BFA1-94F0BF597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88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5F88-0EEF-934A-BFA1-94F0BF59734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51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Times New Roman"/>
                <a:ea typeface="Times New Roman"/>
                <a:cs typeface="Times New Roman"/>
                <a:sym typeface="Times New Roman"/>
              </a:rPr>
              <a:t>To investigate and compare postural ergonomics of surgeons during two different surgical scenarios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70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5F88-0EEF-934A-BFA1-94F0BF59734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27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5F88-0EEF-934A-BFA1-94F0BF59734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95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5F88-0EEF-934A-BFA1-94F0BF59734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7BE00-C944-7748-A81C-A64FCCC7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F8543-34BE-1A43-BDC0-86FE7BAB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F52B9-2C15-CE44-9A3D-1321D0EB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87C2E-5B88-3849-B315-7B715805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00D5D-264C-CF42-8E53-FB288E92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36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AF9D-14D8-0045-A878-15BA1F4E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40E2E4-7AE3-DA45-921F-04E43085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1AC67-7313-EE4B-AA08-6B60164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E2425-C56F-6540-B382-751786D5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0D44E-217A-DB4E-8E34-9ECAD9B8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E04B6-44A8-3545-9F44-5B3ED7DD2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F6B96-0FB4-CD42-B822-C2876B65E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B79B4-3C00-A040-8A51-D717162D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CD8A1-106C-7843-8A07-24587435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DBC55-83DD-AC40-AA4B-655FADE6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7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1BCF2-0724-9B46-82FF-AA3D7E14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9396-6976-6143-9944-3F0F0E1A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A6320-1225-284F-A070-C845B7A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AA239-F187-444D-BCE2-6D77420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892C6-2E83-2942-B12A-AA65E62E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18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9C61-8B3D-F543-8DE9-CC0A144B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8A9AD-E25C-3C4C-8D4E-21D90F7E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F998A-2DF7-A84C-8390-C623879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F0E09-4C8C-6043-A820-90E3F3A5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AC9F6-9BAA-2A43-8D66-8A42F185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6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D2A1-496B-AD46-93D3-8A8DC915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8C182-1804-0749-8690-5F3C016F5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C7E8D-C4DA-EF4F-85AD-46385D07E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20372-E97F-4A46-9714-F56B4328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9B84E-D030-F048-B120-A39AB1E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9BA42-4261-204A-B4FD-CC6B210D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5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2A52-C6B0-DD4D-9940-57BBE481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B410C-9B9C-6248-A007-3664F3AD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53DF3-EA61-C640-A724-3926C413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F1F13E-B47F-2F4C-98F7-5567D72B6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42A138-3E0D-774D-AAEF-CE4C6B4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15E067-25DC-1E4D-9141-522619A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3AE4A9-C3AE-3646-B2B5-A78FC1CC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2C72B7-8857-2E43-926B-E2AE441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66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5BE70-4D5F-BE49-906D-C7813EF4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4DAF9-21BD-F74E-AA8E-DE544BEC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399BC-3449-014C-AC78-ED5B9421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7D4C5A-6AA9-0942-A24C-844507D3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63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D7E35-9E19-B545-91C3-6404BEC4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7C6CAF-6FA7-E24F-9749-7428ADA3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DFC7F-182F-E543-AC4E-21F4841D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2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5444F-671E-8F4A-8B4D-96D0FE43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501FD-7290-8A4E-BFBF-3A3509B9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0C467-FAE5-0849-8863-00F3AE479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4756-9D50-314A-ACB2-14370AD0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EF3E7-21F7-5245-B7A2-50499897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29ED7-B074-7E42-96D5-3FCD1AD9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0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DEF2-0468-AA41-9489-A9BAEEDD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1D67E-3849-7E42-A158-19B9BD8C4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878C-66E0-424F-BACB-8582B74F8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7FB9B-5F61-3943-BE23-5651328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EE524-5997-7A46-B624-E52FE225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A1892-E233-7146-AFED-F52DB818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9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E7D60-25A3-3B40-8CC9-F3939693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849C9-D735-0F4E-B85E-0876C3D0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88204-A8F9-B84C-AA86-BDF6E9FAA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DBBC-723B-FA4D-843F-C8401D9136B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F243-064A-9245-BB71-09310A5D0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95BCD-4AC6-FA4A-BC9C-A1F688D2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4698-8CEE-4D48-8B0E-3F98581F39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6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0F911-B6C9-8E41-A9CD-DC69B2BE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8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Surgeon’s Neck Posture during Spine Surgeries: “The Unrecognized Potential Occupational Hazard”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23312-FC18-054E-8016-01A1F6BF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1870"/>
            <a:ext cx="9144000" cy="193381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 Hu (Group 8)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Zhen Hu,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Hanqing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Mentor: Dr. Russell Taylor, Dr. Deepa </a:t>
            </a:r>
            <a:r>
              <a:rPr lang="en-US" altLang="zh-CN" dirty="0" err="1">
                <a:latin typeface="Times New Roman"/>
                <a:ea typeface="Times New Roman"/>
                <a:cs typeface="Times New Roman"/>
                <a:sym typeface="Times New Roman"/>
              </a:rPr>
              <a:t>Galaiya</a:t>
            </a:r>
            <a:endParaRPr lang="en-US" altLang="zh-C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4" name="Google Shape;91;p1">
            <a:extLst>
              <a:ext uri="{FF2B5EF4-FFF2-40B4-BE49-F238E27FC236}">
                <a16:creationId xmlns:a16="http://schemas.microsoft.com/office/drawing/2014/main" id="{C8BE9787-3F81-2B43-8BD3-6F40C5DA3D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4259" cy="160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3584DE-1C9C-094B-9229-F72F870E9070}"/>
              </a:ext>
            </a:extLst>
          </p:cNvPr>
          <p:cNvSpPr txBox="1"/>
          <p:nvPr/>
        </p:nvSpPr>
        <p:spPr>
          <a:xfrm>
            <a:off x="8282152" y="812941"/>
            <a:ext cx="3450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79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485B-A4F5-A943-8B83-02E01D88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61F18-0786-6A47-9017-5AC9B8D8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is very informative on data analysis and conclusion.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method we can learn from the paper: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whole surgery into different phases, calculate the mean and SD of each phase.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the histogram representation of the neck flexion angles, we can try to fit the curve with normal distribution if possible.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doing comparison, calculate the p-value to show whether the null hypothesis is convincing or not.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D812F-0F90-3D44-8740-FD7B3E47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040DF-E6E1-DE49-BB59-5519B965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technical approach, there are some drawbacks: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show specifically how to calibrate the images. The calibration process can influence the reliability of the data.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show how many snapshots of the video have been taken. The condition that whenever the surgeon changes position, taking a snapshot seems a little ambiguous.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gathered from this method aren’t continuous, if the surgeon move to another direction, the opposite direction of the camera, then the camera can’t gather any data.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40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A06-8482-487F-9B16-F0512D853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F1BF8-FCE0-44A5-8F14-36B377148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7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979A-1918-472E-AB1B-3DF87B07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715" y="1825625"/>
            <a:ext cx="9845611" cy="435133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25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Measurement of Neck Flexion Angle during Thyroid and Ear Surgery by using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IMUs’ pitch angle against EM tracker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 Flexion Angle: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pitch angle between two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Surgeries: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neck flexion angle changes in real surgical scenarios if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4E7F1-932D-4F23-9815-BED449488382}"/>
              </a:ext>
            </a:extLst>
          </p:cNvPr>
          <p:cNvSpPr/>
          <p:nvPr/>
        </p:nvSpPr>
        <p:spPr>
          <a:xfrm>
            <a:off x="815502" y="6526452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Edit from: https://stanford.edu/class/ee267/lectures/lecture10.pdf</a:t>
            </a:r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DAD573-7C5A-447A-A731-0F0F8EFFC215}"/>
              </a:ext>
            </a:extLst>
          </p:cNvPr>
          <p:cNvGrpSpPr/>
          <p:nvPr/>
        </p:nvGrpSpPr>
        <p:grpSpPr>
          <a:xfrm>
            <a:off x="174003" y="1022905"/>
            <a:ext cx="2409416" cy="3632065"/>
            <a:chOff x="174003" y="1022905"/>
            <a:chExt cx="2409416" cy="36320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8E7D77-24BE-4759-8725-A0FBEAFAB286}"/>
                </a:ext>
              </a:extLst>
            </p:cNvPr>
            <p:cNvGrpSpPr/>
            <p:nvPr/>
          </p:nvGrpSpPr>
          <p:grpSpPr>
            <a:xfrm>
              <a:off x="344459" y="1022905"/>
              <a:ext cx="2238960" cy="3632065"/>
              <a:chOff x="8499838" y="3027505"/>
              <a:chExt cx="2569046" cy="363206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179657B-56B9-42A5-A386-6B912ABEA0D2}"/>
                  </a:ext>
                </a:extLst>
              </p:cNvPr>
              <p:cNvGrpSpPr/>
              <p:nvPr/>
            </p:nvGrpSpPr>
            <p:grpSpPr>
              <a:xfrm>
                <a:off x="8499838" y="3027505"/>
                <a:ext cx="2569046" cy="3632065"/>
                <a:chOff x="8499841" y="3027505"/>
                <a:chExt cx="2569047" cy="363206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B203C0A-7DD8-40E4-8A1D-8665D3A67284}"/>
                    </a:ext>
                  </a:extLst>
                </p:cNvPr>
                <p:cNvGrpSpPr/>
                <p:nvPr/>
              </p:nvGrpSpPr>
              <p:grpSpPr>
                <a:xfrm>
                  <a:off x="8499841" y="3027505"/>
                  <a:ext cx="2569047" cy="3010336"/>
                  <a:chOff x="7433987" y="1461251"/>
                  <a:chExt cx="3402463" cy="4142344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BA167AD-D898-4F81-90BC-1FCDA60878AF}"/>
                      </a:ext>
                    </a:extLst>
                  </p:cNvPr>
                  <p:cNvGrpSpPr/>
                  <p:nvPr/>
                </p:nvGrpSpPr>
                <p:grpSpPr>
                  <a:xfrm>
                    <a:off x="7433987" y="1461251"/>
                    <a:ext cx="3402463" cy="4142344"/>
                    <a:chOff x="5719046" y="1311787"/>
                    <a:chExt cx="3402463" cy="4142344"/>
                  </a:xfrm>
                </p:grpSpPr>
                <p:pic>
                  <p:nvPicPr>
                    <p:cNvPr id="16" name="Picture 15" descr="A picture containing object, clock&#10;&#10;Description automatically generated">
                      <a:extLst>
                        <a:ext uri="{FF2B5EF4-FFF2-40B4-BE49-F238E27FC236}">
                          <a16:creationId xmlns:a16="http://schemas.microsoft.com/office/drawing/2014/main" id="{1DEB6FF4-B3DA-4A13-9192-4C90730985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0000" b="90000" l="10000" r="90000">
                                  <a14:foregroundMark x1="47011" y1="38702" x2="52746" y2="51603"/>
                                  <a14:foregroundMark x1="52746" y1="51603" x2="47334" y2="38782"/>
                                  <a14:foregroundMark x1="47334" y1="38782" x2="47173" y2="38702"/>
                                  <a14:foregroundMark x1="63813" y1="43510" x2="61470" y2="43510"/>
                                  <a14:foregroundMark x1="62763" y1="45272" x2="63166" y2="46474"/>
                                  <a14:foregroundMark x1="23183" y1="49599" x2="23183" y2="49599"/>
                                  <a14:foregroundMark x1="23021" y1="86138" x2="23021" y2="86138"/>
                                  <a14:backgroundMark x1="10258" y1="57292" x2="10258" y2="57292"/>
                                  <a14:backgroundMark x1="12601" y1="58173" x2="12601" y2="58173"/>
                                  <a14:backgroundMark x1="11551" y1="57933" x2="11551" y2="57933"/>
                                  <a14:backgroundMark x1="21567" y1="70833" x2="21567" y2="70833"/>
                                  <a14:backgroundMark x1="22213" y1="70593" x2="22213" y2="70593"/>
                                  <a14:backgroundMark x1="22213" y1="70593" x2="22213" y2="70593"/>
                                  <a14:backgroundMark x1="22213" y1="41667" x2="22213" y2="45833"/>
                                  <a14:backgroundMark x1="22456" y1="39984" x2="23102" y2="43510"/>
                                  <a14:backgroundMark x1="22544" y1="49599" x2="21809" y2="78686"/>
                                  <a14:backgroundMark x1="22698" y1="43510" x2="22544" y2="49599"/>
                                  <a14:backgroundMark x1="22859" y1="60897" x2="21567" y2="70433"/>
                                  <a14:backgroundMark x1="23910" y1="66827" x2="18174" y2="74199"/>
                                  <a14:backgroundMark x1="23748" y1="69551" x2="18417" y2="76362"/>
                                  <a14:backgroundMark x1="24152" y1="71875" x2="17367" y2="79487"/>
                                  <a14:backgroundMark x1="34006" y1="85256" x2="26898" y2="97676"/>
                                  <a14:backgroundMark x1="26898" y1="97676" x2="26898" y2="97676"/>
                                  <a14:backgroundMark x1="80695" y1="79968" x2="99031" y2="92628"/>
                                  <a14:backgroundMark x1="77868" y1="91186" x2="87480" y2="98958"/>
                                  <a14:backgroundMark x1="20517" y1="87740" x2="23344" y2="87740"/>
                                  <a14:backgroundMark x1="21567" y1="75240" x2="22375" y2="74199"/>
                                  <a14:backgroundMark x1="23344" y1="58013" x2="22617" y2="57372"/>
                                  <a14:backgroundMark x1="23021" y1="56571" x2="22779" y2="57772"/>
                                  <a14:backgroundMark x1="22698" y1="55689" x2="22698" y2="56410"/>
                                  <a14:backgroundMark x1="22859" y1="56330" x2="22375" y2="55529"/>
                                  <a14:backgroundMark x1="23344" y1="57532" x2="22698" y2="55849"/>
                                  <a14:backgroundMark x1="22536" y1="49119" x2="22698" y2="47356"/>
                                  <a14:backgroundMark x1="22859" y1="48958" x2="23263" y2="47676"/>
                                  <a14:backgroundMark x1="36511" y1="70192" x2="36511" y2="70192"/>
                                  <a14:backgroundMark x1="67044" y1="49920" x2="67044" y2="49920"/>
                                  <a14:backgroundMark x1="21567" y1="86779" x2="23748" y2="8774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611121">
                      <a:off x="5719046" y="1311787"/>
                      <a:ext cx="3402463" cy="34299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0C44377F-33F5-4712-990C-E8921998BE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112329" y="3951831"/>
                      <a:ext cx="584104" cy="15023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BF7C5CF8-A0F9-49FB-8C4B-DB58EDAD78DE}"/>
                        </a:ext>
                      </a:extLst>
                    </p:cNvPr>
                    <p:cNvGrpSpPr/>
                    <p:nvPr/>
                  </p:nvGrpSpPr>
                  <p:grpSpPr>
                    <a:xfrm rot="2204425">
                      <a:off x="7544297" y="2372779"/>
                      <a:ext cx="963124" cy="932024"/>
                      <a:chOff x="7133771" y="3055257"/>
                      <a:chExt cx="1763486" cy="1625600"/>
                    </a:xfrm>
                  </p:grpSpPr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2485FCFD-C465-4DA7-B96F-DDFDD1A0DB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52229" y="4151086"/>
                        <a:ext cx="104502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532D1EF4-3E59-4556-B6BE-CA02465240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133771" y="4151086"/>
                        <a:ext cx="718458" cy="52977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8978B8D2-5B07-4C61-BF23-DBEC3F0870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852229" y="3055257"/>
                        <a:ext cx="0" cy="109583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863059F9-528B-4B19-B2ED-99E5F85B0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8794" y="3951831"/>
                      <a:ext cx="807818" cy="777038"/>
                      <a:chOff x="5768106" y="3055257"/>
                      <a:chExt cx="1763483" cy="1625600"/>
                    </a:xfrm>
                  </p:grpSpPr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F536AB49-79D8-431F-83F9-48196FFDA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86560" y="4151085"/>
                        <a:ext cx="104502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46B31193-8E8D-4B1F-AF52-190A39CFBC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68106" y="4151085"/>
                        <a:ext cx="718457" cy="52977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4CF39043-84A1-4030-878E-7FEF5B0820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86563" y="3055257"/>
                        <a:ext cx="0" cy="10958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F1617F99-F0D9-4033-873A-EE74269180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5883" y="4391394"/>
                    <a:ext cx="450425" cy="439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C019442-A308-41DD-BA1D-1461DD6C0256}"/>
                    </a:ext>
                  </a:extLst>
                </p:cNvPr>
                <p:cNvGrpSpPr/>
                <p:nvPr/>
              </p:nvGrpSpPr>
              <p:grpSpPr>
                <a:xfrm>
                  <a:off x="9227407" y="3932709"/>
                  <a:ext cx="1266671" cy="2726861"/>
                  <a:chOff x="5969287" y="3797578"/>
                  <a:chExt cx="1266671" cy="2726861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30958C0-A6E0-429B-AFE3-0A2B3B8E01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60417" y="3797578"/>
                    <a:ext cx="875541" cy="1161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7F1F075-9AEE-4981-BC05-A84BD0E08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67791" y="4958653"/>
                    <a:ext cx="0" cy="15657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15E44156-2CE3-4EC6-ABFB-D4283FB2682B}"/>
                      </a:ext>
                    </a:extLst>
                  </p:cNvPr>
                  <p:cNvSpPr/>
                  <p:nvPr/>
                </p:nvSpPr>
                <p:spPr>
                  <a:xfrm rot="3666347">
                    <a:off x="5968014" y="4683857"/>
                    <a:ext cx="550793" cy="548247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9E4DA6-8E19-4EAB-8FC2-65639DD89523}"/>
                </a:ext>
              </a:extLst>
            </p:cNvPr>
            <p:cNvSpPr txBox="1"/>
            <p:nvPr/>
          </p:nvSpPr>
          <p:spPr>
            <a:xfrm>
              <a:off x="1542731" y="178877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A6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A2F67-53A9-48C6-9699-31F5DB2CF2AF}"/>
                </a:ext>
              </a:extLst>
            </p:cNvPr>
            <p:cNvSpPr txBox="1"/>
            <p:nvPr/>
          </p:nvSpPr>
          <p:spPr>
            <a:xfrm>
              <a:off x="174003" y="317296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2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AD3A-80DD-B248-967F-A3433C2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Selection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4C3EF-E359-6D4F-8E02-32431273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finishing the calibration and data analysis, our aim is to figure out what’s the data illustrate.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gives a great discussion and conclusion on how to analyze the data and what people can learn from those data.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0A0C9C-7E8C-F64A-9546-58EE1BA3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4001294"/>
            <a:ext cx="7556500" cy="195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050263-FAC0-D84A-A633-C77C7D939C39}"/>
              </a:ext>
            </a:extLst>
          </p:cNvPr>
          <p:cNvSpPr/>
          <p:nvPr/>
        </p:nvSpPr>
        <p:spPr>
          <a:xfrm>
            <a:off x="6702263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from https://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www.ncbi.nlm.nih.gov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/articles/PMC6804392/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9AC1-2E20-1C48-A270-5C3BCFB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Background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D0827-007C-9B40-8B6E-66B9F691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head posture (FHP)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surgeon’s neck postures while performing lumbar spinal surgeries.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terminologies may be used: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flexion angle (HFA)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 flexion angle (NFA)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Cervical angle (CA)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Transforaminal lumbar interbody fusions (TLIFs)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Lumbar decompression (LD)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8D8C5-569D-D24A-813B-2159197C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C2106-C61D-A743-86A3-C3E734C2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evaluate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spinal posture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categorized into four groups: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Radiography.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Three-dimensional motion analysis.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raster stereography analysis.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 posture analysis: Basic objective observational measurement method using anatomical landmarks.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46B194-389E-D042-8DB6-F55F59FB12BA}"/>
              </a:ext>
            </a:extLst>
          </p:cNvPr>
          <p:cNvSpPr/>
          <p:nvPr/>
        </p:nvSpPr>
        <p:spPr>
          <a:xfrm>
            <a:off x="1083734" y="4038954"/>
            <a:ext cx="8794044" cy="747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856294-62C1-F947-BECC-5F29B64B074C}"/>
              </a:ext>
            </a:extLst>
          </p:cNvPr>
          <p:cNvSpPr txBox="1"/>
          <p:nvPr/>
        </p:nvSpPr>
        <p:spPr>
          <a:xfrm>
            <a:off x="1083734" y="5161671"/>
            <a:ext cx="44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videos performed by three spine surgeons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443A9C8E-5A8D-0B40-839D-AC93919A49FE}"/>
              </a:ext>
            </a:extLst>
          </p:cNvPr>
          <p:cNvSpPr/>
          <p:nvPr/>
        </p:nvSpPr>
        <p:spPr>
          <a:xfrm>
            <a:off x="5373511" y="5032376"/>
            <a:ext cx="1016000" cy="66851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043A0C-6150-1240-B0CD-3800D0B6AB8A}"/>
              </a:ext>
            </a:extLst>
          </p:cNvPr>
          <p:cNvSpPr txBox="1"/>
          <p:nvPr/>
        </p:nvSpPr>
        <p:spPr>
          <a:xfrm>
            <a:off x="6389512" y="4829686"/>
            <a:ext cx="117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TLIFs 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B2BBD6-B6CE-684C-B4EB-740B59FE9255}"/>
              </a:ext>
            </a:extLst>
          </p:cNvPr>
          <p:cNvSpPr txBox="1"/>
          <p:nvPr/>
        </p:nvSpPr>
        <p:spPr>
          <a:xfrm>
            <a:off x="6389511" y="5476017"/>
            <a:ext cx="86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LD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7EFAB6D4-420E-3340-BD78-824797B6A63D}"/>
              </a:ext>
            </a:extLst>
          </p:cNvPr>
          <p:cNvSpPr/>
          <p:nvPr/>
        </p:nvSpPr>
        <p:spPr>
          <a:xfrm>
            <a:off x="7111998" y="5366632"/>
            <a:ext cx="1016000" cy="668513"/>
          </a:xfrm>
          <a:prstGeom prst="leftBrace">
            <a:avLst>
              <a:gd name="adj1" fmla="val 8333"/>
              <a:gd name="adj2" fmla="val 4324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C71493-5540-7B44-AA88-CD5E140417E0}"/>
              </a:ext>
            </a:extLst>
          </p:cNvPr>
          <p:cNvSpPr txBox="1"/>
          <p:nvPr/>
        </p:nvSpPr>
        <p:spPr>
          <a:xfrm>
            <a:off x="8274755" y="5152851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with headlight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A6D586-A156-D744-80CB-3526DF8AFBD8}"/>
              </a:ext>
            </a:extLst>
          </p:cNvPr>
          <p:cNvSpPr txBox="1"/>
          <p:nvPr/>
        </p:nvSpPr>
        <p:spPr>
          <a:xfrm>
            <a:off x="8274755" y="5850479"/>
            <a:ext cx="299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with microscope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948AC5-2133-4649-B5A5-DC9B534B5D84}"/>
              </a:ext>
            </a:extLst>
          </p:cNvPr>
          <p:cNvSpPr txBox="1"/>
          <p:nvPr/>
        </p:nvSpPr>
        <p:spPr>
          <a:xfrm>
            <a:off x="1000607" y="5934670"/>
            <a:ext cx="6258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video were taken whenever the surgeon changes his/her position and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Surgimap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(Spine Software).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images are calibrated.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20604-E54E-BA45-8F0E-F0C47CBD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5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CD11E-8338-EA4E-AA85-1D2C721F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24" y="1240753"/>
            <a:ext cx="10515600" cy="496720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reflective markers were taped on the side of the surgeons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surgery can be divided into different phases:  exposure, fixation, decompression, fusion, and closure.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包含 男人, 人, 穿着, 帽子&#10;&#10;描述已自动生成">
            <a:extLst>
              <a:ext uri="{FF2B5EF4-FFF2-40B4-BE49-F238E27FC236}">
                <a16:creationId xmlns:a16="http://schemas.microsoft.com/office/drawing/2014/main" id="{9C6B106C-0F5C-F54A-B738-352B595C58B4}"/>
              </a:ext>
            </a:extLst>
          </p:cNvPr>
          <p:cNvPicPr/>
          <p:nvPr/>
        </p:nvPicPr>
        <p:blipFill rotWithShape="1">
          <a:blip r:embed="rId2"/>
          <a:srcRect t="4591"/>
          <a:stretch/>
        </p:blipFill>
        <p:spPr>
          <a:xfrm>
            <a:off x="428776" y="2634904"/>
            <a:ext cx="4326604" cy="4125519"/>
          </a:xfrm>
          <a:prstGeom prst="rect">
            <a:avLst/>
          </a:prstGeom>
        </p:spPr>
      </p:pic>
      <p:pic>
        <p:nvPicPr>
          <p:cNvPr id="5" name="图片 4" descr="图片包含 照片, 男人, 不同, 病房&#10;&#10;描述已自动生成">
            <a:extLst>
              <a:ext uri="{FF2B5EF4-FFF2-40B4-BE49-F238E27FC236}">
                <a16:creationId xmlns:a16="http://schemas.microsoft.com/office/drawing/2014/main" id="{4AD6FC48-DE6B-4344-9792-9936BDE9AB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5032" y="2566316"/>
            <a:ext cx="5089898" cy="43240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D1D57-0C25-D645-BAC6-97A207C39CFC}"/>
              </a:ext>
            </a:extLst>
          </p:cNvPr>
          <p:cNvSpPr txBox="1"/>
          <p:nvPr/>
        </p:nvSpPr>
        <p:spPr>
          <a:xfrm>
            <a:off x="6545451" y="41959"/>
            <a:ext cx="593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 https://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www.ncbi.nlm.nih.gov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/articles/PMC6804392/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9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0C15-986D-2343-9ACB-7C6578D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8BB4A-4645-6D49-9A6A-624D8F0D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357"/>
            <a:ext cx="10515600" cy="211164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Decompression and fusion are the most stressful phases affecting surgeon’s neck.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91703D5E-463E-E34E-8ED0-67899B15E2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324" y="2320466"/>
            <a:ext cx="8291593" cy="45251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E66ED5-99C1-F049-BFCA-B85A31400F3F}"/>
              </a:ext>
            </a:extLst>
          </p:cNvPr>
          <p:cNvSpPr txBox="1"/>
          <p:nvPr/>
        </p:nvSpPr>
        <p:spPr>
          <a:xfrm>
            <a:off x="6679769" y="642124"/>
            <a:ext cx="50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is what we are interested in: neck flexion angles.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D1D57-0C25-D645-BAC6-97A207C39CFC}"/>
              </a:ext>
            </a:extLst>
          </p:cNvPr>
          <p:cNvSpPr txBox="1"/>
          <p:nvPr/>
        </p:nvSpPr>
        <p:spPr>
          <a:xfrm>
            <a:off x="6679769" y="12346"/>
            <a:ext cx="593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 https://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www.ncbi.nlm.nih.gov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/articles/PMC6804392/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86507E-B07B-E84F-9B3D-8202F5B6FDD3}"/>
              </a:ext>
            </a:extLst>
          </p:cNvPr>
          <p:cNvSpPr txBox="1"/>
          <p:nvPr/>
        </p:nvSpPr>
        <p:spPr>
          <a:xfrm>
            <a:off x="8772041" y="4694647"/>
            <a:ext cx="3001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seems to be abnormal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decompression and fusion. In other phases they nearly satisfy the normal distribution.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FDF6C-7378-464E-829D-50367341844D}"/>
              </a:ext>
            </a:extLst>
          </p:cNvPr>
          <p:cNvSpPr txBox="1"/>
          <p:nvPr/>
        </p:nvSpPr>
        <p:spPr>
          <a:xfrm>
            <a:off x="8772041" y="2867503"/>
            <a:ext cx="3161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HFA and NFA were significantly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decompression and fusion when compared with exposure and closure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0.05).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9E74-B1C9-D645-882F-A63924AB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4" y="574797"/>
            <a:ext cx="10515600" cy="115141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5101B7C5-855B-CC49-ABD8-8A42A92A16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7579" y="2806021"/>
            <a:ext cx="9076841" cy="40100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D1D57-0C25-D645-BAC6-97A207C39CFC}"/>
              </a:ext>
            </a:extLst>
          </p:cNvPr>
          <p:cNvSpPr txBox="1"/>
          <p:nvPr/>
        </p:nvSpPr>
        <p:spPr>
          <a:xfrm>
            <a:off x="6710767" y="41959"/>
            <a:ext cx="593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 https://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www.ncbi.nlm.nih.gov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/articles/PMC6804392/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74A181-8540-FA4B-ACBC-BEFACFB7BEA0}"/>
              </a:ext>
            </a:extLst>
          </p:cNvPr>
          <p:cNvSpPr txBox="1"/>
          <p:nvPr/>
        </p:nvSpPr>
        <p:spPr>
          <a:xfrm>
            <a:off x="962186" y="1797803"/>
            <a:ext cx="107325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HFA and NFA did not alter much in the headlight and microscope groups, while CA showed significant difference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0.001).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69E66ED5-99C1-F049-BFCA-B85A31400F3F}"/>
              </a:ext>
            </a:extLst>
          </p:cNvPr>
          <p:cNvSpPr txBox="1"/>
          <p:nvPr/>
        </p:nvSpPr>
        <p:spPr>
          <a:xfrm>
            <a:off x="6710767" y="689048"/>
            <a:ext cx="50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is what we are interested in: neck flexion angles.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9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7EAF3-EE8F-064F-9402-837FA58A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Conclusion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64EB9-6238-B642-972F-9AB6911C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34991" cy="463229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upright posture: ears are aligned with the shoulders in the same line, leading to least strain on the back.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neck flexion is at neural position, the weight load of head on spine is 10-12 lbs.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NFA increase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0°  to 60°, the weight increased to 60 lbs.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NFA bigger than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60°, load could not be calculated since the module become unstable.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study, load has been consistently above 60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all the phases of surgery.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microscope was found to be beneficial.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3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818</Words>
  <Application>Microsoft Macintosh PowerPoint</Application>
  <PresentationFormat>宽屏</PresentationFormat>
  <Paragraphs>79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Surgeon’s Neck Posture during Spine Surgeries: “The Unrecognized Potential Occupational Hazard” </vt:lpstr>
      <vt:lpstr>Project Summary</vt:lpstr>
      <vt:lpstr>Paper Selection </vt:lpstr>
      <vt:lpstr>Paper Background</vt:lpstr>
      <vt:lpstr>Methodology </vt:lpstr>
      <vt:lpstr>Experiment</vt:lpstr>
      <vt:lpstr>Result</vt:lpstr>
      <vt:lpstr>Result</vt:lpstr>
      <vt:lpstr>Discussion &amp; Conclusion</vt:lpstr>
      <vt:lpstr>Assessment</vt:lpstr>
      <vt:lpstr>Assessment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Surgeon’s Neck Posture during Spine Surgeries: “The Unrecognized Potential Occupational Hazard” </dc:title>
  <dc:creator>胡 臻</dc:creator>
  <cp:lastModifiedBy>胡 臻</cp:lastModifiedBy>
  <cp:revision>12</cp:revision>
  <dcterms:created xsi:type="dcterms:W3CDTF">2020-04-14T04:22:55Z</dcterms:created>
  <dcterms:modified xsi:type="dcterms:W3CDTF">2020-04-14T16:30:07Z</dcterms:modified>
</cp:coreProperties>
</file>