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9" autoAdjust="0"/>
  </p:normalViewPr>
  <p:slideViewPr>
    <p:cSldViewPr snapToGrid="0">
      <p:cViewPr>
        <p:scale>
          <a:sx n="75" d="100"/>
          <a:sy n="75" d="100"/>
        </p:scale>
        <p:origin x="76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DD33-C378-4653-8CDC-ABA61ECD0F4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09A56-FCA5-4EB2-B2C8-124EB1C99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6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E43-E972-46DF-9E4D-118CA7C4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5A79-20B0-4EBB-B3FA-75DFBFE4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7990-B9A7-4EFE-9305-89C26EC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C67F-D99B-4C31-BEFC-14E980DE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4962-FE72-4B9F-98AA-2DD3E57E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829-2492-4BE4-90EB-0C309C4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852E-99DC-4F25-B631-851112C06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D18E-5542-422C-994A-BF745E0F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AA6D-4A64-479C-8204-AA4DB04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BFC7-AE02-4A89-BCDC-9A605E42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1B542-F230-451E-B13F-C8752BF5B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D6AC-0D3A-444D-B467-C71685B8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94FB-5CD9-4F4C-A279-A8CB8BBB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2AC3-800E-47F6-B481-0C75432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271E-6134-42FA-A9ED-B2A2E0FE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DA95-9438-4ABE-B996-93FDD5A0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A901-428E-44C0-AF3D-A4915F49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0FC3-9C6D-4D82-871D-B0F31C1B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5ADC-B729-42D1-8717-EAB58035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8836-67FD-4747-867D-C87AA1A6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AD7-1D22-4FA9-BED3-47D7ABE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779E-ED17-4C69-917A-B8652923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08FB-9AEE-42E4-A0DD-AE2CD17C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4004-446A-45F9-B2A4-6CECEB8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805C-838C-4BC5-97B1-0D8D5292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BCC8-EE3F-4E6E-B53C-610B14AC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543-822B-4AA2-8B37-603F6D127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CA26-F314-4290-B2F0-8AC26A7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64B1-7DC0-4830-900A-6BEA6E0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B6DB-892A-4C77-A99A-DBEE80C9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B882-A76C-48B6-8243-E791473C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B85C-975B-46BE-B0D4-29F7DDF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AC7C-1E53-483B-9F6D-CCAA8106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CC68-1894-42E5-833F-A39ED27F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44FA0-17FF-45B3-A057-4795BF598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C006-A00D-4B10-BDD5-183CA49B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41FA-76C9-4DCC-8699-400291B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5EF02-B374-46A8-AD99-F9CF0F4F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7F3E-8765-4AB6-AEDE-195C07E8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9ABB-E38D-4CBA-BDC2-A1F95DA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DB097-5419-4E8E-BC38-D7D63FEB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297A-1E60-475E-83DF-8303887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FEE4A-ED4B-486F-87A3-209AB18C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BCFD7-4F5F-4504-908C-B69A8DE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D7D21-EC83-49A3-8BA9-465D818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6499-1A9E-4F67-91FF-9547AD95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46A-378E-473C-A484-95F601ED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EE2E-43F4-4524-BA1B-6984B30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A75C-FA4B-4811-BC9A-29352B66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B495-D276-4876-94E7-0DF9C48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C882-4D16-48F3-8EED-EBFB5E03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8E3C-6CD6-4A02-ABCC-7D525F7C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0861-EFF2-4FAC-81AC-8F7FA7B3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60AE-5A2F-4E93-87C9-B9D756E3F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2014-8189-4FF0-BED4-789ACE19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64A38-C2E7-4EA3-91D7-C30ED65F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9467-F819-40FB-88E4-3ABA44F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5D-8967-480E-9B39-6C2A7A00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BA51-A24A-4167-B220-5DBDAFA4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E31A-4BE2-4689-90AC-9705B693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C865-57C6-469B-9180-80005E53E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4495-301A-4F0A-BB92-73699630982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5125-0841-45C1-92FC-A989DFD19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2FFF-998A-4B5A-BD47-1BEDA7E4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Evaluation of Various Sensing Modalities for Accurate Measurement of Neck Flexion Angle during Thyroid and Ear Surgery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 : Zhen Hu, Hanqing Duan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Galaiya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C01-5354-46FB-8A01-7D88ABD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of IMUs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073-A450-4367-8BD3-B6A884E3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527911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One IMU vs one EM tracker – ground truth</a:t>
            </a:r>
          </a:p>
          <a:p>
            <a:r>
              <a:rPr lang="en-US" altLang="zh-CN" sz="2400" dirty="0"/>
              <a:t>Use the laptop stand to change angles</a:t>
            </a:r>
          </a:p>
          <a:p>
            <a:pPr lvl="1"/>
            <a:r>
              <a:rPr lang="en-US" altLang="zh-CN" sz="2000" dirty="0"/>
              <a:t>IMU and EM tracker can not be banded together because of magnetic field</a:t>
            </a:r>
          </a:p>
          <a:p>
            <a:pPr lvl="1"/>
            <a:r>
              <a:rPr lang="en-US" altLang="zh-CN" sz="2000" dirty="0"/>
              <a:t>Stable for a while at 9 different angles</a:t>
            </a:r>
          </a:p>
          <a:p>
            <a:pPr lvl="1"/>
            <a:r>
              <a:rPr lang="en-US" altLang="zh-CN" sz="2000" dirty="0"/>
              <a:t>Collect data for both IMU and EM tracker at the same time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Problem: only one rotation axis could be calibrated, but we only care about this one pitch angle. Is this calibration method enough?</a:t>
            </a:r>
          </a:p>
          <a:p>
            <a:endParaRPr lang="en-US" altLang="zh-C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73566E-FCCA-492E-9C94-DBF975B2ECD9}"/>
              </a:ext>
            </a:extLst>
          </p:cNvPr>
          <p:cNvGrpSpPr/>
          <p:nvPr/>
        </p:nvGrpSpPr>
        <p:grpSpPr>
          <a:xfrm>
            <a:off x="1494972" y="3577884"/>
            <a:ext cx="9666658" cy="2039151"/>
            <a:chOff x="1494972" y="3577884"/>
            <a:chExt cx="9666658" cy="2039151"/>
          </a:xfrm>
        </p:grpSpPr>
        <p:pic>
          <p:nvPicPr>
            <p:cNvPr id="6" name="Picture 5" descr="A picture containing building, white, photo, large&#10;&#10;Description automatically generated">
              <a:extLst>
                <a:ext uri="{FF2B5EF4-FFF2-40B4-BE49-F238E27FC236}">
                  <a16:creationId xmlns:a16="http://schemas.microsoft.com/office/drawing/2014/main" id="{AE188DFE-592B-4C18-BFB0-C66D691E0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972" y="3577884"/>
              <a:ext cx="2718866" cy="2039150"/>
            </a:xfrm>
            <a:prstGeom prst="rect">
              <a:avLst/>
            </a:prstGeom>
          </p:spPr>
        </p:pic>
        <p:pic>
          <p:nvPicPr>
            <p:cNvPr id="8" name="Picture 7" descr="A picture containing table, indoor, sitting, desk&#10;&#10;Description automatically generated">
              <a:extLst>
                <a:ext uri="{FF2B5EF4-FFF2-40B4-BE49-F238E27FC236}">
                  <a16:creationId xmlns:a16="http://schemas.microsoft.com/office/drawing/2014/main" id="{A5047A71-82CC-4F5D-8213-97B5E35BA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867" y="3577884"/>
              <a:ext cx="2718866" cy="2039150"/>
            </a:xfrm>
            <a:prstGeom prst="rect">
              <a:avLst/>
            </a:prstGeom>
          </p:spPr>
        </p:pic>
        <p:pic>
          <p:nvPicPr>
            <p:cNvPr id="10" name="Picture 9" descr="A picture containing indoor, table, sitting, white&#10;&#10;Description automatically generated">
              <a:extLst>
                <a:ext uri="{FF2B5EF4-FFF2-40B4-BE49-F238E27FC236}">
                  <a16:creationId xmlns:a16="http://schemas.microsoft.com/office/drawing/2014/main" id="{B93E95B7-3947-42AD-BEFC-F6572C5E9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62" y="3577884"/>
              <a:ext cx="2718868" cy="20391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0E8272-FBF0-4F2B-9AF6-DC8DAAADF9DB}"/>
                </a:ext>
              </a:extLst>
            </p:cNvPr>
            <p:cNvSpPr/>
            <p:nvPr/>
          </p:nvSpPr>
          <p:spPr>
            <a:xfrm>
              <a:off x="1494972" y="3577884"/>
              <a:ext cx="798285" cy="5804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E9AC69-89F2-48CC-BDB3-EE9347B8D37C}"/>
                </a:ext>
              </a:extLst>
            </p:cNvPr>
            <p:cNvSpPr/>
            <p:nvPr/>
          </p:nvSpPr>
          <p:spPr>
            <a:xfrm>
              <a:off x="3393925" y="3577884"/>
              <a:ext cx="798285" cy="5804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79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C01-5354-46FB-8A01-7D88ABD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Neck Flexion Angle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073-A450-4367-8BD3-B6A884E3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7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Get quaternion from each IMUs (q1 and q2)</a:t>
            </a:r>
          </a:p>
          <a:p>
            <a:r>
              <a:rPr lang="en-US" altLang="zh-CN" sz="2400" dirty="0"/>
              <a:t>Use Quaternion to calculate flexion angle mathematically</a:t>
            </a:r>
          </a:p>
          <a:p>
            <a:pPr lvl="1"/>
            <a:r>
              <a:rPr lang="en-US" altLang="zh-CN" sz="2000" dirty="0"/>
              <a:t>z = </a:t>
            </a:r>
            <a:r>
              <a:rPr lang="en-US" altLang="zh-CN" sz="2000" dirty="0" err="1"/>
              <a:t>quatmultiply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quatconj</a:t>
            </a:r>
            <a:r>
              <a:rPr lang="en-US" altLang="zh-CN" sz="2000" dirty="0"/>
              <a:t>(q1),q2)</a:t>
            </a:r>
          </a:p>
          <a:p>
            <a:pPr lvl="1"/>
            <a:r>
              <a:rPr lang="en-US" altLang="zh-CN" sz="2000" dirty="0"/>
              <a:t>a = 2* atan2(norm(z(2:4)),z(1))/pi*180</a:t>
            </a:r>
          </a:p>
          <a:p>
            <a:endParaRPr lang="zh-CN" alt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816861-110F-405E-A10E-2A620AA0E230}"/>
              </a:ext>
            </a:extLst>
          </p:cNvPr>
          <p:cNvSpPr txBox="1">
            <a:spLocks/>
          </p:cNvSpPr>
          <p:nvPr/>
        </p:nvSpPr>
        <p:spPr>
          <a:xfrm>
            <a:off x="838200" y="3667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Next week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AA9EEF-515B-4DA9-86BF-D500754B96B0}"/>
              </a:ext>
            </a:extLst>
          </p:cNvPr>
          <p:cNvSpPr txBox="1">
            <a:spLocks/>
          </p:cNvSpPr>
          <p:nvPr/>
        </p:nvSpPr>
        <p:spPr>
          <a:xfrm>
            <a:off x="838200" y="4873734"/>
            <a:ext cx="10515600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Finish calibration</a:t>
            </a:r>
          </a:p>
          <a:p>
            <a:r>
              <a:rPr lang="en-US" altLang="zh-CN" sz="2400" dirty="0"/>
              <a:t>Collect</a:t>
            </a:r>
            <a:r>
              <a:rPr lang="en-US" altLang="zh-CN" dirty="0"/>
              <a:t> mock surgery data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173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Evaluation of Various Sensing Modalities for Accurate Measurement of Neck Flexion Angle during Thyroid and Ear Surgery</vt:lpstr>
      <vt:lpstr>Calibration of IMUs</vt:lpstr>
      <vt:lpstr>Calculate Neck Flexion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Various Sensing Modalities for Accurate Measurement of Neck Flexion Angle during Thyroid and Ear Surgery</dc:title>
  <dc:creator>Duan Demi</dc:creator>
  <cp:lastModifiedBy>Duan Demi</cp:lastModifiedBy>
  <cp:revision>8</cp:revision>
  <dcterms:created xsi:type="dcterms:W3CDTF">2020-03-04T17:27:10Z</dcterms:created>
  <dcterms:modified xsi:type="dcterms:W3CDTF">2020-03-04T21:32:23Z</dcterms:modified>
</cp:coreProperties>
</file>