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2" r:id="rId4"/>
    <p:sldId id="263" r:id="rId5"/>
    <p:sldId id="264" r:id="rId6"/>
    <p:sldId id="266" r:id="rId7"/>
    <p:sldId id="265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1"/>
    <p:restoredTop sz="94703"/>
  </p:normalViewPr>
  <p:slideViewPr>
    <p:cSldViewPr snapToGrid="0" snapToObjects="1">
      <p:cViewPr varScale="1">
        <p:scale>
          <a:sx n="100" d="100"/>
          <a:sy n="100" d="100"/>
        </p:scale>
        <p:origin x="18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8C308-9AEB-E14A-ACAC-9DC611AC2692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61F6E-AA8D-1F47-A83C-A57BD76BD7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30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4365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E61F6E-AA8D-1F47-A83C-A57BD76BD7D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28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0F14E-75BB-4146-92FF-9DF230EBC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96353E-1308-B941-8D46-C20D3AEE2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16591C-1963-D74C-88D9-284C8F63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424A5-78B6-3A48-AFAB-ACE294CB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74A45-941A-9040-9F06-D2ADBCCF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49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7532F-B2F5-B041-A172-20FD5086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3E801-0D12-3340-A58D-C9ED415C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5EE13-6581-6643-A74F-A79712E8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DAE052-974B-614F-9031-54AC6B92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14934-2613-BE4C-B758-3CB17ABE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27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DDA194-0C6F-F84F-9F12-B0CB1C74B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B9ED21-7F34-0649-9D4B-472331E2D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06BF4-4E66-4943-B1B0-02AE7657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B4487F-48CD-2D46-89FC-299B39EF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980C5-1B5C-7244-89D0-1DF53C95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300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9C38-0C4F-8843-A222-4D9208E4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49E33-4C36-404C-AEB8-AEE2E36D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8036E5-09E4-FA48-88E0-83386038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7DE41-6B72-084B-BA02-CE7C1A5A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415A4-C1D7-E443-B570-833403EB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55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27C22-CB93-544B-A81F-830CE03F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70911-FFB0-074E-8FC2-5D93F685D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6A720-A5FF-BC48-840F-406B019E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184C4-3C0F-AD44-BED7-64C4E80D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DFAA7-AAD0-F146-BB14-5891F5C8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11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82618-50FA-0A47-BA90-DD2B9C16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690BC-8238-764C-853A-C16A4DBB3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05FE91-32D9-634E-8008-0053443DF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F5BDF-7F23-7046-97FD-61E70AB2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70D97-320F-6C41-8262-DE10AFAC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5F4D13-FC16-D547-8670-38D432CF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216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115E6-EDBF-BF46-9058-78D5296B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4E36C4-E91B-AC47-8382-E170ECA1C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8E0686-756E-8B46-B9F9-6121423B7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D543F2-A964-1146-BA44-9560A43C2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76A245-3E52-F14F-A89A-A752B99C3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21EB27-A458-4F44-8EEB-3D6AE3F4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ABE456-EF75-DB45-84DB-08D13B21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90F566-42F1-1246-A34D-076DBFB8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12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ABF68-5D3B-8244-A11F-1F378DCD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21A516-C383-A848-88CC-F31554AB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114354-ADB4-9D47-9AC1-867932B80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6F2BE-8B90-2544-BDEA-3FD753E9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53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287C6-AAB0-2641-87EA-A44631D9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A7A2B5-BD18-0B46-81CF-0DDE0737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5927A4-FEC3-F34B-9062-88B83D89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13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FEF6-B258-C24D-B409-0747FD57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D2D6A-DE40-2E47-BEE4-2720E87ED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8F599E-B890-3B47-BEEB-8EFD5B5B1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CFB54-CEDE-5A4C-BFA0-56192605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7BB4D-431A-5D42-9E40-C041CDFD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622A34-FD35-B541-8A27-584DB96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4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15BC9-8965-BA41-A446-49B092E1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660D6D-E639-6A4C-B5D6-5130F30A5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4231C-D9DF-CD4C-9236-2DB44D22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4534F-6537-964D-94A6-A45F2224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7D2718-4D8E-114D-8F29-991B9BF6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7D5C2-D445-6E40-8201-FCA0C803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48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4F1446-1DE9-554D-9E4B-9A80A2A7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BEA8D-6694-3D48-AB84-25E40109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03174-4105-BC43-AC96-794862A4A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DBCE7-1318-F348-ACF6-86A94DCE4D58}" type="datetimeFigureOut">
              <a:rPr kumimoji="1" lang="zh-CN" altLang="en-US" smtClean="0"/>
              <a:t>2020/3/18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A0BF8-0265-F442-ABF5-2C803CAD3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DB86A-5C23-C241-9835-C8F3ABE4E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0B9EC-C5E7-0642-975B-7DC37813F3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12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9097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Evaluation of Various Sensing Modalities for Accurate Measurement of Neck Flexion Angle during Thyroid and Ear Surgery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Team Member : Zhen Hu,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Hanqing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Duan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Mentor: Dr. Russell Taylor, Dr. Deepa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Galaiya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4259" cy="160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573BFC-44BE-654A-B2E1-1F6A57634A65}"/>
              </a:ext>
            </a:extLst>
          </p:cNvPr>
          <p:cNvSpPr txBox="1"/>
          <p:nvPr/>
        </p:nvSpPr>
        <p:spPr>
          <a:xfrm>
            <a:off x="4099034" y="1909763"/>
            <a:ext cx="381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Project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36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E8CB3-A952-3F43-8BBB-D2EBFC9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dirty="0">
                <a:solidFill>
                  <a:srgbClr val="FFFFFF"/>
                </a:solidFill>
              </a:rPr>
              <a:t>When Head Up and Down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A50C041F-3B90-9D4B-9824-D8B71622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2" y="2277801"/>
            <a:ext cx="5219700" cy="401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101C19-D724-974B-83DF-7E36F9128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4702"/>
            <a:ext cx="5816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6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E8CB3-A952-3F43-8BBB-D2EBFC9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dirty="0">
                <a:solidFill>
                  <a:srgbClr val="FFFFFF"/>
                </a:solidFill>
              </a:rPr>
              <a:t>When Head Rotate to Left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41F3399-25BF-8B44-8C4A-DF3111F0F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51" y="2500155"/>
            <a:ext cx="5181600" cy="3924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E7A0D4-8269-8349-AF0C-923442FA5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05" y="2444436"/>
            <a:ext cx="5283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8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5BE75-CA5A-A844-BAFF-7FE54212E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3" y="119791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04">
            <a:extLst>
              <a:ext uri="{FF2B5EF4-FFF2-40B4-BE49-F238E27FC236}">
                <a16:creationId xmlns:a16="http://schemas.microsoft.com/office/drawing/2014/main" id="{285CCD1F-3A42-4F54-9754-42BE1F59D888}"/>
              </a:ext>
            </a:extLst>
          </p:cNvPr>
          <p:cNvGrpSpPr/>
          <p:nvPr/>
        </p:nvGrpSpPr>
        <p:grpSpPr>
          <a:xfrm flipH="1">
            <a:off x="7716507" y="1037282"/>
            <a:ext cx="2555454" cy="3632065"/>
            <a:chOff x="8499841" y="3027505"/>
            <a:chExt cx="2569047" cy="3632065"/>
          </a:xfrm>
        </p:grpSpPr>
        <p:grpSp>
          <p:nvGrpSpPr>
            <p:cNvPr id="5" name="Group 203">
              <a:extLst>
                <a:ext uri="{FF2B5EF4-FFF2-40B4-BE49-F238E27FC236}">
                  <a16:creationId xmlns:a16="http://schemas.microsoft.com/office/drawing/2014/main" id="{27F6B7EC-803D-4E0E-A24D-0A843C0CB355}"/>
                </a:ext>
              </a:extLst>
            </p:cNvPr>
            <p:cNvGrpSpPr/>
            <p:nvPr/>
          </p:nvGrpSpPr>
          <p:grpSpPr>
            <a:xfrm>
              <a:off x="8499841" y="3027505"/>
              <a:ext cx="2569047" cy="3632065"/>
              <a:chOff x="8499841" y="3027505"/>
              <a:chExt cx="2569047" cy="3632065"/>
            </a:xfrm>
          </p:grpSpPr>
          <p:grpSp>
            <p:nvGrpSpPr>
              <p:cNvPr id="7" name="Group 190">
                <a:extLst>
                  <a:ext uri="{FF2B5EF4-FFF2-40B4-BE49-F238E27FC236}">
                    <a16:creationId xmlns:a16="http://schemas.microsoft.com/office/drawing/2014/main" id="{27563299-B76A-4994-A7CA-EFFD65D04A94}"/>
                  </a:ext>
                </a:extLst>
              </p:cNvPr>
              <p:cNvGrpSpPr/>
              <p:nvPr/>
            </p:nvGrpSpPr>
            <p:grpSpPr>
              <a:xfrm>
                <a:off x="8499841" y="3027505"/>
                <a:ext cx="2569047" cy="3010336"/>
                <a:chOff x="7433987" y="1461251"/>
                <a:chExt cx="3402463" cy="4142344"/>
              </a:xfrm>
            </p:grpSpPr>
            <p:grpSp>
              <p:nvGrpSpPr>
                <p:cNvPr id="12" name="Group 189">
                  <a:extLst>
                    <a:ext uri="{FF2B5EF4-FFF2-40B4-BE49-F238E27FC236}">
                      <a16:creationId xmlns:a16="http://schemas.microsoft.com/office/drawing/2014/main" id="{16B54C1C-11FA-4D9E-B26C-105079C6BB80}"/>
                    </a:ext>
                  </a:extLst>
                </p:cNvPr>
                <p:cNvGrpSpPr/>
                <p:nvPr/>
              </p:nvGrpSpPr>
              <p:grpSpPr>
                <a:xfrm>
                  <a:off x="7433987" y="1461251"/>
                  <a:ext cx="3402463" cy="4142344"/>
                  <a:chOff x="5719046" y="1311787"/>
                  <a:chExt cx="3402463" cy="4142344"/>
                </a:xfrm>
              </p:grpSpPr>
              <p:pic>
                <p:nvPicPr>
                  <p:cNvPr id="14" name="Picture 185" descr="A picture containing object, clock&#10;&#10;Description automatically generated">
                    <a:extLst>
                      <a:ext uri="{FF2B5EF4-FFF2-40B4-BE49-F238E27FC236}">
                        <a16:creationId xmlns:a16="http://schemas.microsoft.com/office/drawing/2014/main" id="{B048B465-E1E8-44DC-BB1D-63345D5833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0000">
                                <a14:foregroundMark x1="47011" y1="38702" x2="52746" y2="51603"/>
                                <a14:foregroundMark x1="52746" y1="51603" x2="47334" y2="38782"/>
                                <a14:foregroundMark x1="47334" y1="38782" x2="47173" y2="38702"/>
                                <a14:foregroundMark x1="63813" y1="43510" x2="61470" y2="43510"/>
                                <a14:foregroundMark x1="62763" y1="45272" x2="63166" y2="46474"/>
                                <a14:foregroundMark x1="23183" y1="49599" x2="23183" y2="49599"/>
                                <a14:foregroundMark x1="23021" y1="86138" x2="23021" y2="86138"/>
                                <a14:backgroundMark x1="10258" y1="57292" x2="10258" y2="57292"/>
                                <a14:backgroundMark x1="12601" y1="58173" x2="12601" y2="58173"/>
                                <a14:backgroundMark x1="11551" y1="57933" x2="11551" y2="57933"/>
                                <a14:backgroundMark x1="21567" y1="70833" x2="21567" y2="70833"/>
                                <a14:backgroundMark x1="22213" y1="70593" x2="22213" y2="70593"/>
                                <a14:backgroundMark x1="22213" y1="70593" x2="22213" y2="70593"/>
                                <a14:backgroundMark x1="22213" y1="41667" x2="22213" y2="45833"/>
                                <a14:backgroundMark x1="22456" y1="39984" x2="23102" y2="43510"/>
                                <a14:backgroundMark x1="22544" y1="49599" x2="21809" y2="78686"/>
                                <a14:backgroundMark x1="22698" y1="43510" x2="22544" y2="49599"/>
                                <a14:backgroundMark x1="22859" y1="60897" x2="21567" y2="70433"/>
                                <a14:backgroundMark x1="23910" y1="66827" x2="18174" y2="74199"/>
                                <a14:backgroundMark x1="23748" y1="69551" x2="18417" y2="76362"/>
                                <a14:backgroundMark x1="24152" y1="71875" x2="17367" y2="79487"/>
                                <a14:backgroundMark x1="34006" y1="85256" x2="26898" y2="97676"/>
                                <a14:backgroundMark x1="26898" y1="97676" x2="26898" y2="97676"/>
                                <a14:backgroundMark x1="80695" y1="79968" x2="99031" y2="92628"/>
                                <a14:backgroundMark x1="77868" y1="91186" x2="87480" y2="98958"/>
                                <a14:backgroundMark x1="20517" y1="87740" x2="23344" y2="87740"/>
                                <a14:backgroundMark x1="21567" y1="75240" x2="22375" y2="74199"/>
                                <a14:backgroundMark x1="23344" y1="58013" x2="22617" y2="57372"/>
                                <a14:backgroundMark x1="23021" y1="56571" x2="22779" y2="57772"/>
                                <a14:backgroundMark x1="22698" y1="55689" x2="22698" y2="56410"/>
                                <a14:backgroundMark x1="22859" y1="56330" x2="22375" y2="55529"/>
                                <a14:backgroundMark x1="23344" y1="57532" x2="22698" y2="55849"/>
                                <a14:backgroundMark x1="22536" y1="49119" x2="22698" y2="47356"/>
                                <a14:backgroundMark x1="22859" y1="48958" x2="23263" y2="47676"/>
                                <a14:backgroundMark x1="36511" y1="70192" x2="36511" y2="70192"/>
                                <a14:backgroundMark x1="67044" y1="49920" x2="67044" y2="49920"/>
                                <a14:backgroundMark x1="21567" y1="86779" x2="23748" y2="8774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611121">
                    <a:off x="5719046" y="1311787"/>
                    <a:ext cx="3402463" cy="3429947"/>
                  </a:xfrm>
                  <a:prstGeom prst="rect">
                    <a:avLst/>
                  </a:prstGeom>
                </p:spPr>
              </p:pic>
              <p:pic>
                <p:nvPicPr>
                  <p:cNvPr id="15" name="Picture 187">
                    <a:extLst>
                      <a:ext uri="{FF2B5EF4-FFF2-40B4-BE49-F238E27FC236}">
                        <a16:creationId xmlns:a16="http://schemas.microsoft.com/office/drawing/2014/main" id="{06F7B275-B1D1-4B56-A7E7-959C7539F8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112329" y="3951831"/>
                    <a:ext cx="584104" cy="1502300"/>
                  </a:xfrm>
                  <a:prstGeom prst="rect">
                    <a:avLst/>
                  </a:prstGeom>
                </p:spPr>
              </p:pic>
              <p:grpSp>
                <p:nvGrpSpPr>
                  <p:cNvPr id="16" name="Group 175">
                    <a:extLst>
                      <a:ext uri="{FF2B5EF4-FFF2-40B4-BE49-F238E27FC236}">
                        <a16:creationId xmlns:a16="http://schemas.microsoft.com/office/drawing/2014/main" id="{70286F0F-05B4-4195-BB99-994D2A398ACA}"/>
                      </a:ext>
                    </a:extLst>
                  </p:cNvPr>
                  <p:cNvGrpSpPr/>
                  <p:nvPr/>
                </p:nvGrpSpPr>
                <p:grpSpPr>
                  <a:xfrm rot="2204425">
                    <a:off x="6557079" y="3348497"/>
                    <a:ext cx="963124" cy="1625600"/>
                    <a:chOff x="7133771" y="3055257"/>
                    <a:chExt cx="1763486" cy="1625600"/>
                  </a:xfrm>
                </p:grpSpPr>
                <p:cxnSp>
                  <p:nvCxnSpPr>
                    <p:cNvPr id="21" name="Straight Arrow Connector 161">
                      <a:extLst>
                        <a:ext uri="{FF2B5EF4-FFF2-40B4-BE49-F238E27FC236}">
                          <a16:creationId xmlns:a16="http://schemas.microsoft.com/office/drawing/2014/main" id="{8B707F2B-1F91-46F3-BA92-B27EB038AB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52229" y="4151086"/>
                      <a:ext cx="104502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163">
                      <a:extLst>
                        <a:ext uri="{FF2B5EF4-FFF2-40B4-BE49-F238E27FC236}">
                          <a16:creationId xmlns:a16="http://schemas.microsoft.com/office/drawing/2014/main" id="{DDC1EC64-FCFC-4107-8015-CE0A8F618B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7133771" y="4151086"/>
                      <a:ext cx="718458" cy="52977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165">
                      <a:extLst>
                        <a:ext uri="{FF2B5EF4-FFF2-40B4-BE49-F238E27FC236}">
                          <a16:creationId xmlns:a16="http://schemas.microsoft.com/office/drawing/2014/main" id="{98B54D45-2C8F-4278-894C-289EF518F8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52229" y="3055257"/>
                      <a:ext cx="0" cy="109583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3" name="Picture 186">
                  <a:extLst>
                    <a:ext uri="{FF2B5EF4-FFF2-40B4-BE49-F238E27FC236}">
                      <a16:creationId xmlns:a16="http://schemas.microsoft.com/office/drawing/2014/main" id="{88477DAA-46A5-4E86-84BD-345BB3FA75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6609" y="4363199"/>
                  <a:ext cx="450425" cy="439571"/>
                </a:xfrm>
                <a:prstGeom prst="rect">
                  <a:avLst/>
                </a:prstGeom>
              </p:spPr>
            </p:pic>
          </p:grpSp>
          <p:grpSp>
            <p:nvGrpSpPr>
              <p:cNvPr id="8" name="Group 201">
                <a:extLst>
                  <a:ext uri="{FF2B5EF4-FFF2-40B4-BE49-F238E27FC236}">
                    <a16:creationId xmlns:a16="http://schemas.microsoft.com/office/drawing/2014/main" id="{B99B098D-4606-441C-AC48-B9CD9A59708D}"/>
                  </a:ext>
                </a:extLst>
              </p:cNvPr>
              <p:cNvGrpSpPr/>
              <p:nvPr/>
            </p:nvGrpSpPr>
            <p:grpSpPr>
              <a:xfrm>
                <a:off x="9227407" y="3932709"/>
                <a:ext cx="1266671" cy="2726861"/>
                <a:chOff x="5969287" y="3797578"/>
                <a:chExt cx="1266671" cy="2726861"/>
              </a:xfrm>
            </p:grpSpPr>
            <p:cxnSp>
              <p:nvCxnSpPr>
                <p:cNvPr id="9" name="Straight Arrow Connector 197">
                  <a:extLst>
                    <a:ext uri="{FF2B5EF4-FFF2-40B4-BE49-F238E27FC236}">
                      <a16:creationId xmlns:a16="http://schemas.microsoft.com/office/drawing/2014/main" id="{A7FE6FF4-90C1-46C7-B42D-AB558C2ADC8B}"/>
                    </a:ext>
                  </a:extLst>
                </p:cNvPr>
                <p:cNvCxnSpPr/>
                <p:nvPr/>
              </p:nvCxnSpPr>
              <p:spPr>
                <a:xfrm flipV="1">
                  <a:off x="6360417" y="3797578"/>
                  <a:ext cx="875541" cy="11610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198">
                  <a:extLst>
                    <a:ext uri="{FF2B5EF4-FFF2-40B4-BE49-F238E27FC236}">
                      <a16:creationId xmlns:a16="http://schemas.microsoft.com/office/drawing/2014/main" id="{DB082444-3056-44D5-A212-F866E22DE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7792" y="4958653"/>
                  <a:ext cx="0" cy="1565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1" name="Arc 200">
                  <a:extLst>
                    <a:ext uri="{FF2B5EF4-FFF2-40B4-BE49-F238E27FC236}">
                      <a16:creationId xmlns:a16="http://schemas.microsoft.com/office/drawing/2014/main" id="{3F22827C-3882-4F14-9F35-85DB53320D64}"/>
                    </a:ext>
                  </a:extLst>
                </p:cNvPr>
                <p:cNvSpPr/>
                <p:nvPr/>
              </p:nvSpPr>
              <p:spPr>
                <a:xfrm rot="3666347">
                  <a:off x="5968014" y="4683857"/>
                  <a:ext cx="550793" cy="548247"/>
                </a:xfrm>
                <a:prstGeom prst="arc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202">
                  <a:extLst>
                    <a:ext uri="{FF2B5EF4-FFF2-40B4-BE49-F238E27FC236}">
                      <a16:creationId xmlns:a16="http://schemas.microsoft.com/office/drawing/2014/main" id="{3FC7F1D2-B9B9-45EB-A677-15D0388100DD}"/>
                    </a:ext>
                  </a:extLst>
                </p:cNvPr>
                <p:cNvSpPr txBox="1"/>
                <p:nvPr/>
              </p:nvSpPr>
              <p:spPr>
                <a:xfrm>
                  <a:off x="9749782" y="5008853"/>
                  <a:ext cx="3375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202">
                  <a:extLst>
                    <a:ext uri="{FF2B5EF4-FFF2-40B4-BE49-F238E27FC236}">
                      <a16:creationId xmlns:a16="http://schemas.microsoft.com/office/drawing/2014/main" id="{3FC7F1D2-B9B9-45EB-A677-15D038810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782" y="5008853"/>
                  <a:ext cx="33758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9DA22CAA-AFC8-3644-9148-FE01081FB2A9}"/>
              </a:ext>
            </a:extLst>
          </p:cNvPr>
          <p:cNvSpPr txBox="1"/>
          <p:nvPr/>
        </p:nvSpPr>
        <p:spPr>
          <a:xfrm>
            <a:off x="333592" y="1417586"/>
            <a:ext cx="7184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week: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the calibration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processing the Mock OR data</a:t>
            </a:r>
          </a:p>
        </p:txBody>
      </p:sp>
    </p:spTree>
    <p:extLst>
      <p:ext uri="{BB962C8B-B14F-4D97-AF65-F5344CB8AC3E}">
        <p14:creationId xmlns:p14="http://schemas.microsoft.com/office/powerpoint/2010/main" val="393599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D4CA-CF26-4F46-BF69-CE5A4A52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43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Data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436E32-6BB0-4741-BF06-E31002E4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6307"/>
              </p:ext>
            </p:extLst>
          </p:nvPr>
        </p:nvGraphicFramePr>
        <p:xfrm>
          <a:off x="2926882" y="752203"/>
          <a:ext cx="5817066" cy="573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022">
                  <a:extLst>
                    <a:ext uri="{9D8B030D-6E8A-4147-A177-3AD203B41FA5}">
                      <a16:colId xmlns:a16="http://schemas.microsoft.com/office/drawing/2014/main" val="1952891168"/>
                    </a:ext>
                  </a:extLst>
                </a:gridCol>
                <a:gridCol w="1939022">
                  <a:extLst>
                    <a:ext uri="{9D8B030D-6E8A-4147-A177-3AD203B41FA5}">
                      <a16:colId xmlns:a16="http://schemas.microsoft.com/office/drawing/2014/main" val="3291498959"/>
                    </a:ext>
                  </a:extLst>
                </a:gridCol>
                <a:gridCol w="1939022">
                  <a:extLst>
                    <a:ext uri="{9D8B030D-6E8A-4147-A177-3AD203B41FA5}">
                      <a16:colId xmlns:a16="http://schemas.microsoft.com/office/drawing/2014/main" val="663680885"/>
                    </a:ext>
                  </a:extLst>
                </a:gridCol>
              </a:tblGrid>
              <a:tr h="729677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measurement result from EM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measurement result from IMU 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measurement result from IMU A6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72736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3.8810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4.1524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3.8791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28835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15.5105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15.8083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15.3880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018498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26.6346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27.6527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27.6778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047618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32.6116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33.3907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33.4102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20858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37.8730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38.5087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38.4184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22689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42.1996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42.6490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42.52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129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45.7238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46.0262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45.8209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954186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48.4941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48.6611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48.4686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386755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50.2905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50.4428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50.2339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55707"/>
                  </a:ext>
                </a:extLst>
              </a:tr>
              <a:tr h="481642">
                <a:tc>
                  <a:txBody>
                    <a:bodyPr/>
                    <a:lstStyle/>
                    <a:p>
                      <a:r>
                        <a:rPr lang="en-US" altLang="zh-CN" dirty="0"/>
                        <a:t>52.8936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53.3970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53.1683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9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98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CFADD-745E-7745-B969-B516F6ED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1" y="-173038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Result: A6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包含 游戏机, 地图&#10;&#10;描述已自动生成">
            <a:extLst>
              <a:ext uri="{FF2B5EF4-FFF2-40B4-BE49-F238E27FC236}">
                <a16:creationId xmlns:a16="http://schemas.microsoft.com/office/drawing/2014/main" id="{A552A55F-F798-F145-BDD7-BD39E23E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525"/>
            <a:ext cx="12192000" cy="59245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4B4AB1-06D7-074D-854F-20EA88192747}"/>
              </a:ext>
            </a:extLst>
          </p:cNvPr>
          <p:cNvSpPr txBox="1"/>
          <p:nvPr/>
        </p:nvSpPr>
        <p:spPr>
          <a:xfrm>
            <a:off x="762000" y="967859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Linear Regression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70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BB301-5C67-9A41-8E1E-30F6BEB7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5014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1A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2B0CC-7F91-E14B-B0E3-48E27D06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625"/>
            <a:ext cx="12192000" cy="5924550"/>
          </a:xfrm>
          <a:prstGeom prst="rect">
            <a:avLst/>
          </a:prstGeom>
        </p:spPr>
      </p:pic>
      <p:sp>
        <p:nvSpPr>
          <p:cNvPr id="5" name="文本框 5">
            <a:extLst>
              <a:ext uri="{FF2B5EF4-FFF2-40B4-BE49-F238E27FC236}">
                <a16:creationId xmlns:a16="http://schemas.microsoft.com/office/drawing/2014/main" id="{FA4B4AB1-06D7-074D-854F-20EA88192747}"/>
              </a:ext>
            </a:extLst>
          </p:cNvPr>
          <p:cNvSpPr txBox="1"/>
          <p:nvPr/>
        </p:nvSpPr>
        <p:spPr>
          <a:xfrm>
            <a:off x="814434" y="809625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Linear Regression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12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1C92-2F7A-9F48-9CD5-E41C0CF4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0" y="1101725"/>
            <a:ext cx="10515600" cy="1325563"/>
          </a:xfrm>
        </p:spPr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 OR data analysis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10AC97-58B6-B042-853B-70A61E608634}"/>
              </a:ext>
            </a:extLst>
          </p:cNvPr>
          <p:cNvSpPr txBox="1"/>
          <p:nvPr/>
        </p:nvSpPr>
        <p:spPr>
          <a:xfrm>
            <a:off x="1244600" y="2628900"/>
            <a:ext cx="108670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Method:</a:t>
            </a:r>
          </a:p>
          <a:p>
            <a:r>
              <a:rPr kumimoji="1" lang="en-US" altLang="zh-CN" dirty="0"/>
              <a:t>For standard case:</a:t>
            </a:r>
          </a:p>
          <a:p>
            <a:r>
              <a:rPr kumimoji="1" lang="en-US" altLang="zh-CN" dirty="0"/>
              <a:t>	Average quaternion from two IMUs separately when surgeon stands.</a:t>
            </a:r>
          </a:p>
          <a:p>
            <a:r>
              <a:rPr kumimoji="1" lang="en-US" altLang="zh-CN" dirty="0"/>
              <a:t>For every other cases:</a:t>
            </a:r>
          </a:p>
          <a:p>
            <a:r>
              <a:rPr kumimoji="1" lang="en-US" altLang="zh-CN" dirty="0"/>
              <a:t>	1. Calculate the angle between the quaternion from IMU-A6 and the quaternion in standard case;</a:t>
            </a:r>
          </a:p>
          <a:p>
            <a:r>
              <a:rPr kumimoji="1" lang="en-US" altLang="zh-CN" dirty="0"/>
              <a:t>	2. Calculate the angle between the quaternion from IMU-1A and the quaternion in standard case; </a:t>
            </a:r>
          </a:p>
          <a:p>
            <a:r>
              <a:rPr kumimoji="1" lang="en-US" altLang="zh-CN" dirty="0"/>
              <a:t>	3. Use the linear regression function to do the calibration;</a:t>
            </a:r>
          </a:p>
          <a:p>
            <a:r>
              <a:rPr kumimoji="1" lang="en-US" altLang="zh-CN" dirty="0"/>
              <a:t>	4. Calculate the difference angle between two calibrated angles from IMU-A6 and IMU-1A.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6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E8CB3-A952-3F43-8BBB-D2EBFC9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1883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dirty="0">
                <a:solidFill>
                  <a:srgbClr val="FFFFFF"/>
                </a:solidFill>
              </a:rPr>
              <a:t>Traditional Case 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BF9AE30-A4F1-4C86-AAF8-D84F273C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99952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kumimoji="1" lang="en-US" altLang="zh-CN" sz="2000" dirty="0">
                <a:solidFill>
                  <a:srgbClr val="62C4FF"/>
                </a:solidFill>
              </a:rPr>
              <a:t>Most angles are in the the range:</a:t>
            </a:r>
            <a:r>
              <a:rPr kumimoji="1" lang="en-US" altLang="zh-CN" sz="2000" dirty="0">
                <a:solidFill>
                  <a:srgbClr val="62C4FF"/>
                </a:solidFill>
                <a:sym typeface="Wingdings" pitchFamily="2" charset="2"/>
              </a:rPr>
              <a:t> (5,13) degree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D92E439-7F0F-7A46-9570-D09E1233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1645723"/>
            <a:ext cx="6273800" cy="5168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370D19-0404-6644-83EC-695B5A833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4632"/>
            <a:ext cx="5925052" cy="51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E8CB3-A952-3F43-8BBB-D2EBFC9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dirty="0">
                <a:solidFill>
                  <a:srgbClr val="FFFFFF"/>
                </a:solidFill>
              </a:rPr>
              <a:t>Endoscopic Case 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BF9AE30-A4F1-4C86-AAF8-D84F273C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kumimoji="1" lang="en-US" altLang="zh-CN" sz="2000" dirty="0">
                <a:solidFill>
                  <a:srgbClr val="96C6E5"/>
                </a:solidFill>
              </a:rPr>
              <a:t>Most angles are in the the range:</a:t>
            </a:r>
            <a:r>
              <a:rPr kumimoji="1" lang="en-US" altLang="zh-CN" sz="2000" dirty="0">
                <a:solidFill>
                  <a:srgbClr val="96C6E5"/>
                </a:solidFill>
                <a:sym typeface="Wingdings" pitchFamily="2" charset="2"/>
              </a:rPr>
              <a:t> (-10,10) degree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8C573A8-7112-304C-ACAC-846B79C97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05" y="2406361"/>
            <a:ext cx="5105400" cy="3886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8A89CA-0AB1-8A4A-87A8-FC4E15A8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1" y="2469836"/>
            <a:ext cx="50292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5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4E8CB3-A952-3F43-8BBB-D2EBFC96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en-US" altLang="zh-CN" sz="5400" dirty="0">
                <a:solidFill>
                  <a:srgbClr val="FFFFFF"/>
                </a:solidFill>
              </a:rPr>
              <a:t>When Head turn left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3D163777-9C0B-E148-9A5C-233C3DF56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054" y="2396744"/>
            <a:ext cx="5728090" cy="43625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89D67F-DB04-054E-9D5E-AF3CE25A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6" y="2324929"/>
            <a:ext cx="5529372" cy="4434372"/>
          </a:xfrm>
          <a:prstGeom prst="rect">
            <a:avLst/>
          </a:prstGeom>
        </p:spPr>
      </p:pic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4DE2E04-1E6D-6B4F-9EF4-E4A48D48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82" y="1672297"/>
            <a:ext cx="11398236" cy="420001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0" indent="0" algn="ctr">
              <a:buNone/>
            </a:pPr>
            <a:r>
              <a:rPr kumimoji="1" lang="en-US" altLang="zh-CN" sz="2000" b="1" dirty="0">
                <a:solidFill>
                  <a:srgbClr val="62C4FF"/>
                </a:solidFill>
              </a:rPr>
              <a:t>Question: This kind of movement will also influence our pitch angle result. How could we minimize this influence?</a:t>
            </a:r>
            <a:endParaRPr kumimoji="1" lang="en-US" altLang="zh-CN" sz="2000" b="1" dirty="0">
              <a:solidFill>
                <a:srgbClr val="62C4FF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802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275</Words>
  <Application>Microsoft Macintosh PowerPoint</Application>
  <PresentationFormat>宽屏</PresentationFormat>
  <Paragraphs>66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Evaluation of Various Sensing Modalities for Accurate Measurement of Neck Flexion Angle during Thyroid and Ear Surgery</vt:lpstr>
      <vt:lpstr>Project Review</vt:lpstr>
      <vt:lpstr>Calibration Data</vt:lpstr>
      <vt:lpstr>Calibration Result: A6</vt:lpstr>
      <vt:lpstr>Calibration Result: 1A</vt:lpstr>
      <vt:lpstr>Mock OR data analysis</vt:lpstr>
      <vt:lpstr>Traditional Case </vt:lpstr>
      <vt:lpstr>Endoscopic Case </vt:lpstr>
      <vt:lpstr>When Head turn left</vt:lpstr>
      <vt:lpstr>When Head Up and Down</vt:lpstr>
      <vt:lpstr>When Head Rotate to Left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Various Sensing Modalities for Accurate Measurement of Neck Flexion Angle during Thyroid and Ear Surgery</dc:title>
  <dc:creator>胡 臻</dc:creator>
  <cp:lastModifiedBy>胡 臻</cp:lastModifiedBy>
  <cp:revision>7</cp:revision>
  <dcterms:created xsi:type="dcterms:W3CDTF">2020-03-18T19:04:33Z</dcterms:created>
  <dcterms:modified xsi:type="dcterms:W3CDTF">2020-03-18T20:31:23Z</dcterms:modified>
</cp:coreProperties>
</file>