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66" r:id="rId3"/>
    <p:sldId id="267" r:id="rId4"/>
    <p:sldId id="268" r:id="rId5"/>
    <p:sldId id="26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14" autoAdjust="0"/>
    <p:restoredTop sz="94703"/>
  </p:normalViewPr>
  <p:slideViewPr>
    <p:cSldViewPr snapToGrid="0" snapToObjects="1">
      <p:cViewPr>
        <p:scale>
          <a:sx n="50" d="100"/>
          <a:sy n="50" d="100"/>
        </p:scale>
        <p:origin x="771" y="6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8C308-9AEB-E14A-ACAC-9DC611AC2692}" type="datetimeFigureOut">
              <a:rPr kumimoji="1" lang="zh-CN" altLang="en-US" smtClean="0"/>
              <a:t>2020/4/1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61F6E-AA8D-1F47-A83C-A57BD76BD7DC}" type="slidenum">
              <a:rPr kumimoji="1" lang="zh-CN" altLang="en-US" smtClean="0"/>
              <a:t>‹#›</a:t>
            </a:fld>
            <a:endParaRPr kumimoji="1" lang="zh-CN" altLang="en-US"/>
          </a:p>
        </p:txBody>
      </p:sp>
    </p:spTree>
    <p:extLst>
      <p:ext uri="{BB962C8B-B14F-4D97-AF65-F5344CB8AC3E}">
        <p14:creationId xmlns:p14="http://schemas.microsoft.com/office/powerpoint/2010/main" val="149730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436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0F14E-75BB-4146-92FF-9DF230EBC9F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096353E-1308-B941-8D46-C20D3AEE2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F16591C-1963-D74C-88D9-284C8F63FCA6}"/>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566424A5-78B6-3A48-AFAB-ACE294CBA84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0E74A45-941A-9040-9F06-D2ADBCCFC288}"/>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358349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17532F-B2F5-B041-A172-20FD5086DC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F3E801-0D12-3340-A58D-C9ED415CAFD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4B5EE13-6581-6643-A74F-A79712E81E49}"/>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DFDAE052-974B-614F-9031-54AC6B923EE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EF14934-2613-BE4C-B758-3CB17ABE3DCA}"/>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387227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DDA194-0C6F-F84F-9F12-B0CB1C74B58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6B9ED21-7F34-0649-9D4B-472331E2DE8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006BF4-4E66-4943-B1B0-02AE7657C744}"/>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DDB4487F-48CD-2D46-89FC-299B39EF3D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0980C5-1B5C-7244-89D0-1DF53C95204A}"/>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395300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9C38-0C4F-8843-A222-4D9208E4226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D49E33-4C36-404C-AEB8-AEE2E36D0DC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58036E5-09E4-FA48-88E0-833860381042}"/>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FCF7DE41-6B72-084B-BA02-CE7C1A5A37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4415A4-C1D7-E443-B570-833403EBF88E}"/>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189755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27C22-CB93-544B-A81F-830CE03FBEF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E570911-FFB0-074E-8FC2-5D93F685D9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536A720-A5FF-BC48-840F-406B019E0C55}"/>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F65184C4-3C0F-AD44-BED7-64C4E80D1A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6DFAA7-AAD0-F146-BB14-5891F5C8AA05}"/>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198811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82618-50FA-0A47-BA90-DD2B9C1654B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3C690BC-8238-764C-853A-C16A4DBB3FE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E05FE91-32D9-634E-8008-0053443DF80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07F5BDF-7F23-7046-97FD-61E70AB2CEBE}"/>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6" name="页脚占位符 5">
            <a:extLst>
              <a:ext uri="{FF2B5EF4-FFF2-40B4-BE49-F238E27FC236}">
                <a16:creationId xmlns:a16="http://schemas.microsoft.com/office/drawing/2014/main" id="{7BD70D97-320F-6C41-8262-DE10AFACD48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C5F4D13-FC16-D547-8670-38D432CFB5F9}"/>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46216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115E6-EDBF-BF46-9058-78D5296B4A6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F4E36C4-E91B-AC47-8382-E170ECA1C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48E0686-756E-8B46-B9F9-6121423B7A7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9D543F2-A964-1146-BA44-9560A43C2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F76A245-3E52-F14F-A89A-A752B99C37A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B21EB27-A458-4F44-8EEB-3D6AE3F4465D}"/>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8" name="页脚占位符 7">
            <a:extLst>
              <a:ext uri="{FF2B5EF4-FFF2-40B4-BE49-F238E27FC236}">
                <a16:creationId xmlns:a16="http://schemas.microsoft.com/office/drawing/2014/main" id="{87ABE456-EF75-DB45-84DB-08D13B21DEE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090F566-42F1-1246-A34D-076DBFB8F32C}"/>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235612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ABF68-5D3B-8244-A11F-1F378DCD031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D21A516-C383-A848-88CC-F31554ABFC53}"/>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4" name="页脚占位符 3">
            <a:extLst>
              <a:ext uri="{FF2B5EF4-FFF2-40B4-BE49-F238E27FC236}">
                <a16:creationId xmlns:a16="http://schemas.microsoft.com/office/drawing/2014/main" id="{2D114354-ADB4-9D47-9AC1-867932B80AB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2B6F2BE-8B90-2544-BDEA-3FD753E947A3}"/>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400853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A287C6-AAB0-2641-87EA-A44631D9B170}"/>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3" name="页脚占位符 2">
            <a:extLst>
              <a:ext uri="{FF2B5EF4-FFF2-40B4-BE49-F238E27FC236}">
                <a16:creationId xmlns:a16="http://schemas.microsoft.com/office/drawing/2014/main" id="{DBA7A2B5-BD18-0B46-81CF-0DDE07374F3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D5927A4-FEC3-F34B-9062-88B83D8904A3}"/>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376113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EFEF6-B258-C24D-B409-0747FD57073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4D2D6A-DE40-2E47-BEE4-2720E87ED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D8F599E-B890-3B47-BEEB-8EFD5B5B1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3FCFB54-CEDE-5A4C-BFA0-56192605683B}"/>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6" name="页脚占位符 5">
            <a:extLst>
              <a:ext uri="{FF2B5EF4-FFF2-40B4-BE49-F238E27FC236}">
                <a16:creationId xmlns:a16="http://schemas.microsoft.com/office/drawing/2014/main" id="{E7E7BB4D-431A-5D42-9E40-C041CDFD790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622A34-FD35-B541-8A27-584DB96F477B}"/>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9334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15BC9-8965-BA41-A446-49B092E1821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A660D6D-E639-6A4C-B5D6-5130F30A5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4094231C-D9DF-CD4C-9236-2DB44D22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D44534F-6537-964D-94A6-A45F222457C4}"/>
              </a:ext>
            </a:extLst>
          </p:cNvPr>
          <p:cNvSpPr>
            <a:spLocks noGrp="1"/>
          </p:cNvSpPr>
          <p:nvPr>
            <p:ph type="dt" sz="half" idx="10"/>
          </p:nvPr>
        </p:nvSpPr>
        <p:spPr/>
        <p:txBody>
          <a:bodyPr/>
          <a:lstStyle/>
          <a:p>
            <a:fld id="{75EDBCE7-1318-F348-ACF6-86A94DCE4D58}" type="datetimeFigureOut">
              <a:rPr kumimoji="1" lang="zh-CN" altLang="en-US" smtClean="0"/>
              <a:t>2020/4/1</a:t>
            </a:fld>
            <a:endParaRPr kumimoji="1" lang="zh-CN" altLang="en-US"/>
          </a:p>
        </p:txBody>
      </p:sp>
      <p:sp>
        <p:nvSpPr>
          <p:cNvPr id="6" name="页脚占位符 5">
            <a:extLst>
              <a:ext uri="{FF2B5EF4-FFF2-40B4-BE49-F238E27FC236}">
                <a16:creationId xmlns:a16="http://schemas.microsoft.com/office/drawing/2014/main" id="{F17D2718-4D8E-114D-8F29-991B9BF607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3E7D5C2-D445-6E40-8201-FCA0C803E7CD}"/>
              </a:ext>
            </a:extLst>
          </p:cNvPr>
          <p:cNvSpPr>
            <a:spLocks noGrp="1"/>
          </p:cNvSpPr>
          <p:nvPr>
            <p:ph type="sldNum" sz="quarter" idx="12"/>
          </p:nvPr>
        </p:nvSpPr>
        <p:spPr/>
        <p:txBody>
          <a:body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412048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4F1446-1DE9-554D-9E4B-9A80A2A7B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1ABEA8D-6694-3D48-AB84-25E40109B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703174-4105-BC43-AC96-794862A4A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DBCE7-1318-F348-ACF6-86A94DCE4D58}" type="datetimeFigureOut">
              <a:rPr kumimoji="1" lang="zh-CN" altLang="en-US" smtClean="0"/>
              <a:t>2020/4/1</a:t>
            </a:fld>
            <a:endParaRPr kumimoji="1" lang="zh-CN" altLang="en-US"/>
          </a:p>
        </p:txBody>
      </p:sp>
      <p:sp>
        <p:nvSpPr>
          <p:cNvPr id="5" name="页脚占位符 4">
            <a:extLst>
              <a:ext uri="{FF2B5EF4-FFF2-40B4-BE49-F238E27FC236}">
                <a16:creationId xmlns:a16="http://schemas.microsoft.com/office/drawing/2014/main" id="{8E8A0BF8-0265-F442-ABF5-2C803CAD3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AEDB86A-5C23-C241-9835-C8F3ABE4E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0B9EC-C5E7-0642-975B-7DC37813F327}" type="slidenum">
              <a:rPr kumimoji="1" lang="zh-CN" altLang="en-US" smtClean="0"/>
              <a:t>‹#›</a:t>
            </a:fld>
            <a:endParaRPr kumimoji="1" lang="zh-CN" altLang="en-US"/>
          </a:p>
        </p:txBody>
      </p:sp>
    </p:spTree>
    <p:extLst>
      <p:ext uri="{BB962C8B-B14F-4D97-AF65-F5344CB8AC3E}">
        <p14:creationId xmlns:p14="http://schemas.microsoft.com/office/powerpoint/2010/main" val="68612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9097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Evaluation of Various Sensing Modalities for Accurate Measurement of Neck Flexion Angle during Thyroid and Ear Surgery</a:t>
            </a:r>
            <a:endParaRPr sz="4000" dirty="0">
              <a:latin typeface="Times New Roman"/>
              <a:ea typeface="Times New Roman"/>
              <a:cs typeface="Times New Roman"/>
              <a:sym typeface="Times New Roman"/>
            </a:endParaRPr>
          </a:p>
        </p:txBody>
      </p:sp>
      <p:sp>
        <p:nvSpPr>
          <p:cNvPr id="90" name="Google Shape;90;p1"/>
          <p:cNvSpPr txBox="1">
            <a:spLocks noGrp="1"/>
          </p:cNvSpPr>
          <p:nvPr>
            <p:ph type="subTitle" idx="1"/>
          </p:nvPr>
        </p:nvSpPr>
        <p:spPr>
          <a:xfrm>
            <a:off x="1524000" y="4414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latin typeface="Times New Roman"/>
                <a:ea typeface="Times New Roman"/>
                <a:cs typeface="Times New Roman"/>
                <a:sym typeface="Times New Roman"/>
              </a:rPr>
              <a:t>Team Member : Zhen Hu, </a:t>
            </a:r>
            <a:r>
              <a:rPr lang="en-US" dirty="0" err="1">
                <a:latin typeface="Times New Roman"/>
                <a:ea typeface="Times New Roman"/>
                <a:cs typeface="Times New Roman"/>
                <a:sym typeface="Times New Roman"/>
              </a:rPr>
              <a:t>Hanqing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Duan</a:t>
            </a:r>
            <a:endParaRPr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400"/>
              <a:buNone/>
            </a:pPr>
            <a:r>
              <a:rPr lang="en-US" dirty="0">
                <a:latin typeface="Times New Roman"/>
                <a:ea typeface="Times New Roman"/>
                <a:cs typeface="Times New Roman"/>
                <a:sym typeface="Times New Roman"/>
              </a:rPr>
              <a:t>Mentor: Dr. Russell Taylor, Dr. Deepa </a:t>
            </a:r>
            <a:r>
              <a:rPr lang="en-US" dirty="0" err="1">
                <a:latin typeface="Times New Roman"/>
                <a:ea typeface="Times New Roman"/>
                <a:cs typeface="Times New Roman"/>
                <a:sym typeface="Times New Roman"/>
              </a:rPr>
              <a:t>Galaiya</a:t>
            </a:r>
            <a:endParaRPr dirty="0">
              <a:latin typeface="Times New Roman"/>
              <a:ea typeface="Times New Roman"/>
              <a:cs typeface="Times New Roman"/>
              <a:sym typeface="Times New Roman"/>
            </a:endParaRPr>
          </a:p>
        </p:txBody>
      </p:sp>
      <p:pic>
        <p:nvPicPr>
          <p:cNvPr id="91" name="Google Shape;91;p1"/>
          <p:cNvPicPr preferRelativeResize="0"/>
          <p:nvPr/>
        </p:nvPicPr>
        <p:blipFill>
          <a:blip r:embed="rId3">
            <a:alphaModFix/>
          </a:blip>
          <a:stretch>
            <a:fillRect/>
          </a:stretch>
        </p:blipFill>
        <p:spPr>
          <a:xfrm>
            <a:off x="152400" y="152400"/>
            <a:ext cx="3864259" cy="1604964"/>
          </a:xfrm>
          <a:prstGeom prst="rect">
            <a:avLst/>
          </a:prstGeom>
          <a:noFill/>
          <a:ln>
            <a:noFill/>
          </a:ln>
        </p:spPr>
      </p:pic>
      <p:sp>
        <p:nvSpPr>
          <p:cNvPr id="2" name="文本框 1">
            <a:extLst>
              <a:ext uri="{FF2B5EF4-FFF2-40B4-BE49-F238E27FC236}">
                <a16:creationId xmlns:a16="http://schemas.microsoft.com/office/drawing/2014/main" id="{C3573BFC-44BE-654A-B2E1-1F6A57634A65}"/>
              </a:ext>
            </a:extLst>
          </p:cNvPr>
          <p:cNvSpPr txBox="1"/>
          <p:nvPr/>
        </p:nvSpPr>
        <p:spPr>
          <a:xfrm>
            <a:off x="4099034" y="1909763"/>
            <a:ext cx="3815256" cy="461665"/>
          </a:xfrm>
          <a:prstGeom prst="rect">
            <a:avLst/>
          </a:prstGeom>
          <a:noFill/>
        </p:spPr>
        <p:txBody>
          <a:bodyPr wrap="square" rtlCol="0">
            <a:spAutoFit/>
          </a:bodyPr>
          <a:lstStyle/>
          <a:p>
            <a:pPr algn="ct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CIS</a:t>
            </a:r>
            <a:r>
              <a:rPr kumimoji="1" lang="zh-CN" altLang="en-US" sz="2400" b="1" dirty="0">
                <a:latin typeface="Times New Roman" panose="02020603050405020304" pitchFamily="18" charset="0"/>
                <a:cs typeface="Times New Roman" panose="02020603050405020304" pitchFamily="18" charset="0"/>
              </a:rPr>
              <a:t> </a:t>
            </a:r>
            <a:r>
              <a:rPr kumimoji="1" lang="en-US" altLang="zh-CN" sz="2400" b="1" dirty="0">
                <a:latin typeface="Times New Roman" panose="02020603050405020304" pitchFamily="18" charset="0"/>
                <a:cs typeface="Times New Roman" panose="02020603050405020304" pitchFamily="18" charset="0"/>
              </a:rPr>
              <a:t>II Project</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36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1C92-2F7A-9F48-9CD5-E41C0CF41C26}"/>
              </a:ext>
            </a:extLst>
          </p:cNvPr>
          <p:cNvSpPr>
            <a:spLocks noGrp="1"/>
          </p:cNvSpPr>
          <p:nvPr>
            <p:ph type="title"/>
          </p:nvPr>
        </p:nvSpPr>
        <p:spPr>
          <a:xfrm>
            <a:off x="2890741" y="-194551"/>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Mock OR data analysis</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110AC97-58B6-B042-853B-70A61E608634}"/>
                  </a:ext>
                </a:extLst>
              </p:cNvPr>
              <p:cNvSpPr txBox="1"/>
              <p:nvPr/>
            </p:nvSpPr>
            <p:spPr>
              <a:xfrm>
                <a:off x="376795" y="561533"/>
                <a:ext cx="11053667" cy="6296467"/>
              </a:xfrm>
              <a:prstGeom prst="rect">
                <a:avLst/>
              </a:prstGeom>
              <a:noFill/>
            </p:spPr>
            <p:txBody>
              <a:bodyPr wrap="none" rtlCol="0">
                <a:spAutoFit/>
              </a:bodyPr>
              <a:lstStyle/>
              <a:p>
                <a:pPr>
                  <a:lnSpc>
                    <a:spcPct val="150000"/>
                  </a:lnSpc>
                </a:pPr>
                <a:r>
                  <a:rPr kumimoji="1" lang="en-US" altLang="zh-CN" b="1" dirty="0">
                    <a:latin typeface="Times New Roman" panose="02020603050405020304" pitchFamily="18" charset="0"/>
                    <a:cs typeface="Times New Roman" panose="02020603050405020304" pitchFamily="18" charset="0"/>
                  </a:rPr>
                  <a:t>Data preprocessing</a:t>
                </a:r>
              </a:p>
              <a:p>
                <a:pPr>
                  <a:lnSpc>
                    <a:spcPct val="150000"/>
                  </a:lnSpc>
                </a:pPr>
                <a:r>
                  <a:rPr kumimoji="1" lang="en-US" altLang="zh-CN" dirty="0">
                    <a:latin typeface="Times New Roman" panose="02020603050405020304" pitchFamily="18" charset="0"/>
                    <a:cs typeface="Times New Roman" panose="02020603050405020304" pitchFamily="18" charset="0"/>
                  </a:rPr>
                  <a:t>Step 1. Load measurement data</a:t>
                </a:r>
              </a:p>
              <a:p>
                <a:pPr>
                  <a:lnSpc>
                    <a:spcPct val="150000"/>
                  </a:lnSpc>
                </a:pPr>
                <a:r>
                  <a:rPr kumimoji="1" lang="en-US" altLang="zh-CN" dirty="0">
                    <a:latin typeface="Times New Roman" panose="02020603050405020304" pitchFamily="18" charset="0"/>
                    <a:cs typeface="Times New Roman" panose="02020603050405020304" pitchFamily="18" charset="0"/>
                  </a:rPr>
                  <a:t>Step 2. Get reference position’s Euler Angles for both IMUs with sequence XYZ</a:t>
                </a:r>
              </a:p>
              <a:p>
                <a:pPr>
                  <a:lnSpc>
                    <a:spcPct val="150000"/>
                  </a:lnSpc>
                </a:pPr>
                <a:r>
                  <a:rPr kumimoji="1" lang="en-US" altLang="zh-CN" dirty="0">
                    <a:latin typeface="Times New Roman" panose="02020603050405020304" pitchFamily="18" charset="0"/>
                    <a:cs typeface="Times New Roman" panose="02020603050405020304" pitchFamily="18" charset="0"/>
                  </a:rPr>
                  <a:t>Step 3. Get other positions’ Euler Angles for both IMUs with sequence XYZ</a:t>
                </a:r>
              </a:p>
              <a:p>
                <a:pPr>
                  <a:lnSpc>
                    <a:spcPct val="150000"/>
                  </a:lnSpc>
                </a:pPr>
                <a:r>
                  <a:rPr kumimoji="1" lang="en-US" altLang="zh-CN" dirty="0">
                    <a:latin typeface="Times New Roman" panose="02020603050405020304" pitchFamily="18" charset="0"/>
                    <a:cs typeface="Times New Roman" panose="02020603050405020304" pitchFamily="18" charset="0"/>
                  </a:rPr>
                  <a:t>Step 4. Calibrate every pitch angle in all Euler Angles</a:t>
                </a:r>
              </a:p>
              <a:p>
                <a:pPr>
                  <a:lnSpc>
                    <a:spcPct val="150000"/>
                  </a:lnSpc>
                </a:pPr>
                <a:r>
                  <a:rPr kumimoji="1" lang="en-US" altLang="zh-CN" b="1" dirty="0">
                    <a:latin typeface="Times New Roman" panose="02020603050405020304" pitchFamily="18" charset="0"/>
                    <a:cs typeface="Times New Roman" panose="02020603050405020304" pitchFamily="18" charset="0"/>
                  </a:rPr>
                  <a:t>Start to calculate</a:t>
                </a:r>
              </a:p>
              <a:p>
                <a:pPr>
                  <a:lnSpc>
                    <a:spcPct val="150000"/>
                  </a:lnSpc>
                </a:pPr>
                <a:r>
                  <a:rPr kumimoji="1" lang="en-US" altLang="zh-CN" dirty="0">
                    <a:latin typeface="Times New Roman" panose="02020603050405020304" pitchFamily="18" charset="0"/>
                    <a:cs typeface="Times New Roman" panose="02020603050405020304" pitchFamily="18" charset="0"/>
                  </a:rPr>
                  <a:t>Step 5. Transfer all calibrated Euler Angles to Quaternions: using </a:t>
                </a:r>
                <a:r>
                  <a:rPr kumimoji="1" lang="en-US" altLang="zh-CN" i="1" dirty="0">
                    <a:latin typeface="Times New Roman" panose="02020603050405020304" pitchFamily="18" charset="0"/>
                    <a:cs typeface="Times New Roman" panose="02020603050405020304" pitchFamily="18" charset="0"/>
                  </a:rPr>
                  <a:t>eul2quat</a:t>
                </a:r>
                <a:r>
                  <a:rPr kumimoji="1" lang="en-US" altLang="zh-CN" dirty="0">
                    <a:latin typeface="Times New Roman" panose="02020603050405020304" pitchFamily="18" charset="0"/>
                    <a:cs typeface="Times New Roman" panose="02020603050405020304" pitchFamily="18" charset="0"/>
                  </a:rPr>
                  <a:t> function in MATLAB with sequence XYZ</a:t>
                </a:r>
              </a:p>
              <a:p>
                <a:pPr>
                  <a:lnSpc>
                    <a:spcPct val="150000"/>
                  </a:lnSpc>
                </a:pPr>
                <a:r>
                  <a:rPr kumimoji="1" lang="en-US" altLang="zh-CN" dirty="0">
                    <a:latin typeface="Times New Roman" panose="02020603050405020304" pitchFamily="18" charset="0"/>
                    <a:cs typeface="Times New Roman" panose="02020603050405020304" pitchFamily="18" charset="0"/>
                  </a:rPr>
                  <a:t>Step 6. Transfer all Quaternions to Rotation Matrix </a:t>
                </a:r>
              </a:p>
              <a:p>
                <a:pPr>
                  <a:lnSpc>
                    <a:spcPct val="150000"/>
                  </a:lnSpc>
                </a:pPr>
                <a:endParaRPr kumimoji="1" lang="en-US" altLang="zh-CN" dirty="0">
                  <a:latin typeface="Times New Roman" panose="02020603050405020304" pitchFamily="18" charset="0"/>
                  <a:cs typeface="Times New Roman" panose="02020603050405020304" pitchFamily="18" charset="0"/>
                </a:endParaRPr>
              </a:p>
              <a:p>
                <a:pPr>
                  <a:lnSpc>
                    <a:spcPct val="150000"/>
                  </a:lnSpc>
                </a:pPr>
                <a:endParaRPr kumimoji="1" lang="en-US" altLang="zh-CN" dirty="0">
                  <a:latin typeface="Times New Roman" panose="02020603050405020304" pitchFamily="18" charset="0"/>
                  <a:cs typeface="Times New Roman" panose="02020603050405020304" pitchFamily="18" charset="0"/>
                </a:endParaRPr>
              </a:p>
              <a:p>
                <a:pPr>
                  <a:lnSpc>
                    <a:spcPct val="150000"/>
                  </a:lnSpc>
                </a:pPr>
                <a:endParaRPr kumimoji="1" lang="en-US" altLang="zh-CN" dirty="0">
                  <a:latin typeface="Times New Roman" panose="02020603050405020304" pitchFamily="18" charset="0"/>
                  <a:cs typeface="Times New Roman" panose="02020603050405020304" pitchFamily="18" charset="0"/>
                </a:endParaRPr>
              </a:p>
              <a:p>
                <a:pPr>
                  <a:lnSpc>
                    <a:spcPct val="150000"/>
                  </a:lnSpc>
                </a:pPr>
                <a:endParaRPr kumimoji="1" lang="en-US" altLang="zh-CN" dirty="0">
                  <a:latin typeface="Times New Roman" panose="02020603050405020304" pitchFamily="18" charset="0"/>
                  <a:cs typeface="Times New Roman" panose="02020603050405020304" pitchFamily="18" charset="0"/>
                </a:endParaRPr>
              </a:p>
              <a:p>
                <a:pPr>
                  <a:lnSpc>
                    <a:spcPct val="150000"/>
                  </a:lnSpc>
                </a:pPr>
                <a:r>
                  <a:rPr kumimoji="1" lang="en-US" altLang="zh-CN" dirty="0">
                    <a:latin typeface="Times New Roman" panose="02020603050405020304" pitchFamily="18" charset="0"/>
                    <a:cs typeface="Times New Roman" panose="02020603050405020304" pitchFamily="18" charset="0"/>
                  </a:rPr>
                  <a:t>Step 7. Calculate Rotation Matrix for both IMU_1A and IMU_A6 w.r.t their reference: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𝐴</m:t>
                        </m:r>
                        <m:r>
                          <a:rPr lang="en-US" altLang="zh-CN" i="1">
                            <a:latin typeface="Cambria Math" panose="02040503050406030204" pitchFamily="18" charset="0"/>
                            <a:cs typeface="Times New Roman" panose="02020603050405020304" pitchFamily="18" charset="0"/>
                          </a:rPr>
                          <m:t>6</m:t>
                        </m:r>
                      </m:sub>
                    </m:sSub>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𝐴</m:t>
                        </m:r>
                        <m:r>
                          <a:rPr lang="en-US" altLang="zh-CN" i="1">
                            <a:latin typeface="Cambria Math" panose="02040503050406030204" pitchFamily="18" charset="0"/>
                            <a:cs typeface="Times New Roman" panose="02020603050405020304" pitchFamily="18" charset="0"/>
                          </a:rPr>
                          <m:t>6</m:t>
                        </m:r>
                        <m:r>
                          <a:rPr lang="en-US" altLang="zh-CN" i="1">
                            <a:latin typeface="Cambria Math" panose="02040503050406030204" pitchFamily="18" charset="0"/>
                            <a:cs typeface="Times New Roman" panose="02020603050405020304" pitchFamily="18" charset="0"/>
                          </a:rPr>
                          <m:t>𝑜</m:t>
                        </m:r>
                      </m:sub>
                      <m:sup>
                        <m:r>
                          <a:rPr lang="en-US" altLang="zh-CN" i="1">
                            <a:latin typeface="Cambria Math" panose="02040503050406030204" pitchFamily="18" charset="0"/>
                            <a:cs typeface="Times New Roman" panose="02020603050405020304" pitchFamily="18" charset="0"/>
                          </a:rPr>
                          <m:t>𝑇</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𝐴</m:t>
                        </m:r>
                        <m:r>
                          <a:rPr lang="en-US" altLang="zh-CN" i="1">
                            <a:latin typeface="Cambria Math" panose="02040503050406030204" pitchFamily="18" charset="0"/>
                            <a:cs typeface="Times New Roman" panose="02020603050405020304" pitchFamily="18" charset="0"/>
                          </a:rPr>
                          <m:t>6</m:t>
                        </m:r>
                        <m:r>
                          <a:rPr lang="en-US" altLang="zh-CN" i="1">
                            <a:latin typeface="Cambria Math" panose="02040503050406030204" pitchFamily="18" charset="0"/>
                            <a:cs typeface="Times New Roman" panose="02020603050405020304" pitchFamily="18" charset="0"/>
                          </a:rPr>
                          <m:t>𝑟</m:t>
                        </m:r>
                      </m:sub>
                    </m:sSub>
                  </m:oMath>
                </a14:m>
                <a:endParaRPr kumimoji="1" lang="en-US" altLang="zh-CN" dirty="0">
                  <a:latin typeface="Times New Roman" panose="02020603050405020304" pitchFamily="18" charset="0"/>
                  <a:cs typeface="Times New Roman" panose="02020603050405020304" pitchFamily="18" charset="0"/>
                </a:endParaRPr>
              </a:p>
              <a:p>
                <a:pPr>
                  <a:lnSpc>
                    <a:spcPct val="150000"/>
                  </a:lnSpc>
                </a:pPr>
                <a:r>
                  <a:rPr kumimoji="1" lang="en-US" altLang="zh-CN" dirty="0">
                    <a:latin typeface="Times New Roman" panose="02020603050405020304" pitchFamily="18" charset="0"/>
                    <a:cs typeface="Times New Roman" panose="02020603050405020304" pitchFamily="18" charset="0"/>
                  </a:rPr>
                  <a:t>Step 8. Calculate Difference Rotation Matrix between two Rotation Matrix calculated from Step 7: </a:t>
                </a:r>
                <a14:m>
                  <m:oMath xmlns:m="http://schemas.openxmlformats.org/officeDocument/2006/math">
                    <m:r>
                      <a:rPr lang="en-US" altLang="zh-CN" i="1">
                        <a:latin typeface="Cambria Math" panose="02040503050406030204" pitchFamily="18" charset="0"/>
                        <a:cs typeface="Times New Roman" panose="02020603050405020304" pitchFamily="18" charset="0"/>
                      </a:rPr>
                      <m:t>𝐷</m:t>
                    </m:r>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𝐴</m:t>
                        </m:r>
                        <m:r>
                          <a:rPr lang="en-US" altLang="zh-CN" i="1">
                            <a:latin typeface="Cambria Math" panose="02040503050406030204" pitchFamily="18" charset="0"/>
                            <a:cs typeface="Times New Roman" panose="02020603050405020304" pitchFamily="18" charset="0"/>
                          </a:rPr>
                          <m:t>6</m:t>
                        </m:r>
                      </m:sub>
                      <m:sup>
                        <m:r>
                          <a:rPr lang="en-US" altLang="zh-CN" i="1">
                            <a:latin typeface="Cambria Math" panose="02040503050406030204" pitchFamily="18" charset="0"/>
                            <a:cs typeface="Times New Roman" panose="02020603050405020304" pitchFamily="18" charset="0"/>
                          </a:rPr>
                          <m:t>𝑇</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𝐴</m:t>
                        </m:r>
                        <m:r>
                          <a:rPr lang="en-US" altLang="zh-CN" i="1">
                            <a:latin typeface="Cambria Math" panose="02040503050406030204" pitchFamily="18" charset="0"/>
                            <a:cs typeface="Times New Roman" panose="02020603050405020304" pitchFamily="18" charset="0"/>
                          </a:rPr>
                          <m:t>1</m:t>
                        </m:r>
                      </m:sub>
                    </m:sSub>
                  </m:oMath>
                </a14:m>
                <a:r>
                  <a:rPr kumimoji="1" lang="en-US" altLang="zh-CN" dirty="0">
                    <a:latin typeface="Times New Roman" panose="02020603050405020304" pitchFamily="18" charset="0"/>
                    <a:cs typeface="Times New Roman" panose="02020603050405020304" pitchFamily="18" charset="0"/>
                  </a:rPr>
                  <a:t>.</a:t>
                </a:r>
              </a:p>
              <a:p>
                <a:pPr>
                  <a:lnSpc>
                    <a:spcPct val="150000"/>
                  </a:lnSpc>
                </a:pPr>
                <a:r>
                  <a:rPr kumimoji="1" lang="en-US" altLang="zh-CN" dirty="0">
                    <a:latin typeface="Times New Roman" panose="02020603050405020304" pitchFamily="18" charset="0"/>
                    <a:cs typeface="Times New Roman" panose="02020603050405020304" pitchFamily="18" charset="0"/>
                  </a:rPr>
                  <a:t>Step 9. Transfer Difference Rotation Matrix to Euler Angle</a:t>
                </a:r>
              </a:p>
            </p:txBody>
          </p:sp>
        </mc:Choice>
        <mc:Fallback>
          <p:sp>
            <p:nvSpPr>
              <p:cNvPr id="4" name="文本框 3">
                <a:extLst>
                  <a:ext uri="{FF2B5EF4-FFF2-40B4-BE49-F238E27FC236}">
                    <a16:creationId xmlns:a16="http://schemas.microsoft.com/office/drawing/2014/main" id="{8110AC97-58B6-B042-853B-70A61E608634}"/>
                  </a:ext>
                </a:extLst>
              </p:cNvPr>
              <p:cNvSpPr txBox="1">
                <a:spLocks noRot="1" noChangeAspect="1" noMove="1" noResize="1" noEditPoints="1" noAdjustHandles="1" noChangeArrowheads="1" noChangeShapeType="1" noTextEdit="1"/>
              </p:cNvSpPr>
              <p:nvPr/>
            </p:nvSpPr>
            <p:spPr>
              <a:xfrm>
                <a:off x="376795" y="561533"/>
                <a:ext cx="11053667" cy="6296467"/>
              </a:xfrm>
              <a:prstGeom prst="rect">
                <a:avLst/>
              </a:prstGeom>
              <a:blipFill>
                <a:blip r:embed="rId2"/>
                <a:stretch>
                  <a:fillRect l="-496" b="-581"/>
                </a:stretch>
              </a:blipFill>
            </p:spPr>
            <p:txBody>
              <a:bodyPr/>
              <a:lstStyle/>
              <a:p>
                <a:r>
                  <a:rPr lang="zh-CN" altLang="en-US">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22366A29-0EC4-405B-9D1D-9F76FA5D224F}"/>
              </a:ext>
            </a:extLst>
          </p:cNvPr>
          <p:cNvPicPr>
            <a:picLocks noChangeAspect="1"/>
          </p:cNvPicPr>
          <p:nvPr/>
        </p:nvPicPr>
        <p:blipFill>
          <a:blip r:embed="rId3"/>
          <a:stretch>
            <a:fillRect/>
          </a:stretch>
        </p:blipFill>
        <p:spPr>
          <a:xfrm>
            <a:off x="2523722" y="4005092"/>
            <a:ext cx="6032500" cy="1574800"/>
          </a:xfrm>
          <a:prstGeom prst="rect">
            <a:avLst/>
          </a:prstGeom>
        </p:spPr>
      </p:pic>
    </p:spTree>
    <p:extLst>
      <p:ext uri="{BB962C8B-B14F-4D97-AF65-F5344CB8AC3E}">
        <p14:creationId xmlns:p14="http://schemas.microsoft.com/office/powerpoint/2010/main" val="304456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1C92-2F7A-9F48-9CD5-E41C0CF41C26}"/>
              </a:ext>
            </a:extLst>
          </p:cNvPr>
          <p:cNvSpPr>
            <a:spLocks noGrp="1"/>
          </p:cNvSpPr>
          <p:nvPr>
            <p:ph type="title"/>
          </p:nvPr>
        </p:nvSpPr>
        <p:spPr>
          <a:xfrm>
            <a:off x="2890741" y="-194551"/>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Mock OR data analysis</a:t>
            </a:r>
            <a:endParaRPr kumimoji="1" lang="zh-CN" alt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8110AC97-58B6-B042-853B-70A61E608634}"/>
                  </a:ext>
                </a:extLst>
              </p:cNvPr>
              <p:cNvSpPr txBox="1"/>
              <p:nvPr/>
            </p:nvSpPr>
            <p:spPr>
              <a:xfrm>
                <a:off x="575578" y="1037037"/>
                <a:ext cx="11053667" cy="3803477"/>
              </a:xfrm>
              <a:prstGeom prst="rect">
                <a:avLst/>
              </a:prstGeom>
              <a:noFill/>
            </p:spPr>
            <p:txBody>
              <a:bodyPr wrap="none" rtlCol="0">
                <a:spAutoFit/>
              </a:bodyPr>
              <a:lstStyle/>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1. Load measurement data</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2. Get reference position’s Euler Angles for both IMUs with sequence XYZ</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3. Get other positions’ Euler Angles for both IMUs with sequence XYZ</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4. Calibrate every pitch angle in all Euler Angles</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5. Transfer all calibrated Euler Angles to Quaternions: using </a:t>
                </a:r>
                <a:r>
                  <a:rPr kumimoji="1" lang="en-US" altLang="zh-CN" i="1" dirty="0">
                    <a:solidFill>
                      <a:schemeClr val="bg1">
                        <a:lumMod val="65000"/>
                      </a:schemeClr>
                    </a:solidFill>
                    <a:latin typeface="Times New Roman" panose="02020603050405020304" pitchFamily="18" charset="0"/>
                    <a:cs typeface="Times New Roman" panose="02020603050405020304" pitchFamily="18" charset="0"/>
                  </a:rPr>
                  <a:t>eul2quat</a:t>
                </a: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 function in MATLAB with sequence XYZ</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6. Transfer all Quaternions to Rotation Matrix </a:t>
                </a: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7. Calculate Rotation Matrix for both IMU_1A and IMU_A6 w.r.t their reference: </a:t>
                </a:r>
                <a14:m>
                  <m:oMath xmlns:m="http://schemas.openxmlformats.org/officeDocument/2006/math">
                    <m:sSub>
                      <m:sSubPr>
                        <m:ctrlPr>
                          <a:rPr lang="en-US" altLang="zh-CN" i="1">
                            <a:solidFill>
                              <a:schemeClr val="bg1">
                                <a:lumMod val="65000"/>
                              </a:schemeClr>
                            </a:solidFill>
                            <a:latin typeface="Cambria Math" panose="02040503050406030204" pitchFamily="18" charset="0"/>
                            <a:cs typeface="Times New Roman" panose="02020603050405020304" pitchFamily="18" charset="0"/>
                          </a:rPr>
                        </m:ctrlPr>
                      </m:sSubPr>
                      <m:e>
                        <m:r>
                          <a:rPr lang="en-US" altLang="zh-CN" i="1">
                            <a:solidFill>
                              <a:schemeClr val="bg1">
                                <a:lumMod val="65000"/>
                              </a:schemeClr>
                            </a:solidFill>
                            <a:latin typeface="Cambria Math" panose="02040503050406030204" pitchFamily="18" charset="0"/>
                            <a:cs typeface="Times New Roman" panose="02020603050405020304" pitchFamily="18" charset="0"/>
                          </a:rPr>
                          <m:t>𝑅</m:t>
                        </m:r>
                      </m:e>
                      <m:sub>
                        <m:r>
                          <a:rPr lang="en-US" altLang="zh-CN" i="1">
                            <a:solidFill>
                              <a:schemeClr val="bg1">
                                <a:lumMod val="65000"/>
                              </a:schemeClr>
                            </a:solidFill>
                            <a:latin typeface="Cambria Math" panose="02040503050406030204" pitchFamily="18" charset="0"/>
                            <a:cs typeface="Times New Roman" panose="02020603050405020304" pitchFamily="18" charset="0"/>
                          </a:rPr>
                          <m:t>𝐴</m:t>
                        </m:r>
                        <m:r>
                          <a:rPr lang="en-US" altLang="zh-CN" i="1">
                            <a:solidFill>
                              <a:schemeClr val="bg1">
                                <a:lumMod val="65000"/>
                              </a:schemeClr>
                            </a:solidFill>
                            <a:latin typeface="Cambria Math" panose="02040503050406030204" pitchFamily="18" charset="0"/>
                            <a:cs typeface="Times New Roman" panose="02020603050405020304" pitchFamily="18" charset="0"/>
                          </a:rPr>
                          <m:t>6</m:t>
                        </m:r>
                      </m:sub>
                    </m:sSub>
                    <m:r>
                      <a:rPr lang="en-US" altLang="zh-CN" i="1">
                        <a:solidFill>
                          <a:schemeClr val="bg1">
                            <a:lumMod val="65000"/>
                          </a:schemeClr>
                        </a:solidFill>
                        <a:latin typeface="Cambria Math" panose="02040503050406030204" pitchFamily="18" charset="0"/>
                        <a:cs typeface="Times New Roman" panose="02020603050405020304" pitchFamily="18" charset="0"/>
                      </a:rPr>
                      <m:t>=</m:t>
                    </m:r>
                    <m:sSubSup>
                      <m:sSubSupPr>
                        <m:ctrlPr>
                          <a:rPr lang="en-US" altLang="zh-CN" i="1">
                            <a:solidFill>
                              <a:schemeClr val="bg1">
                                <a:lumMod val="65000"/>
                              </a:schemeClr>
                            </a:solidFill>
                            <a:latin typeface="Cambria Math" panose="02040503050406030204" pitchFamily="18" charset="0"/>
                            <a:cs typeface="Times New Roman" panose="02020603050405020304" pitchFamily="18" charset="0"/>
                          </a:rPr>
                        </m:ctrlPr>
                      </m:sSubSupPr>
                      <m:e>
                        <m:r>
                          <a:rPr lang="en-US" altLang="zh-CN" i="1">
                            <a:solidFill>
                              <a:schemeClr val="bg1">
                                <a:lumMod val="65000"/>
                              </a:schemeClr>
                            </a:solidFill>
                            <a:latin typeface="Cambria Math" panose="02040503050406030204" pitchFamily="18" charset="0"/>
                            <a:cs typeface="Times New Roman" panose="02020603050405020304" pitchFamily="18" charset="0"/>
                          </a:rPr>
                          <m:t>𝑅</m:t>
                        </m:r>
                      </m:e>
                      <m:sub>
                        <m:r>
                          <a:rPr lang="en-US" altLang="zh-CN" i="1">
                            <a:solidFill>
                              <a:schemeClr val="bg1">
                                <a:lumMod val="65000"/>
                              </a:schemeClr>
                            </a:solidFill>
                            <a:latin typeface="Cambria Math" panose="02040503050406030204" pitchFamily="18" charset="0"/>
                            <a:cs typeface="Times New Roman" panose="02020603050405020304" pitchFamily="18" charset="0"/>
                          </a:rPr>
                          <m:t>𝐴</m:t>
                        </m:r>
                        <m:r>
                          <a:rPr lang="en-US" altLang="zh-CN" i="1">
                            <a:solidFill>
                              <a:schemeClr val="bg1">
                                <a:lumMod val="65000"/>
                              </a:schemeClr>
                            </a:solidFill>
                            <a:latin typeface="Cambria Math" panose="02040503050406030204" pitchFamily="18" charset="0"/>
                            <a:cs typeface="Times New Roman" panose="02020603050405020304" pitchFamily="18" charset="0"/>
                          </a:rPr>
                          <m:t>6</m:t>
                        </m:r>
                        <m:r>
                          <a:rPr lang="en-US" altLang="zh-CN" i="1">
                            <a:solidFill>
                              <a:schemeClr val="bg1">
                                <a:lumMod val="65000"/>
                              </a:schemeClr>
                            </a:solidFill>
                            <a:latin typeface="Cambria Math" panose="02040503050406030204" pitchFamily="18" charset="0"/>
                            <a:cs typeface="Times New Roman" panose="02020603050405020304" pitchFamily="18" charset="0"/>
                          </a:rPr>
                          <m:t>𝑜</m:t>
                        </m:r>
                      </m:sub>
                      <m:sup>
                        <m:r>
                          <a:rPr lang="en-US" altLang="zh-CN" i="1">
                            <a:solidFill>
                              <a:schemeClr val="bg1">
                                <a:lumMod val="65000"/>
                              </a:schemeClr>
                            </a:solidFill>
                            <a:latin typeface="Cambria Math" panose="02040503050406030204" pitchFamily="18" charset="0"/>
                            <a:cs typeface="Times New Roman" panose="02020603050405020304" pitchFamily="18" charset="0"/>
                          </a:rPr>
                          <m:t>𝑇</m:t>
                        </m:r>
                      </m:sup>
                    </m:sSubSup>
                    <m:sSub>
                      <m:sSubPr>
                        <m:ctrlPr>
                          <a:rPr lang="en-US" altLang="zh-CN" i="1">
                            <a:solidFill>
                              <a:schemeClr val="bg1">
                                <a:lumMod val="65000"/>
                              </a:schemeClr>
                            </a:solidFill>
                            <a:latin typeface="Cambria Math" panose="02040503050406030204" pitchFamily="18" charset="0"/>
                            <a:cs typeface="Times New Roman" panose="02020603050405020304" pitchFamily="18" charset="0"/>
                          </a:rPr>
                        </m:ctrlPr>
                      </m:sSubPr>
                      <m:e>
                        <m:r>
                          <a:rPr lang="en-US" altLang="zh-CN" i="1">
                            <a:solidFill>
                              <a:schemeClr val="bg1">
                                <a:lumMod val="65000"/>
                              </a:schemeClr>
                            </a:solidFill>
                            <a:latin typeface="Cambria Math" panose="02040503050406030204" pitchFamily="18" charset="0"/>
                            <a:cs typeface="Times New Roman" panose="02020603050405020304" pitchFamily="18" charset="0"/>
                          </a:rPr>
                          <m:t>𝑅</m:t>
                        </m:r>
                      </m:e>
                      <m:sub>
                        <m:r>
                          <a:rPr lang="en-US" altLang="zh-CN" i="1">
                            <a:solidFill>
                              <a:schemeClr val="bg1">
                                <a:lumMod val="65000"/>
                              </a:schemeClr>
                            </a:solidFill>
                            <a:latin typeface="Cambria Math" panose="02040503050406030204" pitchFamily="18" charset="0"/>
                            <a:cs typeface="Times New Roman" panose="02020603050405020304" pitchFamily="18" charset="0"/>
                          </a:rPr>
                          <m:t>𝐴</m:t>
                        </m:r>
                        <m:r>
                          <a:rPr lang="en-US" altLang="zh-CN" i="1">
                            <a:solidFill>
                              <a:schemeClr val="bg1">
                                <a:lumMod val="65000"/>
                              </a:schemeClr>
                            </a:solidFill>
                            <a:latin typeface="Cambria Math" panose="02040503050406030204" pitchFamily="18" charset="0"/>
                            <a:cs typeface="Times New Roman" panose="02020603050405020304" pitchFamily="18" charset="0"/>
                          </a:rPr>
                          <m:t>6</m:t>
                        </m:r>
                        <m:r>
                          <a:rPr lang="en-US" altLang="zh-CN" i="1">
                            <a:solidFill>
                              <a:schemeClr val="bg1">
                                <a:lumMod val="65000"/>
                              </a:schemeClr>
                            </a:solidFill>
                            <a:latin typeface="Cambria Math" panose="02040503050406030204" pitchFamily="18" charset="0"/>
                            <a:cs typeface="Times New Roman" panose="02020603050405020304" pitchFamily="18" charset="0"/>
                          </a:rPr>
                          <m:t>𝑟</m:t>
                        </m:r>
                      </m:sub>
                    </m:sSub>
                  </m:oMath>
                </a14:m>
                <a:endParaRPr kumimoji="1" lang="en-US" altLang="zh-CN" dirty="0">
                  <a:solidFill>
                    <a:schemeClr val="bg1">
                      <a:lumMod val="65000"/>
                    </a:schemeClr>
                  </a:solidFill>
                  <a:latin typeface="Times New Roman" panose="02020603050405020304" pitchFamily="18" charset="0"/>
                  <a:cs typeface="Times New Roman" panose="02020603050405020304" pitchFamily="18" charset="0"/>
                </a:endParaRPr>
              </a:p>
              <a:p>
                <a:pPr>
                  <a:lnSpc>
                    <a:spcPct val="150000"/>
                  </a:lnSpc>
                </a:pPr>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Step 8. Calculate Difference Rotation Matrix between two Rotation Matrix calculated from Step 7: </a:t>
                </a:r>
                <a14:m>
                  <m:oMath xmlns:m="http://schemas.openxmlformats.org/officeDocument/2006/math">
                    <m:r>
                      <a:rPr lang="en-US" altLang="zh-CN" i="1">
                        <a:solidFill>
                          <a:schemeClr val="bg1">
                            <a:lumMod val="65000"/>
                          </a:schemeClr>
                        </a:solidFill>
                        <a:latin typeface="Cambria Math" panose="02040503050406030204" pitchFamily="18" charset="0"/>
                        <a:cs typeface="Times New Roman" panose="02020603050405020304" pitchFamily="18" charset="0"/>
                      </a:rPr>
                      <m:t>𝐷</m:t>
                    </m:r>
                    <m:r>
                      <a:rPr lang="en-US" altLang="zh-CN" i="1">
                        <a:solidFill>
                          <a:schemeClr val="bg1">
                            <a:lumMod val="65000"/>
                          </a:schemeClr>
                        </a:solidFill>
                        <a:latin typeface="Cambria Math" panose="02040503050406030204" pitchFamily="18" charset="0"/>
                        <a:cs typeface="Times New Roman" panose="02020603050405020304" pitchFamily="18" charset="0"/>
                      </a:rPr>
                      <m:t>=</m:t>
                    </m:r>
                    <m:sSubSup>
                      <m:sSubSupPr>
                        <m:ctrlPr>
                          <a:rPr lang="en-US" altLang="zh-CN" i="1">
                            <a:solidFill>
                              <a:schemeClr val="bg1">
                                <a:lumMod val="65000"/>
                              </a:schemeClr>
                            </a:solidFill>
                            <a:latin typeface="Cambria Math" panose="02040503050406030204" pitchFamily="18" charset="0"/>
                            <a:cs typeface="Times New Roman" panose="02020603050405020304" pitchFamily="18" charset="0"/>
                          </a:rPr>
                        </m:ctrlPr>
                      </m:sSubSupPr>
                      <m:e>
                        <m:r>
                          <a:rPr lang="en-US" altLang="zh-CN" i="1">
                            <a:solidFill>
                              <a:schemeClr val="bg1">
                                <a:lumMod val="65000"/>
                              </a:schemeClr>
                            </a:solidFill>
                            <a:latin typeface="Cambria Math" panose="02040503050406030204" pitchFamily="18" charset="0"/>
                            <a:cs typeface="Times New Roman" panose="02020603050405020304" pitchFamily="18" charset="0"/>
                          </a:rPr>
                          <m:t>𝑅</m:t>
                        </m:r>
                      </m:e>
                      <m:sub>
                        <m:r>
                          <a:rPr lang="en-US" altLang="zh-CN" i="1">
                            <a:solidFill>
                              <a:schemeClr val="bg1">
                                <a:lumMod val="65000"/>
                              </a:schemeClr>
                            </a:solidFill>
                            <a:latin typeface="Cambria Math" panose="02040503050406030204" pitchFamily="18" charset="0"/>
                            <a:cs typeface="Times New Roman" panose="02020603050405020304" pitchFamily="18" charset="0"/>
                          </a:rPr>
                          <m:t>𝐴</m:t>
                        </m:r>
                        <m:r>
                          <a:rPr lang="en-US" altLang="zh-CN" i="1">
                            <a:solidFill>
                              <a:schemeClr val="bg1">
                                <a:lumMod val="65000"/>
                              </a:schemeClr>
                            </a:solidFill>
                            <a:latin typeface="Cambria Math" panose="02040503050406030204" pitchFamily="18" charset="0"/>
                            <a:cs typeface="Times New Roman" panose="02020603050405020304" pitchFamily="18" charset="0"/>
                          </a:rPr>
                          <m:t>6</m:t>
                        </m:r>
                      </m:sub>
                      <m:sup>
                        <m:r>
                          <a:rPr lang="en-US" altLang="zh-CN" i="1">
                            <a:solidFill>
                              <a:schemeClr val="bg1">
                                <a:lumMod val="65000"/>
                              </a:schemeClr>
                            </a:solidFill>
                            <a:latin typeface="Cambria Math" panose="02040503050406030204" pitchFamily="18" charset="0"/>
                            <a:cs typeface="Times New Roman" panose="02020603050405020304" pitchFamily="18" charset="0"/>
                          </a:rPr>
                          <m:t>𝑇</m:t>
                        </m:r>
                      </m:sup>
                    </m:sSubSup>
                    <m:sSub>
                      <m:sSubPr>
                        <m:ctrlPr>
                          <a:rPr lang="en-US" altLang="zh-CN" i="1">
                            <a:solidFill>
                              <a:schemeClr val="bg1">
                                <a:lumMod val="65000"/>
                              </a:schemeClr>
                            </a:solidFill>
                            <a:latin typeface="Cambria Math" panose="02040503050406030204" pitchFamily="18" charset="0"/>
                            <a:cs typeface="Times New Roman" panose="02020603050405020304" pitchFamily="18" charset="0"/>
                          </a:rPr>
                        </m:ctrlPr>
                      </m:sSubPr>
                      <m:e>
                        <m:r>
                          <a:rPr lang="en-US" altLang="zh-CN" i="1">
                            <a:solidFill>
                              <a:schemeClr val="bg1">
                                <a:lumMod val="65000"/>
                              </a:schemeClr>
                            </a:solidFill>
                            <a:latin typeface="Cambria Math" panose="02040503050406030204" pitchFamily="18" charset="0"/>
                            <a:cs typeface="Times New Roman" panose="02020603050405020304" pitchFamily="18" charset="0"/>
                          </a:rPr>
                          <m:t>𝑅</m:t>
                        </m:r>
                      </m:e>
                      <m:sub>
                        <m:r>
                          <a:rPr lang="en-US" altLang="zh-CN" i="1">
                            <a:solidFill>
                              <a:schemeClr val="bg1">
                                <a:lumMod val="65000"/>
                              </a:schemeClr>
                            </a:solidFill>
                            <a:latin typeface="Cambria Math" panose="02040503050406030204" pitchFamily="18" charset="0"/>
                            <a:cs typeface="Times New Roman" panose="02020603050405020304" pitchFamily="18" charset="0"/>
                          </a:rPr>
                          <m:t>𝐴</m:t>
                        </m:r>
                        <m:r>
                          <a:rPr lang="en-US" altLang="zh-CN" i="1">
                            <a:solidFill>
                              <a:schemeClr val="bg1">
                                <a:lumMod val="65000"/>
                              </a:schemeClr>
                            </a:solidFill>
                            <a:latin typeface="Cambria Math" panose="02040503050406030204" pitchFamily="18" charset="0"/>
                            <a:cs typeface="Times New Roman" panose="02020603050405020304" pitchFamily="18" charset="0"/>
                          </a:rPr>
                          <m:t>1</m:t>
                        </m:r>
                      </m:sub>
                    </m:sSub>
                  </m:oMath>
                </a14:m>
                <a:r>
                  <a:rPr kumimoji="1" lang="en-US" altLang="zh-CN" dirty="0">
                    <a:solidFill>
                      <a:schemeClr val="bg1">
                        <a:lumMod val="65000"/>
                      </a:schemeClr>
                    </a:solidFill>
                    <a:latin typeface="Times New Roman" panose="02020603050405020304" pitchFamily="18" charset="0"/>
                    <a:cs typeface="Times New Roman" panose="02020603050405020304" pitchFamily="18" charset="0"/>
                  </a:rPr>
                  <a:t>.</a:t>
                </a:r>
              </a:p>
              <a:p>
                <a:pPr>
                  <a:lnSpc>
                    <a:spcPct val="150000"/>
                  </a:lnSpc>
                </a:pPr>
                <a:r>
                  <a:rPr kumimoji="1" lang="en-US" altLang="zh-CN" dirty="0">
                    <a:latin typeface="Times New Roman" panose="02020603050405020304" pitchFamily="18" charset="0"/>
                    <a:cs typeface="Times New Roman" panose="02020603050405020304" pitchFamily="18" charset="0"/>
                  </a:rPr>
                  <a:t>Step 9. Transfer Difference Rotation Matrix to Euler Angle</a:t>
                </a:r>
              </a:p>
            </p:txBody>
          </p:sp>
        </mc:Choice>
        <mc:Fallback>
          <p:sp>
            <p:nvSpPr>
              <p:cNvPr id="4" name="文本框 3">
                <a:extLst>
                  <a:ext uri="{FF2B5EF4-FFF2-40B4-BE49-F238E27FC236}">
                    <a16:creationId xmlns:a16="http://schemas.microsoft.com/office/drawing/2014/main" id="{8110AC97-58B6-B042-853B-70A61E608634}"/>
                  </a:ext>
                </a:extLst>
              </p:cNvPr>
              <p:cNvSpPr txBox="1">
                <a:spLocks noRot="1" noChangeAspect="1" noMove="1" noResize="1" noEditPoints="1" noAdjustHandles="1" noChangeArrowheads="1" noChangeShapeType="1" noTextEdit="1"/>
              </p:cNvSpPr>
              <p:nvPr/>
            </p:nvSpPr>
            <p:spPr>
              <a:xfrm>
                <a:off x="575578" y="1037037"/>
                <a:ext cx="11053667" cy="3803477"/>
              </a:xfrm>
              <a:prstGeom prst="rect">
                <a:avLst/>
              </a:prstGeom>
              <a:blipFill>
                <a:blip r:embed="rId2"/>
                <a:stretch>
                  <a:fillRect l="-441" b="-1603"/>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1BE575F9-7E0F-413F-BF9C-E3D069977CF5}"/>
              </a:ext>
            </a:extLst>
          </p:cNvPr>
          <p:cNvPicPr>
            <a:picLocks noChangeAspect="1"/>
          </p:cNvPicPr>
          <p:nvPr/>
        </p:nvPicPr>
        <p:blipFill>
          <a:blip r:embed="rId3"/>
          <a:stretch>
            <a:fillRect/>
          </a:stretch>
        </p:blipFill>
        <p:spPr>
          <a:xfrm>
            <a:off x="2029374" y="5262067"/>
            <a:ext cx="7528560" cy="810035"/>
          </a:xfrm>
          <a:prstGeom prst="rect">
            <a:avLst/>
          </a:prstGeom>
        </p:spPr>
      </p:pic>
    </p:spTree>
    <p:extLst>
      <p:ext uri="{BB962C8B-B14F-4D97-AF65-F5344CB8AC3E}">
        <p14:creationId xmlns:p14="http://schemas.microsoft.com/office/powerpoint/2010/main" val="104394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1C92-2F7A-9F48-9CD5-E41C0CF41C26}"/>
              </a:ext>
            </a:extLst>
          </p:cNvPr>
          <p:cNvSpPr>
            <a:spLocks noGrp="1"/>
          </p:cNvSpPr>
          <p:nvPr>
            <p:ph type="title"/>
          </p:nvPr>
        </p:nvSpPr>
        <p:spPr>
          <a:xfrm>
            <a:off x="2890741" y="-194551"/>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Mock OR data analysis</a:t>
            </a:r>
            <a:endParaRPr kumimoji="1" lang="zh-CN" altLang="en-US" b="1" dirty="0">
              <a:latin typeface="Times New Roman" panose="02020603050405020304" pitchFamily="18" charset="0"/>
              <a:cs typeface="Times New Roman" panose="02020603050405020304" pitchFamily="18" charset="0"/>
            </a:endParaRPr>
          </a:p>
        </p:txBody>
      </p:sp>
      <p:pic>
        <p:nvPicPr>
          <p:cNvPr id="5" name="Picture 4" descr="A close up of a map&#10;&#10;Description automatically generated">
            <a:extLst>
              <a:ext uri="{FF2B5EF4-FFF2-40B4-BE49-F238E27FC236}">
                <a16:creationId xmlns:a16="http://schemas.microsoft.com/office/drawing/2014/main" id="{0AAFA7B2-B5AD-4C8F-9B5C-B05E14619853}"/>
              </a:ext>
            </a:extLst>
          </p:cNvPr>
          <p:cNvPicPr>
            <a:picLocks noChangeAspect="1"/>
          </p:cNvPicPr>
          <p:nvPr/>
        </p:nvPicPr>
        <p:blipFill>
          <a:blip r:embed="rId2"/>
          <a:stretch>
            <a:fillRect/>
          </a:stretch>
        </p:blipFill>
        <p:spPr>
          <a:xfrm>
            <a:off x="0" y="1315592"/>
            <a:ext cx="6424900" cy="4911699"/>
          </a:xfrm>
          <a:prstGeom prst="rect">
            <a:avLst/>
          </a:prstGeom>
        </p:spPr>
      </p:pic>
      <p:pic>
        <p:nvPicPr>
          <p:cNvPr id="7" name="Picture 6" descr="A close up of a map&#10;&#10;Description automatically generated">
            <a:extLst>
              <a:ext uri="{FF2B5EF4-FFF2-40B4-BE49-F238E27FC236}">
                <a16:creationId xmlns:a16="http://schemas.microsoft.com/office/drawing/2014/main" id="{45C89EB1-D9EE-41CA-94DA-622783DE8F11}"/>
              </a:ext>
            </a:extLst>
          </p:cNvPr>
          <p:cNvPicPr>
            <a:picLocks noChangeAspect="1"/>
          </p:cNvPicPr>
          <p:nvPr/>
        </p:nvPicPr>
        <p:blipFill>
          <a:blip r:embed="rId3"/>
          <a:stretch>
            <a:fillRect/>
          </a:stretch>
        </p:blipFill>
        <p:spPr>
          <a:xfrm>
            <a:off x="6096000" y="1315592"/>
            <a:ext cx="6233613" cy="4911699"/>
          </a:xfrm>
          <a:prstGeom prst="rect">
            <a:avLst/>
          </a:prstGeom>
        </p:spPr>
      </p:pic>
    </p:spTree>
    <p:extLst>
      <p:ext uri="{BB962C8B-B14F-4D97-AF65-F5344CB8AC3E}">
        <p14:creationId xmlns:p14="http://schemas.microsoft.com/office/powerpoint/2010/main" val="213022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81C92-2F7A-9F48-9CD5-E41C0CF41C26}"/>
              </a:ext>
            </a:extLst>
          </p:cNvPr>
          <p:cNvSpPr>
            <a:spLocks noGrp="1"/>
          </p:cNvSpPr>
          <p:nvPr>
            <p:ph type="title"/>
          </p:nvPr>
        </p:nvSpPr>
        <p:spPr>
          <a:xfrm>
            <a:off x="3826913" y="-193159"/>
            <a:ext cx="10515600" cy="1325563"/>
          </a:xfrm>
        </p:spPr>
        <p:txBody>
          <a:bodyPr/>
          <a:lstStyle/>
          <a:p>
            <a:r>
              <a:rPr kumimoji="1" lang="en-US" altLang="zh-CN" b="1" dirty="0">
                <a:latin typeface="Times New Roman" panose="02020603050405020304" pitchFamily="18" charset="0"/>
                <a:cs typeface="Times New Roman" panose="02020603050405020304" pitchFamily="18" charset="0"/>
              </a:rPr>
              <a:t>About Calibration</a:t>
            </a:r>
            <a:endParaRPr kumimoji="1" lang="zh-CN" alt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0B04B5-FEAD-4BDC-8DF9-ABBDB2ACB396}"/>
              </a:ext>
            </a:extLst>
          </p:cNvPr>
          <p:cNvSpPr txBox="1"/>
          <p:nvPr/>
        </p:nvSpPr>
        <p:spPr>
          <a:xfrm>
            <a:off x="5758542" y="2686870"/>
            <a:ext cx="4833257" cy="2308324"/>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Because in our measurement, the total angle derived from quaternion is all come from the pitch component, so in order to calibrate the pitch angles we only need to calibrate the total angle.</a:t>
            </a:r>
            <a:endParaRPr lang="zh-CN"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361C15-309B-49E3-A2AE-96FF04CFFDA8}"/>
              </a:ext>
            </a:extLst>
          </p:cNvPr>
          <p:cNvPicPr/>
          <p:nvPr/>
        </p:nvPicPr>
        <p:blipFill>
          <a:blip r:embed="rId2"/>
          <a:stretch>
            <a:fillRect/>
          </a:stretch>
        </p:blipFill>
        <p:spPr>
          <a:xfrm>
            <a:off x="315684" y="2104524"/>
            <a:ext cx="4920343" cy="3034302"/>
          </a:xfrm>
          <a:prstGeom prst="rect">
            <a:avLst/>
          </a:prstGeom>
        </p:spPr>
      </p:pic>
    </p:spTree>
    <p:extLst>
      <p:ext uri="{BB962C8B-B14F-4D97-AF65-F5344CB8AC3E}">
        <p14:creationId xmlns:p14="http://schemas.microsoft.com/office/powerpoint/2010/main" val="21393936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360</Words>
  <Application>Microsoft Office PowerPoint</Application>
  <PresentationFormat>Widescreen</PresentationFormat>
  <Paragraphs>34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等线</vt:lpstr>
      <vt:lpstr>等线 Light</vt:lpstr>
      <vt:lpstr>Arial</vt:lpstr>
      <vt:lpstr>Cambria Math</vt:lpstr>
      <vt:lpstr>Times New Roman</vt:lpstr>
      <vt:lpstr>Office 主题​​</vt:lpstr>
      <vt:lpstr>Evaluation of Various Sensing Modalities for Accurate Measurement of Neck Flexion Angle during Thyroid and Ear Surgery</vt:lpstr>
      <vt:lpstr>Mock OR data analysis</vt:lpstr>
      <vt:lpstr>Mock OR data analysis</vt:lpstr>
      <vt:lpstr>Mock OR data analysis</vt:lpstr>
      <vt:lpstr>About Calibration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Various Sensing Modalities for Accurate Measurement of Neck Flexion Angle during Thyroid and Ear Surgery</dc:title>
  <dc:creator>胡 臻</dc:creator>
  <cp:lastModifiedBy>Duan Demi</cp:lastModifiedBy>
  <cp:revision>13</cp:revision>
  <dcterms:created xsi:type="dcterms:W3CDTF">2020-03-18T19:04:33Z</dcterms:created>
  <dcterms:modified xsi:type="dcterms:W3CDTF">2020-04-01T19:51:33Z</dcterms:modified>
</cp:coreProperties>
</file>